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63" r:id="rId3"/>
    <p:sldId id="329" r:id="rId4"/>
    <p:sldId id="265" r:id="rId5"/>
    <p:sldId id="269" r:id="rId6"/>
    <p:sldId id="270" r:id="rId7"/>
    <p:sldId id="271" r:id="rId8"/>
    <p:sldId id="275" r:id="rId9"/>
    <p:sldId id="276" r:id="rId10"/>
    <p:sldId id="331" r:id="rId11"/>
    <p:sldId id="332" r:id="rId12"/>
    <p:sldId id="312" r:id="rId13"/>
    <p:sldId id="313" r:id="rId14"/>
    <p:sldId id="333" r:id="rId15"/>
    <p:sldId id="315" r:id="rId16"/>
    <p:sldId id="316" r:id="rId17"/>
    <p:sldId id="327" r:id="rId18"/>
    <p:sldId id="334" r:id="rId19"/>
    <p:sldId id="335" r:id="rId20"/>
    <p:sldId id="318" r:id="rId21"/>
    <p:sldId id="336" r:id="rId22"/>
    <p:sldId id="337" r:id="rId23"/>
    <p:sldId id="338" r:id="rId24"/>
    <p:sldId id="339" r:id="rId25"/>
    <p:sldId id="343" r:id="rId26"/>
    <p:sldId id="344" r:id="rId27"/>
    <p:sldId id="345" r:id="rId28"/>
    <p:sldId id="346" r:id="rId29"/>
    <p:sldId id="348" r:id="rId30"/>
    <p:sldId id="347" r:id="rId31"/>
    <p:sldId id="349" r:id="rId32"/>
    <p:sldId id="26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2" y="78"/>
      </p:cViewPr>
      <p:guideLst>
        <p:guide orient="horz" pos="2360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1CB6-B1E1-4D18-AC1B-B9F89CB36E0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8174-1906-437C-B9B4-8430A381E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60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8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049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347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5146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04036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4708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0022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58403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6812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079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094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63070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8789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36839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09401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1362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4734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27409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0567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40237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16407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426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A359FBF7-176F-4857-80D7-EB47E040288F}" type="slidenum">
              <a:rPr lang="zh-CN" altLang="en-US" smtClean="0"/>
              <a:pPr>
                <a:buFont typeface="Arial" pitchFamily="34" charset="0"/>
                <a:buNone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2081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5357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55059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3DF5170-8A0D-43AE-A108-EB1D46CE06DD}" type="slidenum">
              <a:rPr lang="zh-CN" altLang="en-US"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13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815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943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2966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5716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947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003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-1"/>
            <a:ext cx="91407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" y="0"/>
            <a:ext cx="9146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/>
          <a:lstStyle/>
          <a:p>
            <a:r>
              <a:rPr lang="zh-CN" altLang="en-US" sz="3600" dirty="0"/>
              <a:t>第</a:t>
            </a:r>
            <a:r>
              <a:rPr lang="en-US" altLang="zh-CN" sz="3600" dirty="0"/>
              <a:t>9</a:t>
            </a:r>
            <a:r>
              <a:rPr lang="zh-CN" altLang="en-US" sz="3600" dirty="0"/>
              <a:t>章  Azkaban工作流管理器</a:t>
            </a: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5856923" y="5394325"/>
            <a:ext cx="2513012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Azkaban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概述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Azkaban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</a:p>
        </p:txBody>
      </p:sp>
      <p:sp>
        <p:nvSpPr>
          <p:cNvPr id="5" name="矩形 4"/>
          <p:cNvSpPr/>
          <p:nvPr/>
        </p:nvSpPr>
        <p:spPr>
          <a:xfrm>
            <a:off x="2846070" y="5478463"/>
            <a:ext cx="4572000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工作流管理器概述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Azkaban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部署     </a:t>
            </a:r>
          </a:p>
        </p:txBody>
      </p:sp>
      <p:pic>
        <p:nvPicPr>
          <p:cNvPr id="9" name="Picture 1" descr="C:\Users\admin\Documents\Tencent Files\1145115180\Image\C2C\{730B46C7-98D2-1766-C0DE-30025B12EA79}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76" y="5296389"/>
            <a:ext cx="1317879" cy="13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工作流管理器概述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常用工作流管理器介绍</a:t>
            </a:r>
          </a:p>
        </p:txBody>
      </p:sp>
      <p:grpSp>
        <p:nvGrpSpPr>
          <p:cNvPr id="18" name="组合 30"/>
          <p:cNvGrpSpPr/>
          <p:nvPr/>
        </p:nvGrpSpPr>
        <p:grpSpPr bwMode="auto">
          <a:xfrm>
            <a:off x="1133475" y="2065274"/>
            <a:ext cx="3182492" cy="401193"/>
            <a:chOff x="900725" y="1981055"/>
            <a:chExt cx="6058068" cy="495082"/>
          </a:xfrm>
        </p:grpSpPr>
        <p:sp>
          <p:nvSpPr>
            <p:cNvPr id="1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0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 Azkaban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4586" y="2744976"/>
            <a:ext cx="6923382" cy="813767"/>
            <a:chOff x="980508" y="2636488"/>
            <a:chExt cx="7139872" cy="1018004"/>
          </a:xfrm>
        </p:grpSpPr>
        <p:sp>
          <p:nvSpPr>
            <p:cNvPr id="22" name="圆角矩形标注 21"/>
            <p:cNvSpPr/>
            <p:nvPr/>
          </p:nvSpPr>
          <p:spPr bwMode="auto">
            <a:xfrm>
              <a:off x="980508" y="2636488"/>
              <a:ext cx="7133585" cy="1018004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6338" y="2639826"/>
              <a:ext cx="7034042" cy="98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是由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Linkedin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公司开源的一个批量工作流任务调度器，用于在一个工作流内以一个特定的顺序运行一组工作和流程。</a:t>
              </a:r>
            </a:p>
          </p:txBody>
        </p:sp>
      </p:grpSp>
      <p:grpSp>
        <p:nvGrpSpPr>
          <p:cNvPr id="24" name="组合 30"/>
          <p:cNvGrpSpPr/>
          <p:nvPr/>
        </p:nvGrpSpPr>
        <p:grpSpPr bwMode="auto">
          <a:xfrm>
            <a:off x="1127379" y="3942461"/>
            <a:ext cx="3182492" cy="401193"/>
            <a:chOff x="900725" y="1981055"/>
            <a:chExt cx="6058068" cy="495082"/>
          </a:xfrm>
        </p:grpSpPr>
        <p:sp>
          <p:nvSpPr>
            <p:cNvPr id="25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6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 Oozie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16604" y="4647825"/>
            <a:ext cx="6989171" cy="948685"/>
            <a:chOff x="1019814" y="2668588"/>
            <a:chExt cx="7207718" cy="1186783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1019814" y="2668588"/>
              <a:ext cx="7133585" cy="1186783"/>
            </a:xfrm>
            <a:prstGeom prst="wedgeRoundRectCallout">
              <a:avLst>
                <a:gd name="adj1" fmla="val -24820"/>
                <a:gd name="adj2" fmla="val -6333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86338" y="2712747"/>
              <a:ext cx="7141194" cy="1039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Oozie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Apache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旗下的，用于管理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任务的工作流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协调系统，可与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生态圈紧密结合，提供诸多配置和功能。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7131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工作流管理器概述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常用工作流管理器介绍</a:t>
            </a:r>
          </a:p>
        </p:txBody>
      </p:sp>
      <p:grpSp>
        <p:nvGrpSpPr>
          <p:cNvPr id="18" name="组合 30"/>
          <p:cNvGrpSpPr/>
          <p:nvPr/>
        </p:nvGrpSpPr>
        <p:grpSpPr bwMode="auto">
          <a:xfrm>
            <a:off x="1133475" y="2065274"/>
            <a:ext cx="3182492" cy="401193"/>
            <a:chOff x="900725" y="1981055"/>
            <a:chExt cx="6058068" cy="495082"/>
          </a:xfrm>
        </p:grpSpPr>
        <p:sp>
          <p:nvSpPr>
            <p:cNvPr id="1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0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 Zeus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8145" y="2897376"/>
            <a:ext cx="7703128" cy="2436624"/>
            <a:chOff x="682661" y="2636488"/>
            <a:chExt cx="7944000" cy="3048163"/>
          </a:xfrm>
        </p:grpSpPr>
        <p:sp>
          <p:nvSpPr>
            <p:cNvPr id="22" name="圆角矩形标注 21"/>
            <p:cNvSpPr/>
            <p:nvPr/>
          </p:nvSpPr>
          <p:spPr bwMode="auto">
            <a:xfrm>
              <a:off x="682661" y="2636488"/>
              <a:ext cx="7944000" cy="3048163"/>
            </a:xfrm>
            <a:prstGeom prst="wedgeRoundRectCallout">
              <a:avLst>
                <a:gd name="adj1" fmla="val -23030"/>
                <a:gd name="adj2" fmla="val -58215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09642" y="2833969"/>
              <a:ext cx="7034042" cy="2653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Zeus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Alibaba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开源的一个完整的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的作业平台，用于从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任务的调试运行到生产任务的周期调度管理。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Zeus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是针对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集群任务定制的，通用性不强。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Zeus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Github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上线时受到青睐，但是由于长期缺乏维护更新，时隔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年，依然仅支持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Hadoop1.X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版本，后期的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Zeus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版本也不再开源了。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9895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1088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特点</a:t>
            </a:r>
          </a:p>
        </p:txBody>
      </p:sp>
      <p:sp>
        <p:nvSpPr>
          <p:cNvPr id="2" name="矩形 1"/>
          <p:cNvSpPr/>
          <p:nvPr/>
        </p:nvSpPr>
        <p:spPr>
          <a:xfrm>
            <a:off x="962025" y="1813769"/>
            <a:ext cx="7216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Azkaban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通过作业的依赖性解决业务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调度顺序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，并提供易于使用的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界面来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跟踪工作流程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，其主要特点如下：</a:t>
            </a:r>
          </a:p>
        </p:txBody>
      </p:sp>
      <p:sp>
        <p:nvSpPr>
          <p:cNvPr id="3" name="矩形 2"/>
          <p:cNvSpPr/>
          <p:nvPr/>
        </p:nvSpPr>
        <p:spPr>
          <a:xfrm>
            <a:off x="1193800" y="273709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兼容任何版本的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Hadoop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易于使用的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UI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简单的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工作流上传；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支持工作流定时调度；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支持模块化和可插入；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支持身份验证和授权；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支持用户操作跟踪；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提供有关失败和成功的电子邮件提醒；</a:t>
            </a:r>
          </a:p>
          <a:p>
            <a:pPr algn="just">
              <a:lnSpc>
                <a:spcPct val="150000"/>
              </a:lnSpc>
              <a:buClrTx/>
              <a:buSzTx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提供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警报和自动查杀功能。</a:t>
            </a:r>
          </a:p>
        </p:txBody>
      </p:sp>
      <p:pic>
        <p:nvPicPr>
          <p:cNvPr id="10" name="Picture 4" descr="https://timgsa.baidu.com/timg?image&amp;quality=80&amp;size=b9999_10000&amp;sec=1553764787053&amp;di=63201b69439172d2f26edff5c9a921d9&amp;imgtype=0&amp;src=http%3A%2F%2Fscimg.jb51.net%2Fallimg%2F150701%2F14-150F11I343I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36" y="3429000"/>
            <a:ext cx="1992010" cy="25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组成结构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2025" y="1779905"/>
            <a:ext cx="7272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Azkaban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工作流管理器由三个核心部分组成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，分别是</a:t>
            </a:r>
            <a:r>
              <a:rPr 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Relational Database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（关系型数据库MySQL）、</a:t>
            </a:r>
            <a:r>
              <a:rPr 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AzkabanWebServer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（Web服务器）、</a:t>
            </a:r>
            <a:r>
              <a:rPr 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AzkabanExecutorServer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（执行服务器）。三者关系具体如图所示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39" y="3613150"/>
            <a:ext cx="6156961" cy="232498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9.2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部署模式</a:t>
            </a:r>
          </a:p>
        </p:txBody>
      </p:sp>
      <p:sp>
        <p:nvSpPr>
          <p:cNvPr id="20" name="矩形 14"/>
          <p:cNvSpPr>
            <a:spLocks noChangeArrowheads="1"/>
          </p:cNvSpPr>
          <p:nvPr/>
        </p:nvSpPr>
        <p:spPr bwMode="auto">
          <a:xfrm>
            <a:off x="1423427" y="1836675"/>
            <a:ext cx="59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solo-server ode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（独立服务器模式）</a:t>
            </a:r>
          </a:p>
        </p:txBody>
      </p:sp>
      <p:sp>
        <p:nvSpPr>
          <p:cNvPr id="23" name="矩形 22"/>
          <p:cNvSpPr/>
          <p:nvPr/>
        </p:nvSpPr>
        <p:spPr>
          <a:xfrm>
            <a:off x="964204" y="2157095"/>
            <a:ext cx="7360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独立服务器模式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下，使用的数据库是内嵌的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，并且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server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executor server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都在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同一进程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中运行，通常适用于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小规模测试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阶段。</a:t>
            </a:r>
          </a:p>
        </p:txBody>
      </p:sp>
      <p:sp>
        <p:nvSpPr>
          <p:cNvPr id="26" name="矩形 14"/>
          <p:cNvSpPr>
            <a:spLocks noChangeArrowheads="1"/>
          </p:cNvSpPr>
          <p:nvPr/>
        </p:nvSpPr>
        <p:spPr bwMode="auto">
          <a:xfrm>
            <a:off x="1423427" y="3004112"/>
            <a:ext cx="6088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two server mode（双服务器模式）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64204" y="3330574"/>
            <a:ext cx="736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双服务器模式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比较复杂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生产环境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，它的数据库会由具有主从设置的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实例提供支持。其中，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执行服务器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应在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中运行，以便升级和维护过程中不影响用户。</a:t>
            </a:r>
          </a:p>
        </p:txBody>
      </p:sp>
      <p:sp>
        <p:nvSpPr>
          <p:cNvPr id="30" name="矩形 14"/>
          <p:cNvSpPr>
            <a:spLocks noChangeArrowheads="1"/>
          </p:cNvSpPr>
          <p:nvPr/>
        </p:nvSpPr>
        <p:spPr bwMode="auto">
          <a:xfrm>
            <a:off x="1423427" y="4551300"/>
            <a:ext cx="7720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distributed multiple-executor mode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（分布式多执行器模式）</a:t>
            </a:r>
          </a:p>
        </p:txBody>
      </p:sp>
      <p:sp>
        <p:nvSpPr>
          <p:cNvPr id="31" name="矩形 30"/>
          <p:cNvSpPr/>
          <p:nvPr/>
        </p:nvSpPr>
        <p:spPr>
          <a:xfrm>
            <a:off x="964204" y="4909820"/>
            <a:ext cx="736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分布式多执行器模式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特别复杂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生产环境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，理想情况下，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执行服务器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应在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中运行，以便升级和维护不影响用户。这种分布式多主机设置的模式为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Azkaban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带来了强大且可扩展的性能。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972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资源准备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4072" y="1819563"/>
            <a:ext cx="8395855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Azkaban官方并没有提供Linux系统的编译安装包，需要读者根据需求在官网选择指定版本的</a:t>
            </a:r>
            <a:r>
              <a:rPr 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Azkaban源文件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，然后进行</a:t>
            </a:r>
            <a:r>
              <a:rPr 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编译打包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       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Azkaban最新源文件地址为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https://github.com/azkaban/azkaban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，读者可以使用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Git工具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拉取或者直接下载ZIP压缩包。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108" y="3582405"/>
            <a:ext cx="3841548" cy="270463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资源准备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3225" y="1915548"/>
            <a:ext cx="844982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Azkaban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只需要在进入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Azkaban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根目录输入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./gradlew build -x test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指令，系统会自动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Azkaban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506" y="2943379"/>
            <a:ext cx="6588987" cy="33465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资源准备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3197" y="2022377"/>
            <a:ext cx="811073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Azkaban源文件编译成功后，会在解压目录下各自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azkaban-*/build/distributions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目录下生成基于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Linux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的安装包文件。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67" y="3082509"/>
            <a:ext cx="7879265" cy="263249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安装部署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63168" y="2372805"/>
            <a:ext cx="7217664" cy="3084512"/>
            <a:chOff x="975360" y="1998663"/>
            <a:chExt cx="7217664" cy="308451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18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2" y="2463713"/>
                <a:ext cx="6392105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MySQL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安装配置。创建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Azkaban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数据库及用户，并对数据库表初始化。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78150"/>
              <a:ext cx="7217664" cy="1127125"/>
              <a:chOff x="1910363" y="3264852"/>
              <a:chExt cx="7217664" cy="1127125"/>
            </a:xfrm>
          </p:grpSpPr>
          <p:sp>
            <p:nvSpPr>
              <p:cNvPr id="15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3413298"/>
                <a:ext cx="64286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Azkaban Web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服务安装配置。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3935415"/>
              <a:ext cx="7217663" cy="1147760"/>
              <a:chOff x="1910363" y="4222774"/>
              <a:chExt cx="7217663" cy="1147760"/>
            </a:xfrm>
          </p:grpSpPr>
          <p:sp>
            <p:nvSpPr>
              <p:cNvPr id="12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1910363" y="4243409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同侧圆角矩形 12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46974" y="1375147"/>
                <a:ext cx="733425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348311"/>
                <a:ext cx="6380343" cy="41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Azkaban Executor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服务安装配置。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7531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87" y="2886075"/>
            <a:ext cx="7202742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37" y="2151589"/>
            <a:ext cx="72027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bin/start-exec.sh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脚本文件，启动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Azkaban Executor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服务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123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604499" y="2313107"/>
            <a:ext cx="2261665" cy="2600090"/>
            <a:chOff x="3556495" y="2206405"/>
            <a:chExt cx="2589781" cy="3028586"/>
          </a:xfrm>
          <a:noFill/>
        </p:grpSpPr>
        <p:sp>
          <p:nvSpPr>
            <p:cNvPr id="37" name="弧形 36"/>
            <p:cNvSpPr/>
            <p:nvPr/>
          </p:nvSpPr>
          <p:spPr bwMode="auto">
            <a:xfrm rot="5400000">
              <a:off x="3977686" y="3085583"/>
              <a:ext cx="1313362" cy="1314624"/>
            </a:xfrm>
            <a:prstGeom prst="arc">
              <a:avLst>
                <a:gd name="adj1" fmla="val 5382197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08" y="3202751"/>
              <a:ext cx="1083701" cy="1083986"/>
            </a:xfrm>
            <a:prstGeom prst="arc">
              <a:avLst>
                <a:gd name="adj1" fmla="val 10763236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1" y="3346775"/>
              <a:ext cx="897156" cy="823686"/>
            </a:xfrm>
            <a:prstGeom prst="arc">
              <a:avLst>
                <a:gd name="adj1" fmla="val 16251812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11" name="组合 3"/>
            <p:cNvGrpSpPr/>
            <p:nvPr/>
          </p:nvGrpSpPr>
          <p:grpSpPr>
            <a:xfrm>
              <a:off x="3556495" y="2206405"/>
              <a:ext cx="484077" cy="3028586"/>
              <a:chOff x="3553396" y="2205709"/>
              <a:chExt cx="485481" cy="3029987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 rot="18892830">
                <a:off x="3261780" y="2497325"/>
                <a:ext cx="1041441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289052" y="4485870"/>
                <a:ext cx="1041442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8" y="2735935"/>
              <a:ext cx="1041441" cy="4567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zh-CN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06214" y="4338532"/>
              <a:ext cx="1040062" cy="46467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1488" y="1461261"/>
            <a:ext cx="2694115" cy="1143185"/>
            <a:chOff x="153988" y="1614313"/>
            <a:chExt cx="2694115" cy="1141457"/>
          </a:xfrm>
        </p:grpSpPr>
        <p:sp>
          <p:nvSpPr>
            <p:cNvPr id="3101" name="矩形 5"/>
            <p:cNvSpPr/>
            <p:nvPr/>
          </p:nvSpPr>
          <p:spPr>
            <a:xfrm>
              <a:off x="809614" y="1716895"/>
              <a:ext cx="2038489" cy="921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indent="-457200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-457200">
                <a:lnSpc>
                  <a:spcPct val="150000"/>
                </a:lnSpc>
              </a:pP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7671"/>
                <a:ext cx="474424" cy="475524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87999" y="3529139"/>
                <a:ext cx="334795" cy="523077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491040" y="1508227"/>
            <a:ext cx="3091017" cy="1103308"/>
            <a:chOff x="5906084" y="2110383"/>
            <a:chExt cx="2790241" cy="1099542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10383"/>
              <a:ext cx="473075" cy="520186"/>
              <a:chOff x="1232465" y="3530616"/>
              <a:chExt cx="474415" cy="520639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465" y="3559119"/>
                <a:ext cx="474415" cy="4750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0921" y="3530616"/>
                <a:ext cx="335911" cy="5206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5906084" y="2167082"/>
              <a:ext cx="2190166" cy="9201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>
                <a:lnSpc>
                  <a:spcPct val="150000"/>
                </a:lnSpc>
              </a:pP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基本使用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1869532" y="1814833"/>
            <a:ext cx="5219065" cy="3634740"/>
            <a:chOff x="1593108" y="1625273"/>
            <a:chExt cx="5977763" cy="4235250"/>
          </a:xfrm>
        </p:grpSpPr>
        <p:sp>
          <p:nvSpPr>
            <p:cNvPr id="48" name="弧形 47"/>
            <p:cNvSpPr/>
            <p:nvPr/>
          </p:nvSpPr>
          <p:spPr bwMode="auto">
            <a:xfrm rot="5400000">
              <a:off x="3977696" y="3085588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49" name="弧形 48"/>
            <p:cNvSpPr/>
            <p:nvPr/>
          </p:nvSpPr>
          <p:spPr bwMode="auto">
            <a:xfrm>
              <a:off x="4091612" y="3202759"/>
              <a:ext cx="1083692" cy="1083969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50" name="弧形 49"/>
            <p:cNvSpPr/>
            <p:nvPr/>
          </p:nvSpPr>
          <p:spPr bwMode="auto">
            <a:xfrm rot="16200000">
              <a:off x="4173068" y="3346778"/>
              <a:ext cx="897142" cy="823679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53" name="组合 3"/>
            <p:cNvGrpSpPr/>
            <p:nvPr/>
          </p:nvGrpSpPr>
          <p:grpSpPr bwMode="auto">
            <a:xfrm>
              <a:off x="1593108" y="1625273"/>
              <a:ext cx="5977763" cy="4235250"/>
              <a:chOff x="1593109" y="1625275"/>
              <a:chExt cx="5977765" cy="4235255"/>
            </a:xfrm>
          </p:grpSpPr>
          <p:graphicFrame>
            <p:nvGraphicFramePr>
              <p:cNvPr id="57" name="图表 2"/>
              <p:cNvGraphicFramePr/>
              <p:nvPr/>
            </p:nvGraphicFramePr>
            <p:xfrm>
              <a:off x="1593109" y="1625275"/>
              <a:ext cx="5977765" cy="42352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04" name="图表" r:id="rId5" imgW="6832600" imgH="4724400" progId="Excel.Chart.8">
                      <p:embed/>
                    </p:oleObj>
                  </mc:Choice>
                  <mc:Fallback>
                    <p:oleObj name="图表" r:id="rId5" imgW="6832600" imgH="4724400" progId="Excel.Chart.8">
                      <p:embed/>
                      <p:pic>
                        <p:nvPicPr>
                          <p:cNvPr id="0" name="图片 104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93109" y="1625275"/>
                            <a:ext cx="5977765" cy="42352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Box 57"/>
              <p:cNvSpPr txBox="1"/>
              <p:nvPr/>
            </p:nvSpPr>
            <p:spPr>
              <a:xfrm rot="18712829">
                <a:off x="3046982" y="2696240"/>
                <a:ext cx="1041425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68000" y="4798082"/>
                <a:ext cx="1023690" cy="46614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 rot="3113413" flipH="1">
              <a:off x="5167817" y="2855047"/>
              <a:ext cx="1041425" cy="458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612967" y="5281921"/>
            <a:ext cx="2439846" cy="1102876"/>
            <a:chOff x="6332009" y="4225925"/>
            <a:chExt cx="2364316" cy="1104196"/>
          </a:xfrm>
        </p:grpSpPr>
        <p:sp>
          <p:nvSpPr>
            <p:cNvPr id="3087" name="矩形 51"/>
            <p:cNvSpPr/>
            <p:nvPr/>
          </p:nvSpPr>
          <p:spPr>
            <a:xfrm>
              <a:off x="6332009" y="4228635"/>
              <a:ext cx="2067499" cy="10168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457200" indent="-457200">
                <a:lnSpc>
                  <a:spcPts val="3600"/>
                </a:lnSpc>
                <a:buFont typeface="Calibri" panose="020F0502020204030204" charset="0"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Azkaban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457200" indent="-457200">
                <a:lnSpc>
                  <a:spcPts val="3600"/>
                </a:lnSpc>
                <a:buFont typeface="Calibri" panose="020F0502020204030204" charset="0"/>
              </a:pP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部署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6393721" y="4225925"/>
              <a:ext cx="2037492" cy="652463"/>
              <a:chOff x="860198" y="2352244"/>
              <a:chExt cx="2037704" cy="652213"/>
            </a:xfrm>
          </p:grpSpPr>
          <p:cxnSp>
            <p:nvCxnSpPr>
              <p:cNvPr id="3092" name="直接连接符 39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10800000" flipH="1">
                <a:off x="1222938" y="3004457"/>
                <a:ext cx="1674964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8223391" y="4807527"/>
              <a:ext cx="472934" cy="522594"/>
              <a:chOff x="1232465" y="3534205"/>
              <a:chExt cx="474274" cy="52194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232465" y="3559598"/>
                <a:ext cx="474274" cy="47295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5675" y="3534205"/>
                <a:ext cx="335812" cy="52194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</a:p>
        </p:txBody>
      </p:sp>
      <p:sp>
        <p:nvSpPr>
          <p:cNvPr id="26" name="矩形 28">
            <a:extLst>
              <a:ext uri="{FF2B5EF4-FFF2-40B4-BE49-F238E27FC236}">
                <a16:creationId xmlns:a16="http://schemas.microsoft.com/office/drawing/2014/main" xmlns="" id="{1544FDF1-B3AC-264C-BDDE-9022F8F4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77" y="2100563"/>
            <a:ext cx="72013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执行bin/start-web.sh脚本文件，启动Azkaban Web服务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2" y="2914650"/>
            <a:ext cx="7204726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</a:p>
        </p:txBody>
      </p:sp>
      <p:sp>
        <p:nvSpPr>
          <p:cNvPr id="26" name="矩形 32">
            <a:extLst>
              <a:ext uri="{FF2B5EF4-FFF2-40B4-BE49-F238E27FC236}">
                <a16:creationId xmlns:a16="http://schemas.microsoft.com/office/drawing/2014/main" xmlns="" id="{C52E540A-DFB3-3A4B-8279-F5577C04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3" y="2091944"/>
            <a:ext cx="63803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 UI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界面</a:t>
            </a:r>
          </a:p>
        </p:txBody>
      </p:sp>
      <p:pic>
        <p:nvPicPr>
          <p:cNvPr id="4099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5" y="2828925"/>
            <a:ext cx="7150939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9288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9.3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Azkaban部署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7184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启动测试</a:t>
            </a:r>
          </a:p>
        </p:txBody>
      </p:sp>
      <p:sp>
        <p:nvSpPr>
          <p:cNvPr id="26" name="矩形 32">
            <a:extLst>
              <a:ext uri="{FF2B5EF4-FFF2-40B4-BE49-F238E27FC236}">
                <a16:creationId xmlns:a16="http://schemas.microsoft.com/office/drawing/2014/main" xmlns="" id="{C52E540A-DFB3-3A4B-8279-F5577C04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13" y="2091944"/>
            <a:ext cx="6380343" cy="45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Admin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的用户名和密码进行登录</a:t>
            </a: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12" y="2847974"/>
            <a:ext cx="7114913" cy="308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5066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工作流管理器概述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230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常用工作流管理器介绍</a:t>
            </a:r>
          </a:p>
        </p:txBody>
      </p:sp>
      <p:grpSp>
        <p:nvGrpSpPr>
          <p:cNvPr id="18" name="组合 30"/>
          <p:cNvGrpSpPr/>
          <p:nvPr/>
        </p:nvGrpSpPr>
        <p:grpSpPr bwMode="auto">
          <a:xfrm>
            <a:off x="1133475" y="1912874"/>
            <a:ext cx="3182492" cy="401193"/>
            <a:chOff x="900725" y="1981055"/>
            <a:chExt cx="6058068" cy="495082"/>
          </a:xfrm>
        </p:grpSpPr>
        <p:sp>
          <p:nvSpPr>
            <p:cNvPr id="19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0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 job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65213" y="2585724"/>
            <a:ext cx="6942756" cy="1052596"/>
            <a:chOff x="960529" y="2735155"/>
            <a:chExt cx="7159852" cy="1316773"/>
          </a:xfrm>
        </p:grpSpPr>
        <p:sp>
          <p:nvSpPr>
            <p:cNvPr id="22" name="圆角矩形标注 21"/>
            <p:cNvSpPr/>
            <p:nvPr/>
          </p:nvSpPr>
          <p:spPr bwMode="auto">
            <a:xfrm>
              <a:off x="980508" y="2753416"/>
              <a:ext cx="7133585" cy="1238931"/>
            </a:xfrm>
            <a:prstGeom prst="wedgeRoundRectCallout">
              <a:avLst>
                <a:gd name="adj1" fmla="val -20552"/>
                <a:gd name="adj2" fmla="val -64073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60529" y="2735155"/>
              <a:ext cx="7159852" cy="1316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30000"/>
                </a:lnSpc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是对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调度管理，而每个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任务都编写在一个后缀名为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的文本文件中，在该文件中可定义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任务类型、将运行的任务、依赖的其他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运行的相关参数。</a:t>
              </a:r>
            </a:p>
          </p:txBody>
        </p:sp>
      </p:grpSp>
      <p:grpSp>
        <p:nvGrpSpPr>
          <p:cNvPr id="24" name="组合 30"/>
          <p:cNvGrpSpPr/>
          <p:nvPr/>
        </p:nvGrpSpPr>
        <p:grpSpPr bwMode="auto">
          <a:xfrm>
            <a:off x="1127379" y="3780536"/>
            <a:ext cx="3182492" cy="401193"/>
            <a:chOff x="900725" y="1981055"/>
            <a:chExt cx="6058068" cy="495082"/>
          </a:xfrm>
        </p:grpSpPr>
        <p:sp>
          <p:nvSpPr>
            <p:cNvPr id="25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26" name="矩形 14"/>
            <p:cNvSpPr>
              <a:spLocks noChangeArrowheads="1"/>
            </p:cNvSpPr>
            <p:nvPr/>
          </p:nvSpPr>
          <p:spPr bwMode="auto">
            <a:xfrm>
              <a:off x="1235089" y="1981055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76336" y="4416428"/>
            <a:ext cx="6957555" cy="498475"/>
            <a:chOff x="978286" y="2736579"/>
            <a:chExt cx="7175113" cy="623580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1019814" y="2736579"/>
              <a:ext cx="7133585" cy="623580"/>
            </a:xfrm>
            <a:prstGeom prst="wedgeRoundRectCallout">
              <a:avLst>
                <a:gd name="adj1" fmla="val -21515"/>
                <a:gd name="adj2" fmla="val -65059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78286" y="2772326"/>
              <a:ext cx="7141194" cy="577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工作流是指具有依赖关系的一组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任务，被依赖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job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任务会先执行。</a:t>
              </a:r>
            </a:p>
          </p:txBody>
        </p:sp>
      </p:grpSp>
      <p:grpSp>
        <p:nvGrpSpPr>
          <p:cNvPr id="30" name="组合 30"/>
          <p:cNvGrpSpPr/>
          <p:nvPr/>
        </p:nvGrpSpPr>
        <p:grpSpPr bwMode="auto">
          <a:xfrm>
            <a:off x="1127379" y="5123561"/>
            <a:ext cx="3182492" cy="401192"/>
            <a:chOff x="900725" y="1981056"/>
            <a:chExt cx="6058068" cy="495081"/>
          </a:xfrm>
        </p:grpSpPr>
        <p:sp>
          <p:nvSpPr>
            <p:cNvPr id="31" name="圆角矩形 1"/>
            <p:cNvSpPr>
              <a:spLocks noChangeArrowheads="1"/>
            </p:cNvSpPr>
            <p:nvPr/>
          </p:nvSpPr>
          <p:spPr bwMode="auto">
            <a:xfrm>
              <a:off x="900725" y="1985600"/>
              <a:ext cx="6058068" cy="490537"/>
            </a:xfrm>
            <a:prstGeom prst="roundRect">
              <a:avLst>
                <a:gd name="adj" fmla="val 16667"/>
              </a:avLst>
            </a:prstGeom>
            <a:solidFill>
              <a:srgbClr val="6B81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2" name="矩形 14"/>
            <p:cNvSpPr>
              <a:spLocks noChangeArrowheads="1"/>
            </p:cNvSpPr>
            <p:nvPr/>
          </p:nvSpPr>
          <p:spPr bwMode="auto">
            <a:xfrm>
              <a:off x="1235089" y="1981056"/>
              <a:ext cx="4308621" cy="49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 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嵌入流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04911" y="5759453"/>
            <a:ext cx="6928980" cy="498475"/>
            <a:chOff x="1007755" y="2736579"/>
            <a:chExt cx="7145644" cy="623580"/>
          </a:xfrm>
        </p:grpSpPr>
        <p:sp>
          <p:nvSpPr>
            <p:cNvPr id="34" name="圆角矩形标注 33"/>
            <p:cNvSpPr/>
            <p:nvPr/>
          </p:nvSpPr>
          <p:spPr bwMode="auto">
            <a:xfrm>
              <a:off x="1019814" y="2736579"/>
              <a:ext cx="7133585" cy="623580"/>
            </a:xfrm>
            <a:prstGeom prst="wedgeRoundRectCallout">
              <a:avLst>
                <a:gd name="adj1" fmla="val -21515"/>
                <a:gd name="adj2" fmla="val -65059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07755" y="2772326"/>
              <a:ext cx="7141194" cy="523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嵌入流是工作流穿插到其他流的某个节点上。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6072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44983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案例演示——依赖任务调度管理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1998663"/>
            <a:ext cx="720287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创建两个具有依赖关系的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job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任务文件，即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foo.job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bar.job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13164" y="2618441"/>
            <a:ext cx="4968959" cy="1275711"/>
            <a:chOff x="1413164" y="2618441"/>
            <a:chExt cx="4968959" cy="127571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1413164" y="2618441"/>
              <a:ext cx="4968959" cy="1275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文本框 3"/>
            <p:cNvSpPr txBox="1"/>
            <p:nvPr/>
          </p:nvSpPr>
          <p:spPr>
            <a:xfrm>
              <a:off x="1599983" y="2618441"/>
              <a:ext cx="36000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foo.job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type=command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command=echo foo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13164" y="4152192"/>
            <a:ext cx="4988194" cy="1620184"/>
            <a:chOff x="1413164" y="4152192"/>
            <a:chExt cx="4988194" cy="1620184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1413164" y="4152192"/>
              <a:ext cx="4988194" cy="16201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9" name="文本框 3"/>
            <p:cNvSpPr txBox="1"/>
            <p:nvPr/>
          </p:nvSpPr>
          <p:spPr>
            <a:xfrm>
              <a:off x="1599983" y="4177454"/>
              <a:ext cx="36014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bar.job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type=command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dependencies=foo</a:t>
              </a:r>
            </a:p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command=echo bar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1638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44983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案例演示——依赖任务调度管理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1998663"/>
            <a:ext cx="720287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利用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Web UI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界面，创建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Azkaban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项目并上传</a:t>
            </a:r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38425"/>
            <a:ext cx="683514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113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44983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案例演示——依赖任务调度管理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1998663"/>
            <a:ext cx="720287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3.  Azkaban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项目执行</a:t>
            </a: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88" y="2627312"/>
            <a:ext cx="4963512" cy="37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194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2208213"/>
            <a:ext cx="720287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创建一个名称为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wordcount_mr.job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的任务文件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9001" y="3008966"/>
            <a:ext cx="7693024" cy="2048810"/>
            <a:chOff x="965201" y="2599391"/>
            <a:chExt cx="7693024" cy="2048810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65201" y="2608917"/>
              <a:ext cx="7445374" cy="20392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文本框 3"/>
            <p:cNvSpPr txBox="1"/>
            <p:nvPr/>
          </p:nvSpPr>
          <p:spPr>
            <a:xfrm>
              <a:off x="965201" y="2599391"/>
              <a:ext cx="7693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mr.job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type=command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command=hadoop jar hadoop-mapreduce-examples-2.7.4.jar wordcount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hdfs://hadoop01:9000/wordcount/input/wctest.txt \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  hdfs://hadoop01:9000/wordcount/input/mrjobresult</a:t>
              </a:r>
            </a:p>
          </p:txBody>
        </p:sp>
      </p:grpSp>
      <p:sp>
        <p:nvSpPr>
          <p:cNvPr id="11" name="矩形 9"/>
          <p:cNvSpPr/>
          <p:nvPr/>
        </p:nvSpPr>
        <p:spPr>
          <a:xfrm>
            <a:off x="1755775" y="1143000"/>
            <a:ext cx="56972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案例演示——MapReduce任务调度管理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315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2208213"/>
            <a:ext cx="720287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2.  MapReduce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任务调度演示</a:t>
            </a:r>
          </a:p>
        </p:txBody>
      </p:sp>
      <p:sp>
        <p:nvSpPr>
          <p:cNvPr id="11" name="矩形 9"/>
          <p:cNvSpPr/>
          <p:nvPr/>
        </p:nvSpPr>
        <p:spPr>
          <a:xfrm>
            <a:off x="1755775" y="1143000"/>
            <a:ext cx="56972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案例演示——MapReduce任务调度管理</a:t>
            </a:r>
          </a:p>
        </p:txBody>
      </p:sp>
      <p:pic>
        <p:nvPicPr>
          <p:cNvPr id="8195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6" y="3009900"/>
            <a:ext cx="7192751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955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2341563"/>
            <a:ext cx="720287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1. 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创建一个名称为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hive.job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的任务文件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74725" y="3161367"/>
            <a:ext cx="7694756" cy="1561024"/>
            <a:chOff x="965200" y="2608917"/>
            <a:chExt cx="7950701" cy="1561024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65200" y="2608917"/>
              <a:ext cx="7693023" cy="1561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5" name="文本框 3"/>
            <p:cNvSpPr txBox="1"/>
            <p:nvPr/>
          </p:nvSpPr>
          <p:spPr>
            <a:xfrm>
              <a:off x="1222877" y="2765135"/>
              <a:ext cx="7693024" cy="115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# hivef.job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type=command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command=/export/servers/apache-hive-1.2.1-bin/bin/hive -f 'test.sql'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755775" y="1143000"/>
            <a:ext cx="52425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案例演示——HIVE脚本任务调度管理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92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162300" y="2476500"/>
            <a:ext cx="4857750" cy="954088"/>
            <a:chOff x="3250849" y="2900309"/>
            <a:chExt cx="4857752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331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9.2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52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258888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9.1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2646977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工作流管理器概述</a:t>
                </a:r>
              </a:p>
            </p:txBody>
          </p:sp>
        </p:grpSp>
        <p:sp>
          <p:nvSpPr>
            <p:cNvPr id="59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3759200"/>
            <a:ext cx="4695825" cy="952500"/>
            <a:chOff x="2030061" y="4092447"/>
            <a:chExt cx="4695798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9.3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2331611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</a:t>
                </a:r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Azkaban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部署</a:t>
                </a:r>
              </a:p>
            </p:txBody>
          </p:sp>
        </p:grpSp>
        <p:sp>
          <p:nvSpPr>
            <p:cNvPr id="70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2" name="组合 2"/>
          <p:cNvGrpSpPr>
            <a:grpSpLocks/>
          </p:cNvGrpSpPr>
          <p:nvPr/>
        </p:nvGrpSpPr>
        <p:grpSpPr bwMode="auto">
          <a:xfrm>
            <a:off x="3163888" y="5045075"/>
            <a:ext cx="4857750" cy="954088"/>
            <a:chOff x="3250849" y="2900309"/>
            <a:chExt cx="4857752" cy="954087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4373211" y="3403546"/>
              <a:ext cx="3735390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04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331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</a:p>
          </p:txBody>
        </p:sp>
        <p:grpSp>
          <p:nvGrpSpPr>
            <p:cNvPr id="4105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07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1907704" y="1275601"/>
                  <a:ext cx="1296143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9.4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1961224" y="1347490"/>
                  <a:ext cx="1189103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38" name="圆角矩形 5"/>
              <p:cNvSpPr/>
              <p:nvPr/>
            </p:nvSpPr>
            <p:spPr>
              <a:xfrm>
                <a:off x="1937870" y="2028997"/>
                <a:ext cx="1296144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36" name="TextBox 12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4827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755775" y="1143000"/>
            <a:ext cx="52425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案例演示——HIVE脚本任务调度管理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2151063"/>
            <a:ext cx="720287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2. 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hive.job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任务文件需要的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test.sql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文件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60027" y="2951817"/>
            <a:ext cx="7821997" cy="2048808"/>
            <a:chOff x="959881" y="2608917"/>
            <a:chExt cx="8082174" cy="204880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AF94C7D-8B70-7C44-AC4F-5C4BEA91715E}"/>
                </a:ext>
              </a:extLst>
            </p:cNvPr>
            <p:cNvSpPr/>
            <p:nvPr/>
          </p:nvSpPr>
          <p:spPr bwMode="auto">
            <a:xfrm>
              <a:off x="965201" y="2608917"/>
              <a:ext cx="7840652" cy="20488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" name="文本框 3"/>
            <p:cNvSpPr txBox="1"/>
            <p:nvPr/>
          </p:nvSpPr>
          <p:spPr>
            <a:xfrm>
              <a:off x="959881" y="2617508"/>
              <a:ext cx="80821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use default;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drop table aztest;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spc="-50" dirty="0">
                  <a:latin typeface="微软雅黑" pitchFamily="34" charset="-122"/>
                  <a:ea typeface="微软雅黑" pitchFamily="34" charset="-122"/>
                </a:rPr>
                <a:t>create table aztest(id int,name string) row format delimited fields terminated by ',';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load data inpath '/aztest/hiveinput' into table aztest;</a:t>
              </a:r>
            </a:p>
            <a:p>
              <a:pPr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insert overwrite directory '/aztest/hiveoutput' select count(1) from aztest;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88066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9.4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Azkaban使用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77" y="2208213"/>
            <a:ext cx="7202873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3.  HIVE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脚本任务调度演示</a:t>
            </a:r>
          </a:p>
        </p:txBody>
      </p:sp>
      <p:sp>
        <p:nvSpPr>
          <p:cNvPr id="11" name="矩形 9"/>
          <p:cNvSpPr/>
          <p:nvPr/>
        </p:nvSpPr>
        <p:spPr>
          <a:xfrm>
            <a:off x="1755775" y="1143000"/>
            <a:ext cx="56972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案例演示——MapReduce任务调度管理</a:t>
            </a:r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6" y="3000375"/>
            <a:ext cx="718347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302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9.1  工作流管理器概述</a:t>
            </a:r>
            <a:endParaRPr lang="zh-CN" altLang="en-US" sz="2800" b="1" dirty="0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常用工作流管理器介绍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工作流调度系统背景</a:t>
              </a:r>
            </a:p>
          </p:txBody>
        </p:sp>
      </p:grpSp>
      <p:sp>
        <p:nvSpPr>
          <p:cNvPr id="35" name="TextBox 317"/>
          <p:cNvSpPr txBox="1"/>
          <p:nvPr/>
        </p:nvSpPr>
        <p:spPr>
          <a:xfrm>
            <a:off x="1143852" y="2908230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9.1.1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36" name="TextBox 317"/>
          <p:cNvSpPr txBox="1"/>
          <p:nvPr/>
        </p:nvSpPr>
        <p:spPr>
          <a:xfrm>
            <a:off x="1152583" y="3655482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9.1.2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9.2  Azkaban概述</a:t>
            </a:r>
            <a:endParaRPr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85" name="组合 4"/>
          <p:cNvGrpSpPr/>
          <p:nvPr/>
        </p:nvGrpSpPr>
        <p:grpSpPr>
          <a:xfrm>
            <a:off x="1215041" y="4319474"/>
            <a:ext cx="6620706" cy="612780"/>
            <a:chOff x="1112838" y="3360738"/>
            <a:chExt cx="6621462" cy="614474"/>
          </a:xfrm>
        </p:grpSpPr>
        <p:grpSp>
          <p:nvGrpSpPr>
            <p:cNvPr id="86" name="组合 314"/>
            <p:cNvGrpSpPr/>
            <p:nvPr/>
          </p:nvGrpSpPr>
          <p:grpSpPr>
            <a:xfrm>
              <a:off x="1328005" y="3397352"/>
              <a:ext cx="6406295" cy="577860"/>
              <a:chOff x="1251410" y="5045440"/>
              <a:chExt cx="7406816" cy="668896"/>
            </a:xfrm>
          </p:grpSpPr>
          <p:grpSp>
            <p:nvGrpSpPr>
              <p:cNvPr id="97" name="组合 331"/>
              <p:cNvGrpSpPr/>
              <p:nvPr/>
            </p:nvGrpSpPr>
            <p:grpSpPr>
              <a:xfrm>
                <a:off x="2450085" y="5045440"/>
                <a:ext cx="6208141" cy="668896"/>
                <a:chOff x="2450085" y="4924805"/>
                <a:chExt cx="6208141" cy="789525"/>
              </a:xfrm>
            </p:grpSpPr>
            <p:sp>
              <p:nvSpPr>
                <p:cNvPr id="10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08" name="组合 335"/>
                <p:cNvGrpSpPr/>
                <p:nvPr/>
              </p:nvGrpSpPr>
              <p:grpSpPr>
                <a:xfrm>
                  <a:off x="2450085" y="4924805"/>
                  <a:ext cx="6208141" cy="663369"/>
                  <a:chOff x="2450085" y="4868340"/>
                  <a:chExt cx="6208141" cy="719775"/>
                </a:xfrm>
              </p:grpSpPr>
              <p:sp>
                <p:nvSpPr>
                  <p:cNvPr id="11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5" y="4868340"/>
                    <a:ext cx="6208141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1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0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8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90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94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88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Azkaban部署模式</a:t>
              </a:r>
            </a:p>
          </p:txBody>
        </p:sp>
      </p:grpSp>
      <p:grpSp>
        <p:nvGrpSpPr>
          <p:cNvPr id="113" name="组合 4"/>
          <p:cNvGrpSpPr/>
          <p:nvPr/>
        </p:nvGrpSpPr>
        <p:grpSpPr>
          <a:xfrm>
            <a:off x="1148482" y="3555084"/>
            <a:ext cx="6681301" cy="612775"/>
            <a:chOff x="1052236" y="3360738"/>
            <a:chExt cx="6682064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Azkaban组成结构</a:t>
              </a:r>
            </a:p>
          </p:txBody>
        </p:sp>
        <p:sp>
          <p:nvSpPr>
            <p:cNvPr id="120" name="TextBox 317"/>
            <p:cNvSpPr txBox="1"/>
            <p:nvPr/>
          </p:nvSpPr>
          <p:spPr>
            <a:xfrm>
              <a:off x="1052236" y="3440260"/>
              <a:ext cx="685035" cy="3394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latin typeface="Arial" pitchFamily="34" charset="0"/>
                  <a:ea typeface="宋体" pitchFamily="2" charset="-122"/>
                </a:rPr>
                <a:t>9.2.2</a:t>
              </a:r>
              <a:endParaRPr lang="zh-CN" altLang="en-US" sz="1600" dirty="0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3"/>
            <a:ext cx="6620706" cy="730685"/>
            <a:chOff x="1112838" y="3360738"/>
            <a:chExt cx="6621462" cy="732705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64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Azkaban特点</a:t>
              </a:r>
            </a:p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317"/>
          <p:cNvSpPr txBox="1"/>
          <p:nvPr/>
        </p:nvSpPr>
        <p:spPr>
          <a:xfrm>
            <a:off x="1176628" y="2921915"/>
            <a:ext cx="664025" cy="338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9.2.1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  <p:sp>
        <p:nvSpPr>
          <p:cNvPr id="52" name="TextBox 317"/>
          <p:cNvSpPr txBox="1"/>
          <p:nvPr/>
        </p:nvSpPr>
        <p:spPr>
          <a:xfrm>
            <a:off x="1149916" y="4424834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9.2.3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9.3  Azkaban部署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85" name="组合 4"/>
          <p:cNvGrpSpPr/>
          <p:nvPr/>
        </p:nvGrpSpPr>
        <p:grpSpPr>
          <a:xfrm>
            <a:off x="1215041" y="4319474"/>
            <a:ext cx="6620706" cy="612780"/>
            <a:chOff x="1112838" y="3360738"/>
            <a:chExt cx="6621462" cy="614474"/>
          </a:xfrm>
        </p:grpSpPr>
        <p:grpSp>
          <p:nvGrpSpPr>
            <p:cNvPr id="86" name="组合 314"/>
            <p:cNvGrpSpPr/>
            <p:nvPr/>
          </p:nvGrpSpPr>
          <p:grpSpPr>
            <a:xfrm>
              <a:off x="1328005" y="3397352"/>
              <a:ext cx="6406295" cy="577860"/>
              <a:chOff x="1251410" y="5045440"/>
              <a:chExt cx="7406816" cy="668896"/>
            </a:xfrm>
          </p:grpSpPr>
          <p:grpSp>
            <p:nvGrpSpPr>
              <p:cNvPr id="97" name="组合 331"/>
              <p:cNvGrpSpPr/>
              <p:nvPr/>
            </p:nvGrpSpPr>
            <p:grpSpPr>
              <a:xfrm>
                <a:off x="2450085" y="5045440"/>
                <a:ext cx="6208141" cy="668896"/>
                <a:chOff x="2450085" y="4924805"/>
                <a:chExt cx="6208141" cy="789525"/>
              </a:xfrm>
            </p:grpSpPr>
            <p:sp>
              <p:nvSpPr>
                <p:cNvPr id="10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08" name="组合 335"/>
                <p:cNvGrpSpPr/>
                <p:nvPr/>
              </p:nvGrpSpPr>
              <p:grpSpPr>
                <a:xfrm>
                  <a:off x="2450085" y="4924805"/>
                  <a:ext cx="6208141" cy="663369"/>
                  <a:chOff x="2450085" y="4868340"/>
                  <a:chExt cx="6208141" cy="719775"/>
                </a:xfrm>
              </p:grpSpPr>
              <p:sp>
                <p:nvSpPr>
                  <p:cNvPr id="11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5" y="4868340"/>
                    <a:ext cx="6208141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1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0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8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90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94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88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Azkaban启动测试</a:t>
              </a:r>
            </a:p>
          </p:txBody>
        </p:sp>
      </p:grp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Azkaban安装配置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Azkaban资源准备</a:t>
              </a:r>
            </a:p>
          </p:txBody>
        </p:sp>
      </p:grpSp>
      <p:sp>
        <p:nvSpPr>
          <p:cNvPr id="50" name="TextBox 317"/>
          <p:cNvSpPr txBox="1"/>
          <p:nvPr/>
        </p:nvSpPr>
        <p:spPr>
          <a:xfrm>
            <a:off x="1131747" y="2908894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9.3.1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2" name="TextBox 317"/>
          <p:cNvSpPr txBox="1"/>
          <p:nvPr/>
        </p:nvSpPr>
        <p:spPr>
          <a:xfrm>
            <a:off x="1148482" y="3634387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9.3.2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3" name="TextBox 317"/>
          <p:cNvSpPr txBox="1"/>
          <p:nvPr/>
        </p:nvSpPr>
        <p:spPr>
          <a:xfrm>
            <a:off x="1148482" y="4434746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9.3.3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9.4  Azkaban使用</a:t>
            </a: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案例演示——依赖任务调度管理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Azkaban工作流相关概念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1210982" y="4338674"/>
            <a:ext cx="6620706" cy="612775"/>
            <a:chOff x="1112838" y="3360738"/>
            <a:chExt cx="6621462" cy="614469"/>
          </a:xfrm>
        </p:grpSpPr>
        <p:grpSp>
          <p:nvGrpSpPr>
            <p:cNvPr id="3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4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7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8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0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4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5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6" name="TextBox 322"/>
            <p:cNvSpPr txBox="1"/>
            <p:nvPr/>
          </p:nvSpPr>
          <p:spPr>
            <a:xfrm>
              <a:off x="3213388" y="3446700"/>
              <a:ext cx="4518541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案例演示——MapReduce任务调度管理</a:t>
              </a:r>
            </a:p>
          </p:txBody>
        </p:sp>
      </p:grpSp>
      <p:grpSp>
        <p:nvGrpSpPr>
          <p:cNvPr id="18" name="组合 4"/>
          <p:cNvGrpSpPr/>
          <p:nvPr/>
        </p:nvGrpSpPr>
        <p:grpSpPr>
          <a:xfrm>
            <a:off x="1209077" y="5112739"/>
            <a:ext cx="6817091" cy="612775"/>
            <a:chOff x="1112838" y="3360738"/>
            <a:chExt cx="6817869" cy="614469"/>
          </a:xfrm>
        </p:grpSpPr>
        <p:grpSp>
          <p:nvGrpSpPr>
            <p:cNvPr id="19" name="组合 314"/>
            <p:cNvGrpSpPr/>
            <p:nvPr/>
          </p:nvGrpSpPr>
          <p:grpSpPr>
            <a:xfrm>
              <a:off x="1328006" y="3397352"/>
              <a:ext cx="6406294" cy="577855"/>
              <a:chOff x="1251410" y="5045440"/>
              <a:chExt cx="7406815" cy="668890"/>
            </a:xfrm>
          </p:grpSpPr>
          <p:grpSp>
            <p:nvGrpSpPr>
              <p:cNvPr id="20" name="组合 331"/>
              <p:cNvGrpSpPr/>
              <p:nvPr/>
            </p:nvGrpSpPr>
            <p:grpSpPr>
              <a:xfrm>
                <a:off x="2450086" y="5045440"/>
                <a:ext cx="6208139" cy="668890"/>
                <a:chOff x="2450086" y="4924811"/>
                <a:chExt cx="6208139" cy="789519"/>
              </a:xfrm>
            </p:grpSpPr>
            <p:sp>
              <p:nvSpPr>
                <p:cNvPr id="21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22" name="组合 335"/>
                <p:cNvGrpSpPr/>
                <p:nvPr/>
              </p:nvGrpSpPr>
              <p:grpSpPr>
                <a:xfrm>
                  <a:off x="2450086" y="4924811"/>
                  <a:ext cx="6208139" cy="663369"/>
                  <a:chOff x="2450086" y="4868343"/>
                  <a:chExt cx="6208139" cy="719775"/>
                </a:xfrm>
              </p:grpSpPr>
              <p:sp>
                <p:nvSpPr>
                  <p:cNvPr id="23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24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25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6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2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28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9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30" name="TextBox 322"/>
            <p:cNvSpPr txBox="1"/>
            <p:nvPr/>
          </p:nvSpPr>
          <p:spPr>
            <a:xfrm>
              <a:off x="3213388" y="3446700"/>
              <a:ext cx="4717319" cy="369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案例演示——HIVE脚本任务调度管理</a:t>
              </a:r>
            </a:p>
          </p:txBody>
        </p:sp>
      </p:grpSp>
      <p:sp>
        <p:nvSpPr>
          <p:cNvPr id="64" name="TextBox 317"/>
          <p:cNvSpPr txBox="1"/>
          <p:nvPr/>
        </p:nvSpPr>
        <p:spPr>
          <a:xfrm>
            <a:off x="1140478" y="2910104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9.4.1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5" name="TextBox 317"/>
          <p:cNvSpPr txBox="1"/>
          <p:nvPr/>
        </p:nvSpPr>
        <p:spPr>
          <a:xfrm>
            <a:off x="1148482" y="3634387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9.4.2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6" name="TextBox 317"/>
          <p:cNvSpPr txBox="1"/>
          <p:nvPr/>
        </p:nvSpPr>
        <p:spPr>
          <a:xfrm>
            <a:off x="1163002" y="4424399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9.4.3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7" name="TextBox 317"/>
          <p:cNvSpPr txBox="1"/>
          <p:nvPr/>
        </p:nvSpPr>
        <p:spPr>
          <a:xfrm>
            <a:off x="1140477" y="5226037"/>
            <a:ext cx="684957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Arial" pitchFamily="34" charset="0"/>
                <a:ea typeface="宋体" pitchFamily="2" charset="-122"/>
              </a:rPr>
              <a:t>9.4.4</a:t>
            </a:r>
            <a:endParaRPr lang="zh-CN" altLang="en-US" sz="1600" dirty="0"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0325" y="3122612"/>
            <a:ext cx="8389938" cy="3556000"/>
            <a:chOff x="-158" y="3004934"/>
            <a:chExt cx="7347123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-158" y="4113884"/>
              <a:ext cx="7347123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9" name="Text Box 6"/>
            <p:cNvSpPr txBox="1"/>
            <p:nvPr/>
          </p:nvSpPr>
          <p:spPr>
            <a:xfrm>
              <a:off x="1603414" y="4280705"/>
              <a:ext cx="5286180" cy="10126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457200" algn="just" latinLnBrk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本章将针对这些涉及到大数据开发过程中的工作流管理器进行介绍，并选取其中常用的Azkaban进行详细地讲解，让读者深入理解Azkaban的基本使用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</p:grpSp>
      <p:sp>
        <p:nvSpPr>
          <p:cNvPr id="8195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</a:p>
        </p:txBody>
      </p:sp>
      <p:sp>
        <p:nvSpPr>
          <p:cNvPr id="2" name="矩形 1"/>
          <p:cNvSpPr/>
          <p:nvPr/>
        </p:nvSpPr>
        <p:spPr>
          <a:xfrm>
            <a:off x="746125" y="1694800"/>
            <a:ext cx="77041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无论是在业务开发还是在大数据开发中，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工作流管理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是必不可少的，在初期可以使用Linux自带的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crontab工具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来定时调度任务，但是当业务规模变大并且需要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可视化监控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任务执行的时候，crontab显然已经满足不了需求。为此，针对这种多任务、可视化调度的调度管理需求，Apache以及其他组织提供了一系列工作流管理器。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9.1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工作流管理器概述</a:t>
            </a:r>
            <a:endParaRPr lang="zh-CN" altLang="en-US" sz="32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926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工作流调度系统背景</a:t>
            </a:r>
            <a:endParaRPr lang="zh-CN" alt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39" y="1998663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521527" y="2704013"/>
            <a:ext cx="5984578" cy="2602055"/>
            <a:chOff x="2531052" y="2275388"/>
            <a:chExt cx="5984578" cy="2602055"/>
          </a:xfrm>
        </p:grpSpPr>
        <p:sp>
          <p:nvSpPr>
            <p:cNvPr id="10" name="圆角矩形标注 9"/>
            <p:cNvSpPr/>
            <p:nvPr/>
          </p:nvSpPr>
          <p:spPr bwMode="auto">
            <a:xfrm>
              <a:off x="2531052" y="2275388"/>
              <a:ext cx="5984578" cy="2602055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862976" y="2513624"/>
              <a:ext cx="5652654" cy="2125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一个完整的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数据分析系统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通常都是由大量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任务单元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组成，例如shell脚本程序、java程序、mapreduce程序和hive脚本等。各任务单元之间存在时间先后及依赖关系，为了将这复杂的执行计划组织起来，需要一个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工作流调度系统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来调度执行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1 工作流管理器概述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2 Azkaban概述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2 Azkaban概述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2 Azkaban概述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3 Azkaban部署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1 工作流管理器概述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4 Azkaban使用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结束页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1 工作流管理器概述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9.1 工作流管理器概述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1429</Words>
  <Application>Microsoft Office PowerPoint</Application>
  <PresentationFormat>全屏显示(4:3)</PresentationFormat>
  <Paragraphs>222</Paragraphs>
  <Slides>32</Slides>
  <Notes>32</Notes>
  <HiddenSlides>4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Gulim</vt:lpstr>
      <vt:lpstr>等线</vt:lpstr>
      <vt:lpstr>等线 Light</vt:lpstr>
      <vt:lpstr>汉仪综艺体简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主题​​</vt:lpstr>
      <vt:lpstr>图表</vt:lpstr>
      <vt:lpstr>第9章  Azkaban工作流管理器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itcast</cp:lastModifiedBy>
  <cp:revision>259</cp:revision>
  <dcterms:created xsi:type="dcterms:W3CDTF">2016-08-25T05:15:00Z</dcterms:created>
  <dcterms:modified xsi:type="dcterms:W3CDTF">2019-05-05T03:07:30Z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2052-11.1.0.8642</vt:lpwstr>
  </property>
</Properties>
</file>