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tags/tag29.xml" ContentType="application/vnd.openxmlformats-officedocument.presentationml.tags+xml"/>
  <Override PartName="/ppt/notesSlides/notesSlide29.xml" ContentType="application/vnd.openxmlformats-officedocument.presentationml.notesSlide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tags/tag31.xml" ContentType="application/vnd.openxmlformats-officedocument.presentationml.tags+xml"/>
  <Override PartName="/ppt/notesSlides/notesSlide31.xml" ContentType="application/vnd.openxmlformats-officedocument.presentationml.notesSlide+xml"/>
  <Override PartName="/ppt/tags/tag32.xml" ContentType="application/vnd.openxmlformats-officedocument.presentationml.tags+xml"/>
  <Override PartName="/ppt/notesSlides/notesSlide32.xml" ContentType="application/vnd.openxmlformats-officedocument.presentationml.notesSlide+xml"/>
  <Override PartName="/ppt/tags/tag33.xml" ContentType="application/vnd.openxmlformats-officedocument.presentationml.tags+xml"/>
  <Override PartName="/ppt/notesSlides/notesSlide33.xml" ContentType="application/vnd.openxmlformats-officedocument.presentationml.notesSlide+xml"/>
  <Override PartName="/ppt/tags/tag34.xml" ContentType="application/vnd.openxmlformats-officedocument.presentationml.tags+xml"/>
  <Override PartName="/ppt/notesSlides/notesSlide34.xml" ContentType="application/vnd.openxmlformats-officedocument.presentationml.notesSlide+xml"/>
  <Override PartName="/ppt/tags/tag35.xml" ContentType="application/vnd.openxmlformats-officedocument.presentationml.tags+xml"/>
  <Override PartName="/ppt/notesSlides/notesSlide35.xml" ContentType="application/vnd.openxmlformats-officedocument.presentationml.notesSlide+xml"/>
  <Override PartName="/ppt/tags/tag36.xml" ContentType="application/vnd.openxmlformats-officedocument.presentationml.tags+xml"/>
  <Override PartName="/ppt/notesSlides/notesSlide36.xml" ContentType="application/vnd.openxmlformats-officedocument.presentationml.notesSlide+xml"/>
  <Override PartName="/ppt/tags/tag37.xml" ContentType="application/vnd.openxmlformats-officedocument.presentationml.tags+xml"/>
  <Override PartName="/ppt/notesSlides/notesSlide37.xml" ContentType="application/vnd.openxmlformats-officedocument.presentationml.notesSlide+xml"/>
  <Override PartName="/ppt/tags/tag38.xml" ContentType="application/vnd.openxmlformats-officedocument.presentationml.tags+xml"/>
  <Override PartName="/ppt/notesSlides/notesSlide38.xml" ContentType="application/vnd.openxmlformats-officedocument.presentationml.notesSlide+xml"/>
  <Override PartName="/ppt/tags/tag39.xml" ContentType="application/vnd.openxmlformats-officedocument.presentationml.tags+xml"/>
  <Override PartName="/ppt/notesSlides/notesSlide39.xml" ContentType="application/vnd.openxmlformats-officedocument.presentationml.notesSlide+xml"/>
  <Override PartName="/ppt/tags/tag40.xml" ContentType="application/vnd.openxmlformats-officedocument.presentationml.tags+xml"/>
  <Override PartName="/ppt/notesSlides/notesSlide40.xml" ContentType="application/vnd.openxmlformats-officedocument.presentationml.notesSlide+xml"/>
  <Override PartName="/ppt/tags/tag41.xml" ContentType="application/vnd.openxmlformats-officedocument.presentationml.tags+xml"/>
  <Override PartName="/ppt/notesSlides/notesSlide41.xml" ContentType="application/vnd.openxmlformats-officedocument.presentationml.notesSlide+xml"/>
  <Override PartName="/ppt/tags/tag42.xml" ContentType="application/vnd.openxmlformats-officedocument.presentationml.tags+xml"/>
  <Override PartName="/ppt/notesSlides/notesSlide42.xml" ContentType="application/vnd.openxmlformats-officedocument.presentationml.notesSlide+xml"/>
  <Override PartName="/ppt/tags/tag43.xml" ContentType="application/vnd.openxmlformats-officedocument.presentationml.tags+xml"/>
  <Override PartName="/ppt/notesSlides/notesSlide43.xml" ContentType="application/vnd.openxmlformats-officedocument.presentationml.notesSlide+xml"/>
  <Override PartName="/ppt/tags/tag44.xml" ContentType="application/vnd.openxmlformats-officedocument.presentationml.tags+xml"/>
  <Override PartName="/ppt/notesSlides/notesSlide44.xml" ContentType="application/vnd.openxmlformats-officedocument.presentationml.notesSlide+xml"/>
  <Override PartName="/ppt/tags/tag45.xml" ContentType="application/vnd.openxmlformats-officedocument.presentationml.tags+xml"/>
  <Override PartName="/ppt/notesSlides/notesSlide45.xml" ContentType="application/vnd.openxmlformats-officedocument.presentationml.notesSlide+xml"/>
  <Override PartName="/ppt/tags/tag46.xml" ContentType="application/vnd.openxmlformats-officedocument.presentationml.tags+xml"/>
  <Override PartName="/ppt/notesSlides/notesSlide46.xml" ContentType="application/vnd.openxmlformats-officedocument.presentationml.notesSlide+xml"/>
  <Override PartName="/ppt/tags/tag47.xml" ContentType="application/vnd.openxmlformats-officedocument.presentationml.tags+xml"/>
  <Override PartName="/ppt/notesSlides/notesSlide47.xml" ContentType="application/vnd.openxmlformats-officedocument.presentationml.notesSlide+xml"/>
  <Override PartName="/ppt/tags/tag48.xml" ContentType="application/vnd.openxmlformats-officedocument.presentationml.tags+xml"/>
  <Override PartName="/ppt/notesSlides/notesSlide48.xml" ContentType="application/vnd.openxmlformats-officedocument.presentationml.notesSlide+xml"/>
  <Override PartName="/ppt/tags/tag49.xml" ContentType="application/vnd.openxmlformats-officedocument.presentationml.tags+xml"/>
  <Override PartName="/ppt/notesSlides/notesSlide49.xml" ContentType="application/vnd.openxmlformats-officedocument.presentationml.notesSlide+xml"/>
  <Override PartName="/ppt/tags/tag50.xml" ContentType="application/vnd.openxmlformats-officedocument.presentationml.tags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3"/>
  </p:notesMasterIdLst>
  <p:sldIdLst>
    <p:sldId id="256" r:id="rId2"/>
    <p:sldId id="263" r:id="rId3"/>
    <p:sldId id="312" r:id="rId4"/>
    <p:sldId id="313" r:id="rId5"/>
    <p:sldId id="265" r:id="rId6"/>
    <p:sldId id="269" r:id="rId7"/>
    <p:sldId id="270" r:id="rId8"/>
    <p:sldId id="271" r:id="rId9"/>
    <p:sldId id="314" r:id="rId10"/>
    <p:sldId id="275" r:id="rId11"/>
    <p:sldId id="276" r:id="rId12"/>
    <p:sldId id="279" r:id="rId13"/>
    <p:sldId id="280" r:id="rId14"/>
    <p:sldId id="316" r:id="rId15"/>
    <p:sldId id="315" r:id="rId16"/>
    <p:sldId id="281" r:id="rId17"/>
    <p:sldId id="282" r:id="rId18"/>
    <p:sldId id="283" r:id="rId19"/>
    <p:sldId id="286" r:id="rId20"/>
    <p:sldId id="287" r:id="rId21"/>
    <p:sldId id="284" r:id="rId22"/>
    <p:sldId id="285" r:id="rId23"/>
    <p:sldId id="288" r:id="rId24"/>
    <p:sldId id="289" r:id="rId25"/>
    <p:sldId id="319" r:id="rId26"/>
    <p:sldId id="320" r:id="rId27"/>
    <p:sldId id="290" r:id="rId28"/>
    <p:sldId id="291" r:id="rId29"/>
    <p:sldId id="292" r:id="rId30"/>
    <p:sldId id="293" r:id="rId31"/>
    <p:sldId id="321" r:id="rId32"/>
    <p:sldId id="322" r:id="rId33"/>
    <p:sldId id="296" r:id="rId34"/>
    <p:sldId id="325" r:id="rId35"/>
    <p:sldId id="297" r:id="rId36"/>
    <p:sldId id="298" r:id="rId37"/>
    <p:sldId id="326" r:id="rId38"/>
    <p:sldId id="327" r:id="rId39"/>
    <p:sldId id="304" r:id="rId40"/>
    <p:sldId id="305" r:id="rId41"/>
    <p:sldId id="306" r:id="rId42"/>
    <p:sldId id="307" r:id="rId43"/>
    <p:sldId id="308" r:id="rId44"/>
    <p:sldId id="328" r:id="rId45"/>
    <p:sldId id="329" r:id="rId46"/>
    <p:sldId id="332" r:id="rId47"/>
    <p:sldId id="333" r:id="rId48"/>
    <p:sldId id="334" r:id="rId49"/>
    <p:sldId id="335" r:id="rId50"/>
    <p:sldId id="336" r:id="rId51"/>
    <p:sldId id="260" r:id="rId5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EEF"/>
    <a:srgbClr val="D0D3E3"/>
    <a:srgbClr val="4F81BD"/>
    <a:srgbClr val="596B9D"/>
    <a:srgbClr val="E9E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67" d="100"/>
          <a:sy n="67" d="100"/>
        </p:scale>
        <p:origin x="222" y="78"/>
      </p:cViewPr>
      <p:guideLst>
        <p:guide orient="horz" pos="216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596B9D"/>
            </a:solidFill>
          </c:spPr>
          <c:dPt>
            <c:idx val="0"/>
            <c:bubble3D val="0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36-2D4E-A09C-C0AE6D70536E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D36-2D4E-A09C-C0AE6D70536E}"/>
              </c:ext>
            </c:extLst>
          </c:dPt>
          <c:dPt>
            <c:idx val="2"/>
            <c:bubble3D val="0"/>
            <c:spPr>
              <a:solidFill>
                <a:srgbClr val="4F81B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D36-2D4E-A09C-C0AE6D70536E}"/>
              </c:ext>
            </c:extLst>
          </c:dPt>
          <c:dPt>
            <c:idx val="3"/>
            <c:bubble3D val="0"/>
            <c:spPr>
              <a:solidFill>
                <a:srgbClr val="BFC6E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BD36-2D4E-A09C-C0AE6D70536E}"/>
              </c:ext>
            </c:extLst>
          </c:dPt>
          <c:cat>
            <c:strRef>
              <c:f>Sheet1!$A$2:$A$5</c:f>
              <c:strCache>
                <c:ptCount val="3"/>
                <c:pt idx="0">
                  <c:v>掌握知识</c:v>
                </c:pt>
                <c:pt idx="1">
                  <c:v>理解知识</c:v>
                </c:pt>
                <c:pt idx="2">
                  <c:v>熟悉知识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D36-2D4E-A09C-C0AE6D7053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879">
          <a:noFill/>
        </a:ln>
      </c:spPr>
    </c:plotArea>
    <c:plotVisOnly val="1"/>
    <c:dispBlanksAs val="gap"/>
    <c:showDLblsOverMax val="0"/>
  </c:chart>
  <c:txPr>
    <a:bodyPr/>
    <a:lstStyle/>
    <a:p>
      <a:pPr>
        <a:defRPr sz="1869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51CB6-B1E1-4D18-AC1B-B9F89CB36E0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D8174-1906-437C-B9B4-8430A381E2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72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4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26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0362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37884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207437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445862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89011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81900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443017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80267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6936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71862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63094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1AA6BFC8-C390-4CAC-AF57-3CF286086E53}" type="slidenum">
              <a:rPr lang="zh-CN" altLang="en-US" smtClean="0"/>
              <a:pPr>
                <a:buFont typeface="Arial" pitchFamily="34" charset="0"/>
                <a:buNone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89451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15018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386062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305749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45653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6792438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09223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949309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917096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29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024722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67307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</a:pPr>
            <a:fld id="{1AA6BFC8-C390-4CAC-AF57-3CF286086E53}" type="slidenum">
              <a:rPr lang="zh-CN" altLang="en-US" smtClean="0"/>
              <a:pPr>
                <a:buFont typeface="Arial" pitchFamily="34" charset="0"/>
                <a:buNone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60990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560651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5587734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695447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522123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268486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773261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467287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6023573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39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6006582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27442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469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384702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41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178582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824457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43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495669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306449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022047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910911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391360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5728657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49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420338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50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3820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469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636027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fld id="{A3DF5170-8A0D-43AE-A108-EB1D46CE06DD}" type="slidenum">
              <a:rPr lang="zh-CN" altLang="en-US"/>
              <a:t>51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71675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469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92943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469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36534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4692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20897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/>
        <p:txBody>
          <a:bodyPr vert="horz" wrap="square" lIns="91440" tIns="45720" rIns="91440" bIns="45720" anchor="ctr"/>
          <a:lstStyle/>
          <a:p>
            <a:pPr lvl="0"/>
            <a:endParaRPr lang="zh-CN" altLang="en-US" dirty="0"/>
          </a:p>
        </p:txBody>
      </p:sp>
      <p:sp>
        <p:nvSpPr>
          <p:cNvPr id="118788" name="灯片编号占位符 3"/>
          <p:cNvSpPr txBox="1">
            <a:spLocks noGrp="1"/>
          </p:cNvSpPr>
          <p:nvPr>
            <p:ph type="sldNum" sz="quarter"/>
          </p:nvPr>
        </p:nvSpPr>
        <p:spPr bwMode="auto"/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Font typeface="Arial" panose="020B0604020202020204" pitchFamily="34" charset="0"/>
            </a:pPr>
            <a:fld id="{9A0DB2DC-4C9A-4742-B13C-FB6460FD3503}" type="slidenum">
              <a:rPr lang="zh-CN" altLang="en-US" sz="1200" dirty="0"/>
              <a:t>10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9158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" y="-1"/>
            <a:ext cx="914078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2281"/>
            <a:ext cx="7772400" cy="215768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9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1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57350" y="154546"/>
            <a:ext cx="4716082" cy="776289"/>
          </a:xfrm>
        </p:spPr>
        <p:txBody>
          <a:bodyPr>
            <a:normAutofit/>
          </a:bodyPr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矩形 1"/>
          <p:cNvSpPr>
            <a:spLocks noChangeArrowheads="1"/>
          </p:cNvSpPr>
          <p:nvPr userDrawn="1"/>
        </p:nvSpPr>
        <p:spPr bwMode="auto">
          <a:xfrm>
            <a:off x="691076" y="221355"/>
            <a:ext cx="785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</a:t>
            </a:r>
            <a:endParaRPr lang="zh-CN" altLang="en-US" sz="36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2" y="0"/>
            <a:ext cx="91463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88397-7984-4816-A3BC-987D45041CB5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4C423-1280-4737-888E-126E3DA98E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openxmlformats.org/officeDocument/2006/relationships/image" Target="../media/image14.emf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3600" dirty="0"/>
              <a:t>第</a:t>
            </a:r>
            <a:r>
              <a:rPr lang="en-US" altLang="zh-CN" sz="3600" dirty="0"/>
              <a:t>8</a:t>
            </a:r>
            <a:r>
              <a:rPr lang="zh-CN" altLang="en-US" sz="3600" dirty="0"/>
              <a:t>章   Flume日志采集系统</a:t>
            </a:r>
          </a:p>
        </p:txBody>
      </p:sp>
      <p:sp>
        <p:nvSpPr>
          <p:cNvPr id="4" name="TextBox 13"/>
          <p:cNvSpPr>
            <a:spLocks noChangeArrowheads="1"/>
          </p:cNvSpPr>
          <p:nvPr/>
        </p:nvSpPr>
        <p:spPr bwMode="auto">
          <a:xfrm>
            <a:off x="5919518" y="5311101"/>
            <a:ext cx="2513012" cy="11975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 Flume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的可靠性保证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 Flume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拦截器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 案例——日志采集</a:t>
            </a:r>
          </a:p>
        </p:txBody>
      </p:sp>
      <p:sp>
        <p:nvSpPr>
          <p:cNvPr id="5" name="矩形 4"/>
          <p:cNvSpPr/>
          <p:nvPr/>
        </p:nvSpPr>
        <p:spPr>
          <a:xfrm>
            <a:off x="2846070" y="5346785"/>
            <a:ext cx="4572000" cy="12029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 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Flume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概述</a:t>
            </a:r>
            <a:endParaRPr lang="en-US" altLang="zh-CN" sz="16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Flume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的基本使用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endParaRPr lang="en-US" altLang="zh-CN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·</a:t>
            </a:r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Flume</a:t>
            </a:r>
            <a:r>
              <a:rPr lang="zh-CN" altLang="en-US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采集方案配置说明     </a:t>
            </a:r>
          </a:p>
        </p:txBody>
      </p:sp>
      <p:pic>
        <p:nvPicPr>
          <p:cNvPr id="9" name="Picture 1" descr="C:\Users\admin\Documents\Tencent Files\1145115180\Image\C2C\{730B46C7-98D2-1766-C0DE-30025B12EA79}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0" y="5311101"/>
            <a:ext cx="1258347" cy="127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60325" y="3348038"/>
            <a:ext cx="8389938" cy="3556000"/>
            <a:chOff x="-158" y="3004934"/>
            <a:chExt cx="7347123" cy="3112841"/>
          </a:xfrm>
        </p:grpSpPr>
        <p:sp>
          <p:nvSpPr>
            <p:cNvPr id="40" name="矩形 39"/>
            <p:cNvSpPr/>
            <p:nvPr/>
          </p:nvSpPr>
          <p:spPr bwMode="auto">
            <a:xfrm>
              <a:off x="-158" y="4113884"/>
              <a:ext cx="7347123" cy="1309061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50000">
                  <a:srgbClr val="00B0F0">
                    <a:lumMod val="29000"/>
                    <a:lumOff val="71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0" scaled="1"/>
            </a:gra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439" name="Text Box 6"/>
            <p:cNvSpPr txBox="1"/>
            <p:nvPr/>
          </p:nvSpPr>
          <p:spPr>
            <a:xfrm>
              <a:off x="1611755" y="4380761"/>
              <a:ext cx="5286180" cy="6893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indent="457200" algn="just" latinLnBrk="1">
                <a:lnSpc>
                  <a:spcPct val="150000"/>
                </a:lnSpc>
              </a:pP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本章将针对Flume系统的基本概念、安装及应用方式详细讲解，让读者掌握Flume系统的原理与应用。</a:t>
              </a:r>
            </a:p>
          </p:txBody>
        </p:sp>
        <p:pic>
          <p:nvPicPr>
            <p:cNvPr id="42" name="Picture 7" descr="总结小人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59" y="3004934"/>
              <a:ext cx="1917583" cy="3112841"/>
            </a:xfrm>
            <a:prstGeom prst="rect">
              <a:avLst/>
            </a:prstGeom>
            <a:noFill/>
            <a:ln>
              <a:noFill/>
            </a:ln>
            <a:effectLst>
              <a:softEdge rad="317500"/>
            </a:effectLst>
          </p:spPr>
        </p:pic>
      </p:grpSp>
      <p:sp>
        <p:nvSpPr>
          <p:cNvPr id="8195" name="标题 1"/>
          <p:cNvSpPr>
            <a:spLocks noChangeArrowheads="1"/>
          </p:cNvSpPr>
          <p:nvPr/>
        </p:nvSpPr>
        <p:spPr bwMode="auto">
          <a:xfrm>
            <a:off x="1768475" y="179388"/>
            <a:ext cx="22907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章节概要</a:t>
            </a:r>
          </a:p>
        </p:txBody>
      </p:sp>
      <p:sp>
        <p:nvSpPr>
          <p:cNvPr id="35" name="矩形 4"/>
          <p:cNvSpPr/>
          <p:nvPr/>
        </p:nvSpPr>
        <p:spPr>
          <a:xfrm>
            <a:off x="1024255" y="1535430"/>
            <a:ext cx="7071233" cy="23462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57200" algn="just" eaLnBrk="1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在大数据系统的开发中，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数据收集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工作无疑是开发者首要解决的一个难题，但由于生产数据的源头丰富多样，其中包含网站日志数据、后台监控数据、用户浏览网页数据等，数据工程师要想将它们分门别类的采集到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系统中，就可以使用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Apache Flume（数据采集）系统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ldLvl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8.1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概述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72656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68451" y="1786508"/>
            <a:ext cx="6899275" cy="463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endParaRPr lang="zh-CN" altLang="en-US" sz="1600" dirty="0"/>
          </a:p>
        </p:txBody>
      </p:sp>
      <p:pic>
        <p:nvPicPr>
          <p:cNvPr id="9" name="Picture 7" descr="总结小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2" y="2027479"/>
            <a:ext cx="2654702" cy="430941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2715491" y="2045851"/>
            <a:ext cx="6069664" cy="3367397"/>
            <a:chOff x="2875247" y="2620329"/>
            <a:chExt cx="6529460" cy="3367397"/>
          </a:xfrm>
        </p:grpSpPr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2974381" y="2857596"/>
              <a:ext cx="6331191" cy="29518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en-US" altLang="zh-CN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Flume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原是</a:t>
              </a:r>
              <a:r>
                <a:rPr lang="en-US" altLang="zh-CN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Cloudera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公司提供的一个</a:t>
              </a:r>
              <a:r>
                <a:rPr lang="zh-CN" altLang="en-US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高可用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的、</a:t>
              </a:r>
              <a:r>
                <a:rPr lang="zh-CN" altLang="en-US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高可靠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的、</a:t>
              </a:r>
              <a:r>
                <a:rPr lang="zh-CN" altLang="en-US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分布式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海量</a:t>
              </a:r>
              <a:r>
                <a:rPr lang="zh-CN" altLang="en-US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日志采集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zh-CN" altLang="en-US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聚合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和</a:t>
              </a:r>
              <a:r>
                <a:rPr lang="zh-CN" altLang="en-US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传输系统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，而后纳入到了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Apache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旗下，作为一个顶级开源项目。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Apache Flume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不仅只限于日志数据的采集，由于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Flume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采集的数据源是可定制的，因此</a:t>
              </a:r>
              <a:r>
                <a:rPr lang="en-US" altLang="zh-CN" dirty="0">
                  <a:latin typeface="微软雅黑" pitchFamily="34" charset="-122"/>
                  <a:ea typeface="微软雅黑" pitchFamily="34" charset="-122"/>
                </a:rPr>
                <a:t>Flume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还可用于</a:t>
              </a:r>
              <a:r>
                <a:rPr lang="zh-CN" altLang="en-US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传输大量事件数据</a:t>
              </a:r>
              <a:r>
                <a:rPr lang="zh-CN" altLang="en-US" dirty="0">
                  <a:latin typeface="微软雅黑" pitchFamily="34" charset="-122"/>
                  <a:ea typeface="微软雅黑" pitchFamily="34" charset="-122"/>
                </a:rPr>
                <a:t>，包括但不限于网络流量数据、社交媒体生成的数据、电子邮件消息以及几乎任何可能的数据源。 </a:t>
              </a:r>
            </a:p>
          </p:txBody>
        </p:sp>
        <p:sp>
          <p:nvSpPr>
            <p:cNvPr id="12" name="圆角矩形标注 11"/>
            <p:cNvSpPr/>
            <p:nvPr/>
          </p:nvSpPr>
          <p:spPr bwMode="auto">
            <a:xfrm>
              <a:off x="2875247" y="2620329"/>
              <a:ext cx="6529460" cy="3367397"/>
            </a:xfrm>
            <a:prstGeom prst="wedgeRoundRectCallout">
              <a:avLst>
                <a:gd name="adj1" fmla="val -55920"/>
                <a:gd name="adj2" fmla="val 1889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8.1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概述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运行机制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02208" y="1803908"/>
            <a:ext cx="732739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  <a:buClrTx/>
              <a:buSzTx/>
              <a:buFontTx/>
            </a:pP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的核心是把数据从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（例如Web服务器）通过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数据采集器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（Source）收集过来，再将收集的数据通过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缓冲通道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（Channel）汇集到指定的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接收器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（Sink）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2" name="图片 -21474826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3775" y="3329558"/>
            <a:ext cx="4574235" cy="16691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14400" y="5111496"/>
            <a:ext cx="74249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Flume基本架构中有一个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Agent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（代理），它是Flume的核心角色，Flume Agent是一个JVM进程，它承载着数据从外部源流向下一个目标的三个核心组件：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Source、Channel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Sink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8.1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概述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86016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日志采集系统结构图</a:t>
            </a:r>
          </a:p>
        </p:txBody>
      </p:sp>
      <p:sp>
        <p:nvSpPr>
          <p:cNvPr id="8" name="矩形 7"/>
          <p:cNvSpPr/>
          <p:nvPr/>
        </p:nvSpPr>
        <p:spPr>
          <a:xfrm>
            <a:off x="1016444" y="1786508"/>
            <a:ext cx="7091236" cy="463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dirty="0"/>
          </a:p>
        </p:txBody>
      </p:sp>
      <p:pic>
        <p:nvPicPr>
          <p:cNvPr id="14" name="Picture 7" descr="总结小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2" y="2027479"/>
            <a:ext cx="2654702" cy="430941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>
          <a:xfrm>
            <a:off x="2944348" y="3094109"/>
            <a:ext cx="5431556" cy="2087492"/>
            <a:chOff x="3108325" y="2827339"/>
            <a:chExt cx="5843014" cy="2087492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3213845" y="2879048"/>
              <a:ext cx="5632570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在实际开发中， 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Flume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需要采集数据的类型多种多样，同时还会进行不同的中间操作，所以根据具体需求，可以将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Flume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日志采集系统分为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简单结构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zh-CN" altLang="en-US" sz="20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复杂结构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  <a:endParaRPr lang="zh-CN" altLang="en-US" sz="2000" dirty="0"/>
            </a:p>
          </p:txBody>
        </p:sp>
        <p:sp>
          <p:nvSpPr>
            <p:cNvPr id="17" name="圆角矩形标注 16"/>
            <p:cNvSpPr/>
            <p:nvPr/>
          </p:nvSpPr>
          <p:spPr bwMode="auto">
            <a:xfrm>
              <a:off x="3108325" y="2827339"/>
              <a:ext cx="5843014" cy="2087492"/>
            </a:xfrm>
            <a:prstGeom prst="wedgeRoundRectCallout">
              <a:avLst>
                <a:gd name="adj1" fmla="val -55920"/>
                <a:gd name="adj2" fmla="val 1889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8.1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概述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86016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日志采集系统结构图</a:t>
            </a:r>
          </a:p>
        </p:txBody>
      </p:sp>
      <p:pic>
        <p:nvPicPr>
          <p:cNvPr id="2" name="图片 -21474826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410" y="2948051"/>
            <a:ext cx="7290281" cy="266026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887603" y="2135124"/>
            <a:ext cx="4728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简单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日志采集系统的</a:t>
            </a:r>
            <a:r>
              <a:rPr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5956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8.1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概述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386016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日志采集系统结构图</a:t>
            </a: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2635312"/>
            <a:ext cx="5229861" cy="35400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4"/>
          <p:cNvSpPr txBox="1"/>
          <p:nvPr/>
        </p:nvSpPr>
        <p:spPr>
          <a:xfrm>
            <a:off x="582803" y="1998663"/>
            <a:ext cx="4728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复杂的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日志采集系统的</a:t>
            </a:r>
            <a:r>
              <a:rPr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67730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8.2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基本使用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系统要求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8375" y="1998663"/>
            <a:ext cx="7982170" cy="3731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使用Flume进行开发，必须满足一定的系统要求，这里以官方说明为准，具体要求如下。</a:t>
            </a: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安装</a:t>
            </a:r>
            <a:r>
              <a:rPr 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Java 1.8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或</a:t>
            </a:r>
            <a:r>
              <a:rPr 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更高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版本Java运行环境；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</a:t>
            </a:r>
            <a:r>
              <a:rPr 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Source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（数据采集器）、</a:t>
            </a:r>
            <a:r>
              <a:rPr 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Channel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（缓冲通道）、</a:t>
            </a:r>
            <a:r>
              <a:rPr 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Sink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（接收器）的配置</a:t>
            </a:r>
            <a:r>
              <a:rPr 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提供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足够的</a:t>
            </a:r>
            <a:r>
              <a:rPr 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内存空间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为Channel（缓冲通道）、Sink（接收器）的配置提供足够的</a:t>
            </a:r>
            <a:r>
              <a:rPr 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磁盘空间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742950" lvl="1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保证</a:t>
            </a:r>
            <a:r>
              <a:rPr 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Agent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（代理）对要操作的目录有</a:t>
            </a:r>
            <a:r>
              <a:rPr 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读写权限</a:t>
            </a:r>
            <a:r>
              <a:rPr 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.。</a:t>
            </a:r>
            <a:endParaRPr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Picture 4" descr="https://timgsa.baidu.com/timg?image&amp;quality=80&amp;size=b9999_10000&amp;sec=1553764787053&amp;di=63201b69439172d2f26edff5c9a921d9&amp;imgtype=0&amp;src=http%3A%2F%2Fscimg.jb51.net%2Fallimg%2F150701%2F14-150F11I343I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273" y="4925360"/>
            <a:ext cx="1247113" cy="158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8.2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基本使用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安装配置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963168" y="2315655"/>
            <a:ext cx="7217664" cy="3084512"/>
            <a:chOff x="975360" y="1998663"/>
            <a:chExt cx="7217664" cy="3084512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88A52105-DD15-6F4C-8318-90B06383CD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360" y="1998663"/>
              <a:ext cx="7217664" cy="1127125"/>
              <a:chOff x="1910363" y="2286295"/>
              <a:chExt cx="7217664" cy="1127125"/>
            </a:xfrm>
          </p:grpSpPr>
          <p:sp>
            <p:nvSpPr>
              <p:cNvPr id="23" name="任意多边形 12">
                <a:extLst>
                  <a:ext uri="{FF2B5EF4-FFF2-40B4-BE49-F238E27FC236}">
                    <a16:creationId xmlns:a16="http://schemas.microsoft.com/office/drawing/2014/main" xmlns="" id="{F36E0FC1-C44D-4A47-952C-CF343C221A6C}"/>
                  </a:ext>
                </a:extLst>
              </p:cNvPr>
              <p:cNvSpPr/>
              <p:nvPr/>
            </p:nvSpPr>
            <p:spPr>
              <a:xfrm>
                <a:off x="1910363" y="2286295"/>
                <a:ext cx="788988" cy="1127125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kumimoji="0" lang="zh-CN" altLang="en-US" sz="3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任意多边形 13">
                <a:extLst>
                  <a:ext uri="{FF2B5EF4-FFF2-40B4-BE49-F238E27FC236}">
                    <a16:creationId xmlns:a16="http://schemas.microsoft.com/office/drawing/2014/main" xmlns="" id="{F2C8697B-8AF6-574D-ABC6-E6928B602037}"/>
                  </a:ext>
                </a:extLst>
              </p:cNvPr>
              <p:cNvSpPr/>
              <p:nvPr/>
            </p:nvSpPr>
            <p:spPr>
              <a:xfrm>
                <a:off x="2699351" y="2286295"/>
                <a:ext cx="6428676" cy="733425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xmlns="" id="{3762381C-958B-FB45-AA05-BFBF7BA4A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5923" y="2435138"/>
                <a:ext cx="5965384" cy="3877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1" indent="0" defTabSz="622300">
                  <a:lnSpc>
                    <a:spcPct val="120000"/>
                  </a:lnSpc>
                  <a:spcAft>
                    <a:spcPct val="15000"/>
                  </a:spcAft>
                  <a:defRPr/>
                </a:pP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下载 </a:t>
                </a:r>
                <a:r>
                  <a:rPr lang="en-US" altLang="zh-CN" sz="1600" dirty="0">
                    <a:latin typeface="微软雅黑" pitchFamily="34" charset="-122"/>
                    <a:ea typeface="微软雅黑" pitchFamily="34" charset="-122"/>
                  </a:rPr>
                  <a:t>Flume 1.8.0 </a:t>
                </a:r>
                <a:r>
                  <a:rPr lang="zh-CN" altLang="en-US" sz="1600" dirty="0">
                    <a:latin typeface="微软雅黑" pitchFamily="34" charset="-122"/>
                    <a:ea typeface="微软雅黑" pitchFamily="34" charset="-122"/>
                  </a:rPr>
                  <a:t>安装包并解压。</a:t>
                </a:r>
                <a:endParaRPr lang="en-US" altLang="zh-CN" sz="1600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="" id="{AEAA74F2-EF99-5C45-B0B3-25E0CD7F0F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360" y="2978150"/>
              <a:ext cx="7217664" cy="1127125"/>
              <a:chOff x="1910363" y="3264852"/>
              <a:chExt cx="7217664" cy="1127125"/>
            </a:xfrm>
          </p:grpSpPr>
          <p:sp>
            <p:nvSpPr>
              <p:cNvPr id="20" name="任意多边形 20">
                <a:extLst>
                  <a:ext uri="{FF2B5EF4-FFF2-40B4-BE49-F238E27FC236}">
                    <a16:creationId xmlns:a16="http://schemas.microsoft.com/office/drawing/2014/main" xmlns="" id="{D431B18A-C561-AE42-B3BE-66EA785EF579}"/>
                  </a:ext>
                </a:extLst>
              </p:cNvPr>
              <p:cNvSpPr/>
              <p:nvPr/>
            </p:nvSpPr>
            <p:spPr>
              <a:xfrm>
                <a:off x="1910363" y="3264852"/>
                <a:ext cx="788988" cy="1127125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kumimoji="0" lang="zh-CN" altLang="en-US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任意多边形 21">
                <a:extLst>
                  <a:ext uri="{FF2B5EF4-FFF2-40B4-BE49-F238E27FC236}">
                    <a16:creationId xmlns:a16="http://schemas.microsoft.com/office/drawing/2014/main" xmlns="" id="{451D9D14-AEB8-744C-9DD7-BE6500F9F3BF}"/>
                  </a:ext>
                </a:extLst>
              </p:cNvPr>
              <p:cNvSpPr/>
              <p:nvPr/>
            </p:nvSpPr>
            <p:spPr>
              <a:xfrm>
                <a:off x="2699351" y="3264852"/>
                <a:ext cx="6428676" cy="733425"/>
              </a:xfrm>
              <a:custGeom>
                <a:avLst/>
                <a:gdLst>
                  <a:gd name="connsiteX0" fmla="*/ 122108 w 732631"/>
                  <a:gd name="connsiteY0" fmla="*/ 0 h 5307012"/>
                  <a:gd name="connsiteX1" fmla="*/ 610523 w 732631"/>
                  <a:gd name="connsiteY1" fmla="*/ 0 h 5307012"/>
                  <a:gd name="connsiteX2" fmla="*/ 732631 w 732631"/>
                  <a:gd name="connsiteY2" fmla="*/ 122108 h 5307012"/>
                  <a:gd name="connsiteX3" fmla="*/ 732631 w 732631"/>
                  <a:gd name="connsiteY3" fmla="*/ 5307012 h 5307012"/>
                  <a:gd name="connsiteX4" fmla="*/ 732631 w 732631"/>
                  <a:gd name="connsiteY4" fmla="*/ 5307012 h 5307012"/>
                  <a:gd name="connsiteX5" fmla="*/ 0 w 732631"/>
                  <a:gd name="connsiteY5" fmla="*/ 5307012 h 5307012"/>
                  <a:gd name="connsiteX6" fmla="*/ 0 w 732631"/>
                  <a:gd name="connsiteY6" fmla="*/ 5307012 h 5307012"/>
                  <a:gd name="connsiteX7" fmla="*/ 0 w 732631"/>
                  <a:gd name="connsiteY7" fmla="*/ 122108 h 5307012"/>
                  <a:gd name="connsiteX8" fmla="*/ 122108 w 732631"/>
                  <a:gd name="connsiteY8" fmla="*/ 0 h 5307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631" h="5307012">
                    <a:moveTo>
                      <a:pt x="732631" y="884525"/>
                    </a:moveTo>
                    <a:lnTo>
                      <a:pt x="732631" y="4422487"/>
                    </a:lnTo>
                    <a:cubicBezTo>
                      <a:pt x="732631" y="4910992"/>
                      <a:pt x="725084" y="5307008"/>
                      <a:pt x="715774" y="5307008"/>
                    </a:cubicBezTo>
                    <a:lnTo>
                      <a:pt x="0" y="5307008"/>
                    </a:lnTo>
                    <a:lnTo>
                      <a:pt x="0" y="530700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15774" y="4"/>
                    </a:lnTo>
                    <a:cubicBezTo>
                      <a:pt x="725084" y="4"/>
                      <a:pt x="732631" y="396020"/>
                      <a:pt x="732631" y="884525"/>
                    </a:cubicBezTo>
                    <a:close/>
                  </a:path>
                </a:pathLst>
              </a:cu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135129" tIns="47829" rIns="47829" bIns="47830" spcCol="1270" anchor="ctr"/>
              <a:lstStyle/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marL="171450" lvl="1" indent="-171450" defTabSz="84455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zh-CN" altLang="en-US" sz="19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矩形 28">
                <a:extLst>
                  <a:ext uri="{FF2B5EF4-FFF2-40B4-BE49-F238E27FC236}">
                    <a16:creationId xmlns:a16="http://schemas.microsoft.com/office/drawing/2014/main" xmlns="" id="{1544FDF1-B3AC-264C-BDDE-9022F8F42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347" y="3413298"/>
                <a:ext cx="6428680" cy="418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配置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flume-env.sh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文件，添加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JDK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环境变量。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="" id="{E8234E7E-BE7F-9645-A6B5-B7EFBD2254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360" y="3935415"/>
              <a:ext cx="7217663" cy="1147760"/>
              <a:chOff x="1910363" y="4222774"/>
              <a:chExt cx="7217663" cy="1147760"/>
            </a:xfrm>
          </p:grpSpPr>
          <p:sp>
            <p:nvSpPr>
              <p:cNvPr id="17" name="任意多边形 24">
                <a:extLst>
                  <a:ext uri="{FF2B5EF4-FFF2-40B4-BE49-F238E27FC236}">
                    <a16:creationId xmlns:a16="http://schemas.microsoft.com/office/drawing/2014/main" xmlns="" id="{F7865A90-A9D2-7F4D-8DAC-CDBC52185901}"/>
                  </a:ext>
                </a:extLst>
              </p:cNvPr>
              <p:cNvSpPr/>
              <p:nvPr/>
            </p:nvSpPr>
            <p:spPr>
              <a:xfrm>
                <a:off x="1910363" y="4243409"/>
                <a:ext cx="788988" cy="1127125"/>
              </a:xfrm>
              <a:custGeom>
                <a:avLst/>
                <a:gdLst>
                  <a:gd name="connsiteX0" fmla="*/ 0 w 1127124"/>
                  <a:gd name="connsiteY0" fmla="*/ 0 h 788987"/>
                  <a:gd name="connsiteX1" fmla="*/ 732631 w 1127124"/>
                  <a:gd name="connsiteY1" fmla="*/ 0 h 788987"/>
                  <a:gd name="connsiteX2" fmla="*/ 1127124 w 1127124"/>
                  <a:gd name="connsiteY2" fmla="*/ 394494 h 788987"/>
                  <a:gd name="connsiteX3" fmla="*/ 732631 w 1127124"/>
                  <a:gd name="connsiteY3" fmla="*/ 788987 h 788987"/>
                  <a:gd name="connsiteX4" fmla="*/ 0 w 1127124"/>
                  <a:gd name="connsiteY4" fmla="*/ 788987 h 788987"/>
                  <a:gd name="connsiteX5" fmla="*/ 394494 w 1127124"/>
                  <a:gd name="connsiteY5" fmla="*/ 394494 h 788987"/>
                  <a:gd name="connsiteX6" fmla="*/ 0 w 1127124"/>
                  <a:gd name="connsiteY6" fmla="*/ 0 h 78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7124" h="788987">
                    <a:moveTo>
                      <a:pt x="1127123" y="0"/>
                    </a:moveTo>
                    <a:lnTo>
                      <a:pt x="1127123" y="512842"/>
                    </a:lnTo>
                    <a:lnTo>
                      <a:pt x="563561" y="788987"/>
                    </a:lnTo>
                    <a:lnTo>
                      <a:pt x="1" y="512842"/>
                    </a:lnTo>
                    <a:lnTo>
                      <a:pt x="1" y="0"/>
                    </a:lnTo>
                    <a:lnTo>
                      <a:pt x="563561" y="276146"/>
                    </a:lnTo>
                    <a:lnTo>
                      <a:pt x="1127123" y="0"/>
                    </a:lnTo>
                    <a:close/>
                  </a:path>
                </a:pathLst>
              </a:custGeom>
              <a:solidFill>
                <a:srgbClr val="1369B2"/>
              </a:solidFill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2701" tIns="407195" rIns="12700" bIns="407193" anchor="ctr"/>
              <a:lstStyle>
                <a:lvl1pPr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defTabSz="8890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889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endParaRPr kumimoji="0" lang="en-US" altLang="zh-CN" sz="1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 algn="ctr">
                  <a:lnSpc>
                    <a:spcPct val="90000"/>
                  </a:lnSpc>
                  <a:spcAft>
                    <a:spcPct val="35000"/>
                  </a:spcAft>
                </a:pPr>
                <a:r>
                  <a:rPr kumimoji="0" lang="en-US" altLang="zh-CN" sz="320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kumimoji="0" lang="zh-CN" altLang="en-US" sz="32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同侧圆角矩形 17">
                <a:extLst>
                  <a:ext uri="{FF2B5EF4-FFF2-40B4-BE49-F238E27FC236}">
                    <a16:creationId xmlns:a16="http://schemas.microsoft.com/office/drawing/2014/main" xmlns="" id="{3C9A991E-6099-164D-9E3B-76315FEB3533}"/>
                  </a:ext>
                </a:extLst>
              </p:cNvPr>
              <p:cNvSpPr/>
              <p:nvPr/>
            </p:nvSpPr>
            <p:spPr>
              <a:xfrm rot="5400000">
                <a:off x="5546974" y="1375147"/>
                <a:ext cx="733425" cy="6428679"/>
              </a:xfrm>
              <a:prstGeom prst="round2SameRect">
                <a:avLst/>
              </a:prstGeom>
              <a:ln>
                <a:solidFill>
                  <a:srgbClr val="1369B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矩形 32">
                <a:extLst>
                  <a:ext uri="{FF2B5EF4-FFF2-40B4-BE49-F238E27FC236}">
                    <a16:creationId xmlns:a16="http://schemas.microsoft.com/office/drawing/2014/main" xmlns="" id="{C52E540A-DFB3-3A4B-8279-F5577C04A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683" y="4348311"/>
                <a:ext cx="6380343" cy="4181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2857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配置 /etc/profile文件，添加</a:t>
                </a:r>
                <a:r>
                  <a:rPr lang="en-US" altLang="zh-CN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Flume</a:t>
                </a:r>
                <a:r>
                  <a:rPr lang="zh-CN" altLang="en-US" sz="16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环境变量。</a:t>
                </a:r>
                <a:endPara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8.2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基本使用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入门使用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1248" y="1811655"/>
            <a:ext cx="7437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SzTx/>
              <a:buFontTx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系统，只需要创建一个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配置文件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，用来配置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 Source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 Channel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 Sink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三大组件的属性即可。例如编写一个采集netcat源数据的采集方案netcat-logger.conf（见教材文件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8-1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），然后输入启动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指令，具体效果如下。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541" y="3685159"/>
            <a:ext cx="7105523" cy="268544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8.2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基本使用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入门使用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63168" y="1924304"/>
            <a:ext cx="71387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启动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程序后，在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CRT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克隆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会话窗口，启动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telnet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工具，具体效果如下所示。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859" y="3111246"/>
            <a:ext cx="7060213" cy="2667762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/>
          <p:nvPr/>
        </p:nvSpPr>
        <p:spPr>
          <a:xfrm>
            <a:off x="1751013" y="136525"/>
            <a:ext cx="5148262" cy="765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✎ 学习目标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3604499" y="2313107"/>
            <a:ext cx="2261665" cy="2600090"/>
            <a:chOff x="3556495" y="2206405"/>
            <a:chExt cx="2589781" cy="3028586"/>
          </a:xfrm>
          <a:noFill/>
        </p:grpSpPr>
        <p:sp>
          <p:nvSpPr>
            <p:cNvPr id="37" name="弧形 36"/>
            <p:cNvSpPr/>
            <p:nvPr/>
          </p:nvSpPr>
          <p:spPr bwMode="auto">
            <a:xfrm rot="5400000">
              <a:off x="3977686" y="3085583"/>
              <a:ext cx="1313362" cy="1314624"/>
            </a:xfrm>
            <a:prstGeom prst="arc">
              <a:avLst>
                <a:gd name="adj1" fmla="val 5382197"/>
                <a:gd name="adj2" fmla="val 0"/>
              </a:avLst>
            </a:prstGeom>
            <a:grpFill/>
            <a:ln w="57150" cap="flat" cmpd="sng" algn="ctr">
              <a:noFill/>
              <a:prstDash val="solid"/>
              <a:round/>
              <a:headEnd type="oval" w="sm" len="sm"/>
              <a:tailEnd type="oval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弧形 37"/>
            <p:cNvSpPr/>
            <p:nvPr/>
          </p:nvSpPr>
          <p:spPr bwMode="auto">
            <a:xfrm>
              <a:off x="4091608" y="3202751"/>
              <a:ext cx="1083701" cy="1083986"/>
            </a:xfrm>
            <a:prstGeom prst="arc">
              <a:avLst>
                <a:gd name="adj1" fmla="val 10763236"/>
                <a:gd name="adj2" fmla="val 0"/>
              </a:avLst>
            </a:prstGeom>
            <a:grpFill/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" name="弧形 38"/>
            <p:cNvSpPr/>
            <p:nvPr/>
          </p:nvSpPr>
          <p:spPr bwMode="auto">
            <a:xfrm rot="16200000">
              <a:off x="4173061" y="3346775"/>
              <a:ext cx="897156" cy="823686"/>
            </a:xfrm>
            <a:prstGeom prst="arc">
              <a:avLst>
                <a:gd name="adj1" fmla="val 16251812"/>
                <a:gd name="adj2" fmla="val 0"/>
              </a:avLst>
            </a:prstGeom>
            <a:grpFill/>
            <a:ln w="571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111" name="组合 3"/>
            <p:cNvGrpSpPr/>
            <p:nvPr/>
          </p:nvGrpSpPr>
          <p:grpSpPr>
            <a:xfrm>
              <a:off x="3556495" y="2206405"/>
              <a:ext cx="484077" cy="3028586"/>
              <a:chOff x="3553396" y="2205709"/>
              <a:chExt cx="485481" cy="3029987"/>
            </a:xfrm>
            <a:grpFill/>
          </p:grpSpPr>
          <p:sp>
            <p:nvSpPr>
              <p:cNvPr id="44" name="TextBox 43"/>
              <p:cNvSpPr txBox="1"/>
              <p:nvPr/>
            </p:nvSpPr>
            <p:spPr>
              <a:xfrm rot="18892830">
                <a:off x="3261780" y="2497325"/>
                <a:ext cx="1041441" cy="45820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zh-CN" altLang="en-US" sz="2000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了解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3026289">
                <a:off x="3289052" y="4485870"/>
                <a:ext cx="1041442" cy="45820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zh-CN" altLang="en-US" sz="2000" b="1" kern="1200" cap="none" spc="300" normalizeH="0" baseline="0" noProof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掌握</a:t>
                </a: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 rot="3181581" flipH="1">
              <a:off x="5143708" y="2735935"/>
              <a:ext cx="1041441" cy="456754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zh-CN" sz="2000" b="1" kern="1200" cap="none" spc="30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熟悉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 rot="8102442" flipH="1" flipV="1">
              <a:off x="5106214" y="4338532"/>
              <a:ext cx="1040062" cy="464671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zh-CN" altLang="en-US" sz="2000" b="1" kern="1200" cap="none" spc="300" normalizeH="0" baseline="0" noProof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熟悉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71488" y="1461262"/>
            <a:ext cx="3412849" cy="1143185"/>
            <a:chOff x="153988" y="1614313"/>
            <a:chExt cx="3412849" cy="1141457"/>
          </a:xfrm>
        </p:grpSpPr>
        <p:sp>
          <p:nvSpPr>
            <p:cNvPr id="3101" name="矩形 5"/>
            <p:cNvSpPr/>
            <p:nvPr/>
          </p:nvSpPr>
          <p:spPr>
            <a:xfrm>
              <a:off x="810622" y="1724257"/>
              <a:ext cx="2756215" cy="95375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indent="-457200">
                <a:lnSpc>
                  <a:spcPts val="36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了解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Flume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的概念</a:t>
              </a:r>
              <a:endPara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indent="-457200">
                <a:lnSpc>
                  <a:spcPts val="36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与作用</a:t>
              </a:r>
              <a:endPara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102" name="组合 16"/>
            <p:cNvGrpSpPr/>
            <p:nvPr/>
          </p:nvGrpSpPr>
          <p:grpSpPr>
            <a:xfrm>
              <a:off x="466536" y="2103548"/>
              <a:ext cx="2179369" cy="652222"/>
              <a:chOff x="860198" y="2352244"/>
              <a:chExt cx="2178276" cy="652213"/>
            </a:xfrm>
          </p:grpSpPr>
          <p:cxnSp>
            <p:nvCxnSpPr>
              <p:cNvPr id="3106" name="直接连接符 7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107" name="直接连接符 10"/>
              <p:cNvCxnSpPr/>
              <p:nvPr/>
            </p:nvCxnSpPr>
            <p:spPr>
              <a:xfrm>
                <a:off x="1222939" y="3004457"/>
                <a:ext cx="1815535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103" name="组合 15"/>
            <p:cNvGrpSpPr/>
            <p:nvPr/>
          </p:nvGrpSpPr>
          <p:grpSpPr>
            <a:xfrm>
              <a:off x="153988" y="1614313"/>
              <a:ext cx="474819" cy="522307"/>
              <a:chOff x="1232465" y="3529898"/>
              <a:chExt cx="474581" cy="522300"/>
            </a:xfrm>
          </p:grpSpPr>
          <p:sp>
            <p:nvSpPr>
              <p:cNvPr id="51" name="椭圆 50"/>
              <p:cNvSpPr/>
              <p:nvPr/>
            </p:nvSpPr>
            <p:spPr bwMode="auto">
              <a:xfrm>
                <a:off x="1232465" y="3557671"/>
                <a:ext cx="474424" cy="475524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287999" y="3529139"/>
                <a:ext cx="334795" cy="523077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1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>
            <a:off x="5783043" y="1508230"/>
            <a:ext cx="2798989" cy="1103310"/>
            <a:chOff x="6169693" y="2110383"/>
            <a:chExt cx="2526632" cy="1099542"/>
          </a:xfrm>
        </p:grpSpPr>
        <p:grpSp>
          <p:nvGrpSpPr>
            <p:cNvPr id="3094" name="组合 32"/>
            <p:cNvGrpSpPr/>
            <p:nvPr/>
          </p:nvGrpSpPr>
          <p:grpSpPr>
            <a:xfrm flipH="1">
              <a:off x="6386162" y="2557463"/>
              <a:ext cx="2045051" cy="652462"/>
              <a:chOff x="860198" y="2352244"/>
              <a:chExt cx="2045263" cy="652213"/>
            </a:xfrm>
          </p:grpSpPr>
          <p:cxnSp>
            <p:nvCxnSpPr>
              <p:cNvPr id="3099" name="直接连接符 33"/>
              <p:cNvCxnSpPr/>
              <p:nvPr/>
            </p:nvCxnSpPr>
            <p:spPr>
              <a:xfrm>
                <a:off x="860198" y="2352244"/>
                <a:ext cx="372267" cy="652213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100" name="直接连接符 34"/>
              <p:cNvCxnSpPr/>
              <p:nvPr/>
            </p:nvCxnSpPr>
            <p:spPr>
              <a:xfrm>
                <a:off x="1222938" y="3004457"/>
                <a:ext cx="1682523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095" name="组合 35"/>
            <p:cNvGrpSpPr/>
            <p:nvPr/>
          </p:nvGrpSpPr>
          <p:grpSpPr>
            <a:xfrm>
              <a:off x="8223250" y="2110383"/>
              <a:ext cx="473075" cy="520186"/>
              <a:chOff x="1232465" y="3530616"/>
              <a:chExt cx="474415" cy="520639"/>
            </a:xfrm>
          </p:grpSpPr>
          <p:sp>
            <p:nvSpPr>
              <p:cNvPr id="59" name="椭圆 58"/>
              <p:cNvSpPr/>
              <p:nvPr/>
            </p:nvSpPr>
            <p:spPr bwMode="auto">
              <a:xfrm>
                <a:off x="1232465" y="3559119"/>
                <a:ext cx="474415" cy="475035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300921" y="3530616"/>
                <a:ext cx="335911" cy="520639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2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96" name="矩形 46"/>
            <p:cNvSpPr/>
            <p:nvPr/>
          </p:nvSpPr>
          <p:spPr>
            <a:xfrm>
              <a:off x="6169693" y="2145334"/>
              <a:ext cx="2181772" cy="9519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indent="-457200">
                <a:lnSpc>
                  <a:spcPts val="36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熟悉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F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lume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运行机制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可靠性保证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5854321" y="4740277"/>
            <a:ext cx="2793120" cy="1097292"/>
            <a:chOff x="5670680" y="4219312"/>
            <a:chExt cx="2706640" cy="1098603"/>
          </a:xfrm>
        </p:grpSpPr>
        <p:sp>
          <p:nvSpPr>
            <p:cNvPr id="3087" name="矩形 51"/>
            <p:cNvSpPr/>
            <p:nvPr/>
          </p:nvSpPr>
          <p:spPr>
            <a:xfrm>
              <a:off x="5670680" y="4253143"/>
              <a:ext cx="2078756" cy="9563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掌握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Flume</a:t>
              </a: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的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安装部署</a:t>
              </a:r>
              <a:endPara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grpSp>
          <p:nvGrpSpPr>
            <p:cNvPr id="3088" name="组合 38"/>
            <p:cNvGrpSpPr/>
            <p:nvPr/>
          </p:nvGrpSpPr>
          <p:grpSpPr>
            <a:xfrm rot="10800000">
              <a:off x="5685825" y="4219312"/>
              <a:ext cx="2287821" cy="670788"/>
              <a:chOff x="1317807" y="2340540"/>
              <a:chExt cx="2288065" cy="670532"/>
            </a:xfrm>
          </p:grpSpPr>
          <p:cxnSp>
            <p:nvCxnSpPr>
              <p:cNvPr id="3092" name="直接连接符 39"/>
              <p:cNvCxnSpPr>
                <a:stCxn id="73" idx="7"/>
              </p:cNvCxnSpPr>
              <p:nvPr/>
            </p:nvCxnSpPr>
            <p:spPr>
              <a:xfrm rot="10800000" flipH="1" flipV="1">
                <a:off x="1317807" y="2340540"/>
                <a:ext cx="333701" cy="670532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3093" name="直接连接符 40"/>
              <p:cNvCxnSpPr/>
              <p:nvPr/>
            </p:nvCxnSpPr>
            <p:spPr>
              <a:xfrm rot="10800000" flipH="1">
                <a:off x="1627877" y="3004457"/>
                <a:ext cx="1977995" cy="0"/>
              </a:xfrm>
              <a:prstGeom prst="line">
                <a:avLst/>
              </a:prstGeom>
              <a:ln w="28575" cap="flat" cmpd="sng">
                <a:solidFill>
                  <a:srgbClr val="1369B2"/>
                </a:solidFill>
                <a:prstDash val="solid"/>
                <a:headEnd type="none" w="med" len="med"/>
                <a:tailEnd type="oval" w="med" len="med"/>
              </a:ln>
            </p:spPr>
          </p:cxnSp>
        </p:grpSp>
        <p:grpSp>
          <p:nvGrpSpPr>
            <p:cNvPr id="3089" name="组合 41"/>
            <p:cNvGrpSpPr/>
            <p:nvPr/>
          </p:nvGrpSpPr>
          <p:grpSpPr>
            <a:xfrm flipH="1">
              <a:off x="7904386" y="4795321"/>
              <a:ext cx="472934" cy="522594"/>
              <a:chOff x="1552361" y="3522014"/>
              <a:chExt cx="474274" cy="521941"/>
            </a:xfrm>
          </p:grpSpPr>
          <p:sp>
            <p:nvSpPr>
              <p:cNvPr id="73" name="椭圆 72"/>
              <p:cNvSpPr/>
              <p:nvPr/>
            </p:nvSpPr>
            <p:spPr bwMode="auto">
              <a:xfrm>
                <a:off x="1552361" y="3547412"/>
                <a:ext cx="474274" cy="472952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625563" y="3522014"/>
                <a:ext cx="335812" cy="521941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 marR="0" defTabSz="914400">
                  <a:buClrTx/>
                  <a:buSzTx/>
                  <a:buFontTx/>
                  <a:defRPr/>
                </a:pPr>
                <a:r>
                  <a:rPr kumimoji="0" lang="en-US" altLang="zh-CN" sz="2800" b="1" kern="1200" cap="none" spc="0" normalizeH="0" baseline="0" noProof="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3</a:t>
                </a:r>
                <a:endParaRPr kumimoji="0" lang="zh-CN" altLang="en-US" sz="2800" b="1" kern="1200" cap="none" spc="0" normalizeH="0" baseline="0" noProof="0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6" name="组合 55"/>
          <p:cNvGrpSpPr>
            <a:grpSpLocks/>
          </p:cNvGrpSpPr>
          <p:nvPr/>
        </p:nvGrpSpPr>
        <p:grpSpPr bwMode="auto">
          <a:xfrm>
            <a:off x="1950922" y="1875291"/>
            <a:ext cx="5211706" cy="3600395"/>
            <a:chOff x="1640610" y="1600884"/>
            <a:chExt cx="5969336" cy="4195232"/>
          </a:xfrm>
        </p:grpSpPr>
        <p:sp>
          <p:nvSpPr>
            <p:cNvPr id="62" name="弧形 61"/>
            <p:cNvSpPr/>
            <p:nvPr/>
          </p:nvSpPr>
          <p:spPr bwMode="auto">
            <a:xfrm rot="5400000">
              <a:off x="3977698" y="3085589"/>
              <a:ext cx="1313342" cy="1314614"/>
            </a:xfrm>
            <a:prstGeom prst="arc">
              <a:avLst>
                <a:gd name="adj1" fmla="val 5382197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oval" w="sm" len="sm"/>
              <a:tailEnd type="oval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4" name="弧形 63"/>
            <p:cNvSpPr/>
            <p:nvPr/>
          </p:nvSpPr>
          <p:spPr bwMode="auto">
            <a:xfrm>
              <a:off x="4091614" y="3202759"/>
              <a:ext cx="1083693" cy="1083970"/>
            </a:xfrm>
            <a:prstGeom prst="arc">
              <a:avLst>
                <a:gd name="adj1" fmla="val 10763236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5" name="弧形 64"/>
            <p:cNvSpPr/>
            <p:nvPr/>
          </p:nvSpPr>
          <p:spPr bwMode="auto">
            <a:xfrm rot="16200000">
              <a:off x="4173070" y="3346779"/>
              <a:ext cx="897142" cy="823680"/>
            </a:xfrm>
            <a:prstGeom prst="arc">
              <a:avLst>
                <a:gd name="adj1" fmla="val 16251812"/>
                <a:gd name="adj2" fmla="val 0"/>
              </a:avLst>
            </a:prstGeom>
            <a:noFill/>
            <a:ln w="57150" cap="flat" cmpd="sng" algn="ctr">
              <a:solidFill>
                <a:srgbClr val="D5F4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  <p:grpSp>
          <p:nvGrpSpPr>
            <p:cNvPr id="66" name="组合 3"/>
            <p:cNvGrpSpPr>
              <a:grpSpLocks/>
            </p:cNvGrpSpPr>
            <p:nvPr/>
          </p:nvGrpSpPr>
          <p:grpSpPr bwMode="auto">
            <a:xfrm>
              <a:off x="1640610" y="1600884"/>
              <a:ext cx="5969336" cy="4195232"/>
              <a:chOff x="1640610" y="1600886"/>
              <a:chExt cx="5969336" cy="4195236"/>
            </a:xfrm>
          </p:grpSpPr>
          <p:graphicFrame>
            <p:nvGraphicFramePr>
              <p:cNvPr id="69" name="图表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427889733"/>
                  </p:ext>
                </p:extLst>
              </p:nvPr>
            </p:nvGraphicFramePr>
            <p:xfrm>
              <a:off x="1640610" y="1600886"/>
              <a:ext cx="5969336" cy="4195236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70" name="TextBox 69"/>
              <p:cNvSpPr txBox="1"/>
              <p:nvPr/>
            </p:nvSpPr>
            <p:spPr>
              <a:xfrm rot="18892830">
                <a:off x="3261794" y="2497342"/>
                <a:ext cx="1041425" cy="4582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2000" b="1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了解</a:t>
                </a: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rot="3026289">
                <a:off x="3289067" y="4485856"/>
                <a:ext cx="1041426" cy="45820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zh-CN" altLang="en-US" sz="2000" b="1" spc="3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熟悉</a:t>
                </a: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 rot="3181581" flipH="1">
              <a:off x="5143709" y="2706366"/>
              <a:ext cx="1041426" cy="45820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熟悉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 rot="8102442" flipH="1" flipV="1">
              <a:off x="5164395" y="4374558"/>
              <a:ext cx="1040054" cy="4662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0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</a:t>
              </a:r>
            </a:p>
          </p:txBody>
        </p:sp>
      </p:grpSp>
      <p:grpSp>
        <p:nvGrpSpPr>
          <p:cNvPr id="72" name="组合 71"/>
          <p:cNvGrpSpPr>
            <a:grpSpLocks/>
          </p:cNvGrpSpPr>
          <p:nvPr/>
        </p:nvGrpSpPr>
        <p:grpSpPr bwMode="auto">
          <a:xfrm>
            <a:off x="185738" y="4740275"/>
            <a:ext cx="3184815" cy="1130300"/>
            <a:chOff x="126620" y="4832230"/>
            <a:chExt cx="3185530" cy="1128671"/>
          </a:xfrm>
        </p:grpSpPr>
        <p:grpSp>
          <p:nvGrpSpPr>
            <p:cNvPr id="75" name="组合 16"/>
            <p:cNvGrpSpPr>
              <a:grpSpLocks/>
            </p:cNvGrpSpPr>
            <p:nvPr/>
          </p:nvGrpSpPr>
          <p:grpSpPr bwMode="auto">
            <a:xfrm flipV="1">
              <a:off x="385273" y="4832230"/>
              <a:ext cx="2717487" cy="696094"/>
              <a:chOff x="808156" y="2500823"/>
              <a:chExt cx="2331795" cy="522506"/>
            </a:xfrm>
          </p:grpSpPr>
          <p:cxnSp>
            <p:nvCxnSpPr>
              <p:cNvPr id="80" name="直接连接符 7"/>
              <p:cNvCxnSpPr>
                <a:cxnSpLocks noChangeShapeType="1"/>
              </p:cNvCxnSpPr>
              <p:nvPr/>
            </p:nvCxnSpPr>
            <p:spPr bwMode="auto">
              <a:xfrm>
                <a:off x="808156" y="2500823"/>
                <a:ext cx="402712" cy="522506"/>
              </a:xfrm>
              <a:prstGeom prst="line">
                <a:avLst/>
              </a:prstGeom>
              <a:noFill/>
              <a:ln w="28575" algn="ctr">
                <a:solidFill>
                  <a:srgbClr val="1369B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" name="直接连接符 10"/>
              <p:cNvCxnSpPr>
                <a:cxnSpLocks noChangeShapeType="1"/>
              </p:cNvCxnSpPr>
              <p:nvPr/>
            </p:nvCxnSpPr>
            <p:spPr bwMode="auto">
              <a:xfrm flipV="1">
                <a:off x="1208541" y="3013231"/>
                <a:ext cx="1931410" cy="3808"/>
              </a:xfrm>
              <a:prstGeom prst="line">
                <a:avLst/>
              </a:prstGeom>
              <a:noFill/>
              <a:ln w="28575" algn="ctr">
                <a:solidFill>
                  <a:srgbClr val="1369B2"/>
                </a:solidFill>
                <a:round/>
                <a:headEnd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6" name="组合 41"/>
            <p:cNvGrpSpPr>
              <a:grpSpLocks/>
            </p:cNvGrpSpPr>
            <p:nvPr/>
          </p:nvGrpSpPr>
          <p:grpSpPr bwMode="auto">
            <a:xfrm flipH="1">
              <a:off x="126620" y="5436138"/>
              <a:ext cx="473101" cy="524763"/>
              <a:chOff x="4187740" y="3324510"/>
              <a:chExt cx="474299" cy="524004"/>
            </a:xfrm>
          </p:grpSpPr>
          <p:sp>
            <p:nvSpPr>
              <p:cNvPr id="78" name="椭圆 77"/>
              <p:cNvSpPr/>
              <p:nvPr/>
            </p:nvSpPr>
            <p:spPr bwMode="auto">
              <a:xfrm>
                <a:off x="4187660" y="3375221"/>
                <a:ext cx="474379" cy="473293"/>
              </a:xfrm>
              <a:prstGeom prst="ellipse">
                <a:avLst/>
              </a:prstGeom>
              <a:solidFill>
                <a:srgbClr val="1369B2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>
                  <a:buFont typeface="Arial" pitchFamily="34" charset="0"/>
                  <a:buNone/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276805" y="3324568"/>
                <a:ext cx="335886" cy="522364"/>
              </a:xfrm>
              <a:prstGeom prst="rect">
                <a:avLst/>
              </a:prstGeom>
              <a:noFill/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sz="28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charset="-122"/>
                    <a:cs typeface="Times New Roman" panose="02020603050405020304" pitchFamily="18" charset="0"/>
                  </a:rPr>
                  <a:t>4</a:t>
                </a:r>
                <a:endPara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7" name="矩形 7"/>
            <p:cNvSpPr>
              <a:spLocks noChangeArrowheads="1"/>
            </p:cNvSpPr>
            <p:nvPr/>
          </p:nvSpPr>
          <p:spPr bwMode="auto">
            <a:xfrm>
              <a:off x="750210" y="4937067"/>
              <a:ext cx="2561940" cy="873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宋体" pitchFamily="2" charset="-122"/>
                </a:rPr>
                <a:t>熟悉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</a:t>
              </a:r>
              <a:r>
                <a:rPr lang="en-US" altLang="zh-CN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——</a:t>
              </a:r>
              <a:r>
                <a:rPr lang="zh-CN" altLang="en-US" b="1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日志采集</a:t>
              </a:r>
              <a:endParaRPr lang="en-US" altLang="zh-CN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的编写</a:t>
              </a:r>
              <a:endParaRPr lang="zh-CN" altLang="en-US" b="1" dirty="0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58848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8.2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基本使用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33616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入门使用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98600" y="1842897"/>
            <a:ext cx="7194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数据发送完毕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后，返回</a:t>
            </a:r>
            <a:r>
              <a:rPr lang="en-US" altLang="zh-CN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sz="20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，观察采集到的数据，具体效果如下所示。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294" y="3027554"/>
            <a:ext cx="7215805" cy="27270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8.3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采集方案说明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4009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 Sources</a:t>
            </a:r>
            <a:endParaRPr lang="en-US" altLang="zh-CN" sz="24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47451" y="1793140"/>
            <a:ext cx="7928512" cy="1526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在编写Flume采集方案时，首先必须明确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采集的数据源类型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出处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；接着，根据这些信息与Flume已提供支持的Flume Sources进行匹配，选择对应的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数据采集器类型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（即sources.type）；再根据选择的数据采集器类型，配置必要和非必要的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数据采集器属性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提供并支持的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Flume Sources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种类如下所示。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457461"/>
              </p:ext>
            </p:extLst>
          </p:nvPr>
        </p:nvGraphicFramePr>
        <p:xfrm>
          <a:off x="744349" y="3516858"/>
          <a:ext cx="7734715" cy="254503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bg2"/>
                  </a:outerShdw>
                </a:effectLst>
                <a:tableStyleId>{7DF18680-E054-41AD-8BC1-D1AEF772440D}</a:tableStyleId>
              </a:tblPr>
              <a:tblGrid>
                <a:gridCol w="22621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324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401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3350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Avro Source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Thrift Source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Exec Source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JMS Source</a:t>
                      </a: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Spooling Directory Source</a:t>
                      </a: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Twitter 1% firehose Source</a:t>
                      </a: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9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Kafka Source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NetCat TCP Source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NetCat UDP Source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3367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Sequence Generator Source</a:t>
                      </a: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2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Syslog TCP Source</a:t>
                      </a: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Multiport Syslog TCP Source</a:t>
                      </a: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99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Syslog UDP Source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HTTP Source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Stress Source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299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Avro Legacy Source</a:t>
                      </a: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Thrift Legacy Source</a:t>
                      </a: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Custom Source</a:t>
                      </a: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2990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Scribe Source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6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Taildir Source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14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8.3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采集方案说明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4009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 Sources</a:t>
            </a:r>
            <a:endParaRPr lang="en-US" altLang="zh-CN" sz="24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50925" y="1762124"/>
            <a:ext cx="8189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监听</a:t>
            </a:r>
            <a:r>
              <a:rPr lang="en-US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Avro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端口并从外部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Avro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客户端流中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接收</a:t>
            </a:r>
            <a:r>
              <a:rPr lang="en-US" altLang="zh-CN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，当与另一个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Flume Agent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Avro Sink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配对时，可创建分层集合拓扑，利用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Avro Source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可以实现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多级流动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扇出流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扇入流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等效果，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Avro Source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常用配置属性如下。</a:t>
            </a:r>
            <a:endParaRPr lang="zh-CN" altLang="en-US" sz="1600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8047128"/>
              </p:ext>
            </p:extLst>
          </p:nvPr>
        </p:nvGraphicFramePr>
        <p:xfrm>
          <a:off x="769587" y="2962453"/>
          <a:ext cx="7626267" cy="329075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05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29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027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653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属性名称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默认值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6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相关说明</a:t>
                      </a:r>
                    </a:p>
                  </a:txBody>
                  <a:tcPr marL="92754" marR="92754" marT="46377" marB="4637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424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channels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8835">
                <a:tc>
                  <a:txBody>
                    <a:bodyPr/>
                    <a:lstStyle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组件类型名需必须是avro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229">
                <a:tc>
                  <a:txBody>
                    <a:bodyPr/>
                    <a:lstStyle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bind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要监听的主机名或IP地址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6229">
                <a:tc>
                  <a:txBody>
                    <a:bodyPr/>
                    <a:lstStyle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port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要监听的服务端口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229">
                <a:tc>
                  <a:txBody>
                    <a:bodyPr/>
                    <a:lstStyle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threads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要生成的工作线程的最大数目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4064">
                <a:tc>
                  <a:txBody>
                    <a:bodyPr/>
                    <a:lstStyle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ssl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false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将此设置为true以启用SSL加密，则还必须指定“keystore”和“keystore-password”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417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keystore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SSL所必需的通往Java秘钥存储路径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6229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keystore-password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SSL所必需的Java密钥存储的密码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8.3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采集方案说明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4009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 Sources</a:t>
            </a:r>
            <a:endParaRPr lang="en-US" altLang="zh-CN" sz="24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6783" y="1776892"/>
            <a:ext cx="8003992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1600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Spooling Directory </a:t>
            </a:r>
            <a:r>
              <a:rPr sz="16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Source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允许对指定磁盘上的文件目录进行</a:t>
            </a:r>
            <a:r>
              <a:rPr sz="16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监控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来提取数据，它将</a:t>
            </a:r>
            <a:r>
              <a:rPr sz="16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查看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文件的指定</a:t>
            </a:r>
            <a:r>
              <a:rPr sz="16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sz="1600" dirty="0" err="1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新增文件</a:t>
            </a:r>
            <a:r>
              <a:rPr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，并将文件中的数据读取出来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Spooling Directory Source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常用配置属性如下表所示。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223569"/>
              </p:ext>
            </p:extLst>
          </p:nvPr>
        </p:nvGraphicFramePr>
        <p:xfrm>
          <a:off x="1122532" y="2984627"/>
          <a:ext cx="7102877" cy="3443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1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76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32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55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属性名称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默认值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6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相关说明</a:t>
                      </a:r>
                    </a:p>
                  </a:txBody>
                  <a:tcPr marL="92754" marR="92754" marT="46377" marB="4637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786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channels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206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组件类型名需必须是spooldir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45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spoolDir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从中读取文件的目录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45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fileSuffix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.COMPLETED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附加到完全摄取的文件后缀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1083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deletePolicy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never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何时删除已完成的文件：never或immediate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45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fileHeader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false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是否添加存储绝对路径文件名的标头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845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includePattern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^.*$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正则表达式，指定要包含的文件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845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ignorePattern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^$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正则表达式指定要忽略的文件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8.3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采集方案说明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4009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 Sources</a:t>
            </a:r>
            <a:endParaRPr lang="en-US" altLang="zh-CN" sz="24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69060" y="1786890"/>
            <a:ext cx="689229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50976" y="1823466"/>
            <a:ext cx="72054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Taildir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Source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用于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指定的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，几乎可以</a:t>
            </a:r>
            <a:r>
              <a:rPr lang="zh-CN" altLang="en-US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实时监测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到添加到每个文件的新行。如果文件正在写入新行，则此采集器将重试采集它们以等待写入完成，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Source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常用配置属性如下所示。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531533"/>
              </p:ext>
            </p:extLst>
          </p:nvPr>
        </p:nvGraphicFramePr>
        <p:xfrm>
          <a:off x="1221454" y="3339783"/>
          <a:ext cx="6520466" cy="259772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46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9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3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属性名称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默认值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6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相关说明</a:t>
                      </a:r>
                    </a:p>
                  </a:txBody>
                  <a:tcPr marL="92754" marR="92754" marT="46377" marB="4637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44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channels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452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组件类型名需必须是TAILDIR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52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filegroups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以空格分隔的文件组列表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filegroups.&lt;filegroupName&gt;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文件组的绝对路径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idleTimeout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120000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关闭非活动文件的时间（毫秒）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8.3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采集方案说明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4009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 Sources</a:t>
            </a:r>
            <a:endParaRPr lang="en-US" altLang="zh-CN" sz="24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50976" y="2073278"/>
            <a:ext cx="1402080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续表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600156"/>
              </p:ext>
            </p:extLst>
          </p:nvPr>
        </p:nvGraphicFramePr>
        <p:xfrm>
          <a:off x="1050766" y="2803335"/>
          <a:ext cx="6971570" cy="330485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80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29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3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属性名称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默认值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6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相关说明</a:t>
                      </a:r>
                    </a:p>
                  </a:txBody>
                  <a:tcPr marL="92754" marR="92754" marT="46377" marB="4637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3369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writePosInterval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写入位置文件上每个文件的最后位置的间隔时间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296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batchSize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一次读取和发送到通道的最大行数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2752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backoffSleepIncrement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当最后一次尝试未找到任何新数据时，每次重新尝试轮询新数据之间的最大时间延迟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5488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fileHeader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false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是否添加存储绝对路径文件名的标头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fileHeaderKey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将绝对路径文件名附加到event header时使用的header关键字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57820777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8.3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采集方案说明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4009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 Sources</a:t>
            </a:r>
            <a:endParaRPr lang="en-US" altLang="zh-CN" sz="24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10640" y="2047431"/>
            <a:ext cx="8331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续表</a:t>
            </a: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9130"/>
              </p:ext>
            </p:extLst>
          </p:nvPr>
        </p:nvGraphicFramePr>
        <p:xfrm>
          <a:off x="1322225" y="2803335"/>
          <a:ext cx="6523933" cy="301720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649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4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45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3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属性名称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默认值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6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相关说明</a:t>
                      </a:r>
                    </a:p>
                  </a:txBody>
                  <a:tcPr marL="92754" marR="92754" marT="46377" marB="4637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601">
                <a:tc>
                  <a:txBody>
                    <a:bodyPr/>
                    <a:lstStyle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channels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296">
                <a:tc>
                  <a:txBody>
                    <a:bodyPr/>
                    <a:lstStyle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组件类型名需必须是http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port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采集源要绑定的端口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987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bind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0.0.0.0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要监听绑定的主机名或IP地址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handler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org.apache.flume.source.http.JSONHandler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handler类的全路径名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568311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8.3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采集方案说明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40093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 Sources</a:t>
            </a:r>
            <a:endParaRPr lang="en-US" altLang="zh-CN" sz="24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26592" y="1762125"/>
            <a:ext cx="73099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 Source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可以通过</a:t>
            </a:r>
            <a:r>
              <a:rPr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 POST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GET请求方式接收event数据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，GET通常只能用于</a:t>
            </a:r>
            <a:r>
              <a:rPr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测试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，POST请求发送的所有的events都被认为是一个批次，会在一个</a:t>
            </a:r>
            <a:r>
              <a:rPr 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事务</a:t>
            </a:r>
            <a:r>
              <a:rPr 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中插入channel，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Taildir Source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常用配置属性如下所示。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577931"/>
              </p:ext>
            </p:extLst>
          </p:nvPr>
        </p:nvGraphicFramePr>
        <p:xfrm>
          <a:off x="1306798" y="3595815"/>
          <a:ext cx="6557042" cy="277336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803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2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4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3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属性名称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默认值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6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相关说明</a:t>
                      </a:r>
                    </a:p>
                  </a:txBody>
                  <a:tcPr marL="92754" marR="92754" marT="46377" marB="4637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9257">
                <a:tc>
                  <a:txBody>
                    <a:bodyPr/>
                    <a:lstStyle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channels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4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组件类型名需必须是http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4528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port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采集源要绑定的端口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1104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bind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0.0.0.0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要监听绑定的主机名或IP地址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handler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org.apache.flume.source.http.JSONHandler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handler类的全路径名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8.3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采集方案说明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5984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 Channels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50976" y="1758950"/>
            <a:ext cx="71385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Channels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通道是event在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Agent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上暂存的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存储库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，Source向Channel中添加event，Sink在读取完数据后再删除它。在配置Channels时，需要明确的就是将要传输的sources数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据源类型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；根据这些信息结合开发中的实际需求，选择Flume已提供的支持的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Flume Channels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；再根据选择的Channel类型，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配置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必要和非必要的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Channel属性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Flume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提供并支持的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Flume Channels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种类如下所示。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900316"/>
              </p:ext>
            </p:extLst>
          </p:nvPr>
        </p:nvGraphicFramePr>
        <p:xfrm>
          <a:off x="1154398" y="4477823"/>
          <a:ext cx="6843554" cy="11310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716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7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847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96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Memory Channel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JDBC Channel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Kafka Channel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0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 Channel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Spillable Memory Channel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Pseudo Transaction Channel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Custom Channel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3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14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8.3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采集方案说明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5984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 Channels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75360" y="1813814"/>
            <a:ext cx="71703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Memory Channel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会将event存储在具有可配置最大尺寸的内存队列中，适用于需要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更高吞吐量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的流量，但在Agent发生故障时会丢失部分阶段数据，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下表为</a:t>
            </a:r>
            <a:r>
              <a:rPr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Memory Channel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常用配置属性。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95815"/>
              </p:ext>
            </p:extLst>
          </p:nvPr>
        </p:nvGraphicFramePr>
        <p:xfrm>
          <a:off x="1020810" y="3122994"/>
          <a:ext cx="7111254" cy="32507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321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1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77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3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属性名称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默认值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6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相关说明</a:t>
                      </a:r>
                    </a:p>
                  </a:txBody>
                  <a:tcPr marL="92754" marR="92754" marT="46377" marB="4637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8297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组件类型名需必须是memory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capacity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存储在channel中的最大event数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5216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transactionCapacity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channel从source接收或向sink传递的每个事务中最大event数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keep-alive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添加或删除event的超时时间(秒)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byteCapacityBufferPercentage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定义byteCapacity与channel中所有event所占百分比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byteCapacity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3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等于</a:t>
                      </a:r>
                      <a:r>
                        <a:rPr lang="en-US" altLang="zh-CN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JVM</a:t>
                      </a: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可用的最大内存的</a:t>
                      </a:r>
                      <a:r>
                        <a:rPr lang="en-US" altLang="zh-CN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80%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允许此channel中所有event的的最大内存字节数总和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ChangeArrowheads="1"/>
          </p:cNvSpPr>
          <p:nvPr/>
        </p:nvSpPr>
        <p:spPr bwMode="auto">
          <a:xfrm>
            <a:off x="1778000" y="153988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zh-CN" sz="3600">
                <a:solidFill>
                  <a:srgbClr val="1369B2"/>
                </a:solidFill>
                <a:sym typeface="Wingdings" pitchFamily="2" charset="2"/>
              </a:rPr>
              <a:t></a:t>
            </a: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目录</a:t>
            </a:r>
          </a:p>
        </p:txBody>
      </p:sp>
      <p:grpSp>
        <p:nvGrpSpPr>
          <p:cNvPr id="4099" name="组合 2"/>
          <p:cNvGrpSpPr>
            <a:grpSpLocks/>
          </p:cNvGrpSpPr>
          <p:nvPr/>
        </p:nvGrpSpPr>
        <p:grpSpPr bwMode="auto">
          <a:xfrm>
            <a:off x="3162300" y="3038563"/>
            <a:ext cx="4857750" cy="954088"/>
            <a:chOff x="3250849" y="2900309"/>
            <a:chExt cx="4857752" cy="954087"/>
          </a:xfrm>
        </p:grpSpPr>
        <p:cxnSp>
          <p:nvCxnSpPr>
            <p:cNvPr id="49" name="直接连接符 48"/>
            <p:cNvCxnSpPr/>
            <p:nvPr/>
          </p:nvCxnSpPr>
          <p:spPr bwMode="auto">
            <a:xfrm>
              <a:off x="4373212" y="3403546"/>
              <a:ext cx="3735389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30" name="矩形 36"/>
            <p:cNvSpPr>
              <a:spLocks noChangeArrowheads="1"/>
            </p:cNvSpPr>
            <p:nvPr/>
          </p:nvSpPr>
          <p:spPr bwMode="auto">
            <a:xfrm flipH="1">
              <a:off x="4131560" y="2900312"/>
              <a:ext cx="25875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en-US" altLang="zh-CN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Flume</a:t>
              </a:r>
              <a:r>
                <a:rPr lang="zh-CN" altLang="en-US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基本使用</a:t>
              </a:r>
            </a:p>
          </p:txBody>
        </p:sp>
        <p:grpSp>
          <p:nvGrpSpPr>
            <p:cNvPr id="4131" name="组合 111"/>
            <p:cNvGrpSpPr>
              <a:grpSpLocks/>
            </p:cNvGrpSpPr>
            <p:nvPr/>
          </p:nvGrpSpPr>
          <p:grpSpPr bwMode="auto">
            <a:xfrm rot="-12767">
              <a:off x="3250849" y="2900309"/>
              <a:ext cx="885714" cy="954087"/>
              <a:chOff x="1936620" y="1275606"/>
              <a:chExt cx="1298308" cy="1728192"/>
            </a:xfrm>
          </p:grpSpPr>
          <p:grpSp>
            <p:nvGrpSpPr>
              <p:cNvPr id="4133" name="组合 112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55" name="圆角矩形 54"/>
                <p:cNvSpPr/>
                <p:nvPr/>
              </p:nvSpPr>
              <p:spPr>
                <a:xfrm>
                  <a:off x="1907704" y="1275601"/>
                  <a:ext cx="1296145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8.2</a:t>
                  </a:r>
                  <a:endParaRPr lang="zh-CN" altLang="en-US" sz="36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56" name="圆角矩形 55"/>
                <p:cNvSpPr/>
                <p:nvPr/>
              </p:nvSpPr>
              <p:spPr>
                <a:xfrm>
                  <a:off x="1961226" y="1347490"/>
                  <a:ext cx="1189101" cy="1584414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54" name="圆角矩形 5"/>
              <p:cNvSpPr/>
              <p:nvPr/>
            </p:nvSpPr>
            <p:spPr>
              <a:xfrm>
                <a:off x="1937872" y="2028997"/>
                <a:ext cx="1296143" cy="937421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  <p:sp>
          <p:nvSpPr>
            <p:cNvPr id="52" name="TextBox 126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4301774" y="3422596"/>
              <a:ext cx="3379789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  <p:grpSp>
        <p:nvGrpSpPr>
          <p:cNvPr id="4100" name="组合 1"/>
          <p:cNvGrpSpPr>
            <a:grpSpLocks/>
          </p:cNvGrpSpPr>
          <p:nvPr/>
        </p:nvGrpSpPr>
        <p:grpSpPr bwMode="auto">
          <a:xfrm>
            <a:off x="1849438" y="1820951"/>
            <a:ext cx="4695825" cy="952500"/>
            <a:chOff x="2030063" y="1631469"/>
            <a:chExt cx="4695823" cy="952500"/>
          </a:xfrm>
        </p:grpSpPr>
        <p:grpSp>
          <p:nvGrpSpPr>
            <p:cNvPr id="4120" name="4.1"/>
            <p:cNvGrpSpPr>
              <a:grpSpLocks/>
            </p:cNvGrpSpPr>
            <p:nvPr/>
          </p:nvGrpSpPr>
          <p:grpSpPr bwMode="auto">
            <a:xfrm>
              <a:off x="2030063" y="1631469"/>
              <a:ext cx="4695823" cy="952500"/>
              <a:chOff x="1711766" y="1263306"/>
              <a:chExt cx="4696001" cy="952284"/>
            </a:xfrm>
          </p:grpSpPr>
          <p:grpSp>
            <p:nvGrpSpPr>
              <p:cNvPr id="4122" name="组合 29"/>
              <p:cNvGrpSpPr>
                <a:grpSpLocks/>
              </p:cNvGrpSpPr>
              <p:nvPr/>
            </p:nvGrpSpPr>
            <p:grpSpPr bwMode="auto">
              <a:xfrm rot="-12767">
                <a:off x="1711766" y="1263306"/>
                <a:ext cx="896507" cy="952284"/>
                <a:chOff x="1936620" y="1275606"/>
                <a:chExt cx="1313916" cy="1728192"/>
              </a:xfrm>
            </p:grpSpPr>
            <p:grpSp>
              <p:nvGrpSpPr>
                <p:cNvPr id="4125" name="组合 31"/>
                <p:cNvGrpSpPr>
                  <a:grpSpLocks/>
                </p:cNvGrpSpPr>
                <p:nvPr/>
              </p:nvGrpSpPr>
              <p:grpSpPr bwMode="auto">
                <a:xfrm>
                  <a:off x="1936620" y="1275606"/>
                  <a:ext cx="1296142" cy="1728192"/>
                  <a:chOff x="1907704" y="1275606"/>
                  <a:chExt cx="1296142" cy="1728192"/>
                </a:xfrm>
              </p:grpSpPr>
              <p:sp>
                <p:nvSpPr>
                  <p:cNvPr id="65" name="圆角矩形 64"/>
                  <p:cNvSpPr/>
                  <p:nvPr/>
                </p:nvSpPr>
                <p:spPr>
                  <a:xfrm>
                    <a:off x="1907704" y="1275564"/>
                    <a:ext cx="1295982" cy="1728192"/>
                  </a:xfrm>
                  <a:prstGeom prst="roundRect">
                    <a:avLst/>
                  </a:prstGeom>
                  <a:solidFill>
                    <a:srgbClr val="1369B2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76200" dir="13500000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3600" b="1" kern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汉仪综艺体简" panose="02010609000101010101" pitchFamily="49" charset="-122"/>
                      </a:rPr>
                      <a:t>8.1</a:t>
                    </a:r>
                    <a:endParaRPr lang="zh-CN" altLang="en-US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  <p:sp>
                <p:nvSpPr>
                  <p:cNvPr id="66" name="圆角矩形 65"/>
                  <p:cNvSpPr/>
                  <p:nvPr/>
                </p:nvSpPr>
                <p:spPr>
                  <a:xfrm>
                    <a:off x="1961218" y="1347571"/>
                    <a:ext cx="1188955" cy="1584176"/>
                  </a:xfrm>
                  <a:prstGeom prst="roundRect">
                    <a:avLst/>
                  </a:prstGeom>
                  <a:noFill/>
                  <a:ln w="1587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ker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</p:grpSp>
            <p:sp>
              <p:nvSpPr>
                <p:cNvPr id="64" name="圆角矩形 5"/>
                <p:cNvSpPr/>
                <p:nvPr/>
              </p:nvSpPr>
              <p:spPr>
                <a:xfrm>
                  <a:off x="1956484" y="2030297"/>
                  <a:ext cx="1293656" cy="936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867" h="936362">
                      <a:moveTo>
                        <a:pt x="0" y="0"/>
                      </a:moveTo>
                      <a:lnTo>
                        <a:pt x="1292867" y="752847"/>
                      </a:lnTo>
                      <a:cubicBezTo>
                        <a:pt x="1277961" y="856795"/>
                        <a:pt x="1188330" y="936362"/>
                        <a:pt x="1080116" y="936362"/>
                      </a:cubicBezTo>
                      <a:lnTo>
                        <a:pt x="216028" y="936362"/>
                      </a:lnTo>
                      <a:cubicBezTo>
                        <a:pt x="96719" y="936362"/>
                        <a:pt x="0" y="839643"/>
                        <a:pt x="0" y="720334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43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60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cxnSp>
            <p:nvCxnSpPr>
              <p:cNvPr id="61" name="直接连接符 60"/>
              <p:cNvCxnSpPr/>
              <p:nvPr/>
            </p:nvCxnSpPr>
            <p:spPr>
              <a:xfrm>
                <a:off x="2810357" y="1760080"/>
                <a:ext cx="359741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headEnd type="oval" w="sm" len="sm"/>
                <a:tailEnd type="oval" w="sm" len="sm"/>
              </a:ln>
              <a:effectLst/>
            </p:spPr>
          </p:cxnSp>
          <p:sp>
            <p:nvSpPr>
              <p:cNvPr id="4124" name="矩形 35"/>
              <p:cNvSpPr>
                <a:spLocks noChangeArrowheads="1"/>
              </p:cNvSpPr>
              <p:nvPr/>
            </p:nvSpPr>
            <p:spPr bwMode="auto">
              <a:xfrm>
                <a:off x="2825025" y="1286488"/>
                <a:ext cx="1697965" cy="46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rgbClr val="1369B2"/>
                    </a:solidFill>
                    <a:latin typeface="微软雅黑" pitchFamily="34" charset="-122"/>
                    <a:ea typeface="微软雅黑" pitchFamily="34" charset="-122"/>
                  </a:rPr>
                  <a:t>Flume</a:t>
                </a:r>
                <a:r>
                  <a:rPr lang="zh-CN" altLang="en-US" sz="2400" dirty="0">
                    <a:solidFill>
                      <a:srgbClr val="1369B2"/>
                    </a:solidFill>
                    <a:latin typeface="微软雅黑" pitchFamily="34" charset="-122"/>
                    <a:ea typeface="微软雅黑" pitchFamily="34" charset="-122"/>
                  </a:rPr>
                  <a:t>概述</a:t>
                </a:r>
              </a:p>
            </p:txBody>
          </p:sp>
        </p:grpSp>
        <p:sp>
          <p:nvSpPr>
            <p:cNvPr id="59" name="TextBox 12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36538" y="2150581"/>
              <a:ext cx="352583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  <p:grpSp>
        <p:nvGrpSpPr>
          <p:cNvPr id="4101" name="组合 3"/>
          <p:cNvGrpSpPr>
            <a:grpSpLocks/>
          </p:cNvGrpSpPr>
          <p:nvPr/>
        </p:nvGrpSpPr>
        <p:grpSpPr bwMode="auto">
          <a:xfrm>
            <a:off x="1849438" y="4321263"/>
            <a:ext cx="4695825" cy="952500"/>
            <a:chOff x="2030061" y="4092447"/>
            <a:chExt cx="4695798" cy="952500"/>
          </a:xfrm>
        </p:grpSpPr>
        <p:grpSp>
          <p:nvGrpSpPr>
            <p:cNvPr id="4111" name="4.1"/>
            <p:cNvGrpSpPr>
              <a:grpSpLocks/>
            </p:cNvGrpSpPr>
            <p:nvPr/>
          </p:nvGrpSpPr>
          <p:grpSpPr bwMode="auto">
            <a:xfrm>
              <a:off x="2030061" y="4092447"/>
              <a:ext cx="4695798" cy="952500"/>
              <a:chOff x="1711764" y="1263306"/>
              <a:chExt cx="4695976" cy="952284"/>
            </a:xfrm>
          </p:grpSpPr>
          <p:grpSp>
            <p:nvGrpSpPr>
              <p:cNvPr id="4113" name="组合 29"/>
              <p:cNvGrpSpPr>
                <a:grpSpLocks/>
              </p:cNvGrpSpPr>
              <p:nvPr/>
            </p:nvGrpSpPr>
            <p:grpSpPr bwMode="auto">
              <a:xfrm rot="-12767">
                <a:off x="1711764" y="1263306"/>
                <a:ext cx="896498" cy="952284"/>
                <a:chOff x="1936620" y="1275606"/>
                <a:chExt cx="1313905" cy="1728192"/>
              </a:xfrm>
            </p:grpSpPr>
            <p:grpSp>
              <p:nvGrpSpPr>
                <p:cNvPr id="4116" name="组合 31"/>
                <p:cNvGrpSpPr>
                  <a:grpSpLocks/>
                </p:cNvGrpSpPr>
                <p:nvPr/>
              </p:nvGrpSpPr>
              <p:grpSpPr bwMode="auto">
                <a:xfrm>
                  <a:off x="1936620" y="1275606"/>
                  <a:ext cx="1296142" cy="1728192"/>
                  <a:chOff x="1907704" y="1275606"/>
                  <a:chExt cx="1296142" cy="1728192"/>
                </a:xfrm>
              </p:grpSpPr>
              <p:sp>
                <p:nvSpPr>
                  <p:cNvPr id="79" name="圆角矩形 78"/>
                  <p:cNvSpPr/>
                  <p:nvPr/>
                </p:nvSpPr>
                <p:spPr>
                  <a:xfrm>
                    <a:off x="1907704" y="1275564"/>
                    <a:ext cx="1295978" cy="1728192"/>
                  </a:xfrm>
                  <a:prstGeom prst="roundRect">
                    <a:avLst/>
                  </a:prstGeom>
                  <a:solidFill>
                    <a:srgbClr val="1369B2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76200" dir="13500000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3600" b="1" kern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汉仪综艺体简" panose="02010609000101010101" pitchFamily="49" charset="-122"/>
                      </a:rPr>
                      <a:t>8.3</a:t>
                    </a:r>
                    <a:endParaRPr lang="zh-CN" altLang="en-US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  <p:sp>
                <p:nvSpPr>
                  <p:cNvPr id="80" name="圆角矩形 79"/>
                  <p:cNvSpPr/>
                  <p:nvPr/>
                </p:nvSpPr>
                <p:spPr>
                  <a:xfrm>
                    <a:off x="1961218" y="1347573"/>
                    <a:ext cx="1188951" cy="1584176"/>
                  </a:xfrm>
                  <a:prstGeom prst="roundRect">
                    <a:avLst/>
                  </a:prstGeom>
                  <a:noFill/>
                  <a:ln w="1587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ker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</p:grpSp>
            <p:sp>
              <p:nvSpPr>
                <p:cNvPr id="78" name="圆角矩形 5"/>
                <p:cNvSpPr/>
                <p:nvPr/>
              </p:nvSpPr>
              <p:spPr>
                <a:xfrm>
                  <a:off x="1956484" y="2030297"/>
                  <a:ext cx="1293651" cy="936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867" h="936362">
                      <a:moveTo>
                        <a:pt x="0" y="0"/>
                      </a:moveTo>
                      <a:lnTo>
                        <a:pt x="1292867" y="752847"/>
                      </a:lnTo>
                      <a:cubicBezTo>
                        <a:pt x="1277961" y="856795"/>
                        <a:pt x="1188330" y="936362"/>
                        <a:pt x="1080116" y="936362"/>
                      </a:cubicBezTo>
                      <a:lnTo>
                        <a:pt x="216028" y="936362"/>
                      </a:lnTo>
                      <a:cubicBezTo>
                        <a:pt x="96719" y="936362"/>
                        <a:pt x="0" y="839643"/>
                        <a:pt x="0" y="720334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43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60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cxnSp>
            <p:nvCxnSpPr>
              <p:cNvPr id="75" name="直接连接符 74"/>
              <p:cNvCxnSpPr/>
              <p:nvPr/>
            </p:nvCxnSpPr>
            <p:spPr>
              <a:xfrm>
                <a:off x="2810349" y="1760081"/>
                <a:ext cx="3597391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headEnd type="oval" w="sm" len="sm"/>
                <a:tailEnd type="oval" w="sm" len="sm"/>
              </a:ln>
              <a:effectLst/>
            </p:spPr>
          </p:cxnSp>
          <p:sp>
            <p:nvSpPr>
              <p:cNvPr id="4115" name="矩形 35"/>
              <p:cNvSpPr>
                <a:spLocks noChangeArrowheads="1"/>
              </p:cNvSpPr>
              <p:nvPr/>
            </p:nvSpPr>
            <p:spPr bwMode="auto">
              <a:xfrm>
                <a:off x="2547025" y="1286488"/>
                <a:ext cx="3818797" cy="46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rgbClr val="1369B2"/>
                    </a:solidFill>
                    <a:latin typeface="微软雅黑" pitchFamily="34" charset="-122"/>
                    <a:ea typeface="微软雅黑" pitchFamily="34" charset="-122"/>
                  </a:rPr>
                  <a:t>   Flume</a:t>
                </a:r>
                <a:r>
                  <a:rPr lang="zh-CN" altLang="en-US" sz="2400" dirty="0">
                    <a:solidFill>
                      <a:srgbClr val="1369B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采集方案配置说明</a:t>
                </a:r>
              </a:p>
            </p:txBody>
          </p:sp>
        </p:grpSp>
        <p:sp>
          <p:nvSpPr>
            <p:cNvPr id="70" name="TextBox 126">
              <a:hlinkClick r:id="rId6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36530" y="4611560"/>
              <a:ext cx="352581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555025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8.3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采集方案说明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5984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 Channels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47957" y="1757878"/>
            <a:ext cx="726486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File Channel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是Flume的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持久通道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，它将所有event写入磁盘，因此不会丢失进程或机器关机、崩溃时的数据。File Channel通过在一次事务中提交多个event来提高吞吐量，做到了只要事务被提交，那么数据就不会有丢失，File Channel常用配置属性如下所示。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104460"/>
              </p:ext>
            </p:extLst>
          </p:nvPr>
        </p:nvGraphicFramePr>
        <p:xfrm>
          <a:off x="894453" y="3394364"/>
          <a:ext cx="7355094" cy="28960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9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60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39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3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属性名称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默认值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6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相关说明</a:t>
                      </a:r>
                    </a:p>
                  </a:txBody>
                  <a:tcPr marL="92754" marR="92754" marT="46377" marB="4637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5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组件类型名需必须是file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79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checkpointDir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1~/.flume/file-channel/checkpoint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检测点文件所存储的目录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useDualCheckpoints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false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备份检测点如果设置为true，backupChec kpointDir必须设置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backupCheckpointDir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备份检查点目录。此目录不能与数据目录或检查点目录相同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20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dataDirs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~/.flume/file-channel/data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数据存储所在的目录设置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8.3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采集方案说明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5984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 Channels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11397"/>
              </p:ext>
            </p:extLst>
          </p:nvPr>
        </p:nvGraphicFramePr>
        <p:xfrm>
          <a:off x="1004252" y="2620455"/>
          <a:ext cx="7248152" cy="26999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99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0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85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3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属性名称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默认值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6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相关说明</a:t>
                      </a:r>
                    </a:p>
                  </a:txBody>
                  <a:tcPr marL="92754" marR="92754" marT="46377" marB="4637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364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transactionCapacity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10000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事务容量的最大值设置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106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checkpointInterval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30000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检测点之间的时间值设置（单位微秒）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29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maxFileSize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2146435071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一个单一日志的最大值设置（以字节为单位）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976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capacity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1000000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channel的最大容量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280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transactionCapacity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10000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事务容量的最大值设置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65212" y="208483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续表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8829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8.3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采集方案说明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1104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 Sinks</a:t>
            </a:r>
          </a:p>
        </p:txBody>
      </p:sp>
      <p:sp>
        <p:nvSpPr>
          <p:cNvPr id="2" name="矩形 1"/>
          <p:cNvSpPr/>
          <p:nvPr/>
        </p:nvSpPr>
        <p:spPr>
          <a:xfrm>
            <a:off x="954024" y="1759013"/>
            <a:ext cx="7235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 Soures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采集的数据通过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Channels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通道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流向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Sink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中，此时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Sink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类似一个集结的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递进中心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，它需要根据需求进行配置，从而最终选择发送目的地。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Sinks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时，明确将要传输的数据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目的地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结果类型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；然后根据实际需求信息，选择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已提供支持的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Flume Sinks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；再根据选择的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Sinks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类型，配置必要和非必要的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Sinks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属性。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Flume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提供并支持的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Flume Sinks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种类如下所示。</a:t>
            </a:r>
            <a:endParaRPr lang="zh-CN" altLang="en-US" sz="1600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602633"/>
              </p:ext>
            </p:extLst>
          </p:nvPr>
        </p:nvGraphicFramePr>
        <p:xfrm>
          <a:off x="1337111" y="3856031"/>
          <a:ext cx="6469777" cy="20740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31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79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799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9662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HDFS Sink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Hive Sink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Logger Sink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1082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Avro Sink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Thrift Sink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IRC Sink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File Roll Sink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Null Sink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HBaseSink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AsyncHBase Sink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MorphlineSolr Sink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ElasticSearch Sink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Kite Dataset Sink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Kafka Sink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HTTP Sink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335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Custom Sink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endParaRPr lang="zh-CN" altLang="en-US" sz="1400" b="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190593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8.3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采集方案说明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1104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 </a:t>
            </a:r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Sinks</a:t>
            </a:r>
            <a:endParaRPr lang="en-US" sz="24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57072" y="1840459"/>
            <a:ext cx="72115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HDFS Sink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event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写入Hadoop分布式文件系统（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HDFS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），它目前支持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创建文本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序列文件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，以及两种类型的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压缩文件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下表为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HDFS Sink常用配置属性。</a:t>
            </a:r>
            <a:endParaRPr lang="zh-CN" altLang="en-US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989605"/>
              </p:ext>
            </p:extLst>
          </p:nvPr>
        </p:nvGraphicFramePr>
        <p:xfrm>
          <a:off x="1231392" y="3285299"/>
          <a:ext cx="6705600" cy="282382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599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18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338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3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属性名称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默认值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6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相关说明</a:t>
                      </a:r>
                    </a:p>
                  </a:txBody>
                  <a:tcPr marL="92754" marR="92754" marT="46377" marB="4637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54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channel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593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组件类型名需必须是hdfs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81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hdfs.path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HDFS目录路径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hdfs.filePrefix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FlumeData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为在hdfs目录中由Flume创建的文件指定前缀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hdfs.round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false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是否应将时间戳向下舍入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8.3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采集方案说明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1104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 </a:t>
            </a:r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Sinks</a:t>
            </a:r>
            <a:endParaRPr lang="en-US" sz="24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01271"/>
              </p:ext>
            </p:extLst>
          </p:nvPr>
        </p:nvGraphicFramePr>
        <p:xfrm>
          <a:off x="1316736" y="2797619"/>
          <a:ext cx="6412992" cy="31033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40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07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41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3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属性名称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默认值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6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相关说明</a:t>
                      </a:r>
                    </a:p>
                  </a:txBody>
                  <a:tcPr marL="92754" marR="92754" marT="46377" marB="4637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50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hdfs.roundValue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舍入到此最高倍数，小于当前时间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hdfs.roundUnit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second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舍入值的单位 - 秒、分钟或小时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hdfs.rollInterval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滚动当前文件之前等待的秒数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hdfs.rollSize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1024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触发滚动的文件大小，以字节为单位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hdfs.rollCount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在滚动之前写入文件的事件数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96860" y="21336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续表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35890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8.3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采集方案说明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1104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 </a:t>
            </a:r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Sinks</a:t>
            </a:r>
            <a:endParaRPr lang="en-US" sz="24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5360" y="1892140"/>
            <a:ext cx="718108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Logger Sink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用于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记录INFO级别event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，它通常用于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调试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。Logger Sink接收器的不同之处是它不需要在“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记录原始数据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”部分中说明额外的配置，Logger Sink常用配置属性如下所示。</a:t>
            </a:r>
            <a:endParaRPr lang="zh-CN" altLang="en-US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071525"/>
              </p:ext>
            </p:extLst>
          </p:nvPr>
        </p:nvGraphicFramePr>
        <p:xfrm>
          <a:off x="1499616" y="3492563"/>
          <a:ext cx="6144768" cy="207918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40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07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729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3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属性名称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默认值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6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相关说明</a:t>
                      </a:r>
                    </a:p>
                  </a:txBody>
                  <a:tcPr marL="92754" marR="92754" marT="46377" marB="4637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2509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channel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组件类型名需必须是logger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maxBytesToLog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要记录的event body的最大字节数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8.3 Flume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采集方案说明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2011045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Flume </a:t>
            </a:r>
            <a:r>
              <a:rPr 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Sinks</a:t>
            </a:r>
            <a:endParaRPr lang="en-US" sz="2400" b="1" dirty="0">
              <a:solidFill>
                <a:srgbClr val="1369B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51915" y="1762125"/>
            <a:ext cx="6704330" cy="418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338079"/>
              </p:ext>
            </p:extLst>
          </p:nvPr>
        </p:nvGraphicFramePr>
        <p:xfrm>
          <a:off x="1228344" y="3105020"/>
          <a:ext cx="6675120" cy="304658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34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35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96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3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属性名称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默认值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6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相关说明</a:t>
                      </a:r>
                    </a:p>
                  </a:txBody>
                  <a:tcPr marL="92754" marR="92754" marT="46377" marB="4637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05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channel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184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组件类型名需必须是avro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hostname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要监听的主机名或IP地址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port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要监听的服务端口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batch-size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要一起批量发送的event数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0144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connect-timeout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20000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允许第一次（握手）请求的时间量（ms）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7952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request-timeout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20000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在第一个之后允许请求的时间量（ms）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950976" y="1758387"/>
            <a:ext cx="7205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Avro Sink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形成Flume分层收集支持的一半，发送到此接收器的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Flume event转换为Avro event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，并发送到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对应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配置的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主机名/端口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event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将从配置的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channel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中批量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获取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配置的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批处理大小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，Avro Sink常用配置属性如下所示。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8.4 </a:t>
            </a:r>
            <a:r>
              <a:rPr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Flume的可靠性保证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负载均衡</a:t>
            </a:r>
          </a:p>
        </p:txBody>
      </p:sp>
      <p:pic>
        <p:nvPicPr>
          <p:cNvPr id="8" name="Picture 7" descr="总结小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2" y="2027479"/>
            <a:ext cx="2654702" cy="430941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2932156" y="2301628"/>
            <a:ext cx="5102372" cy="3160388"/>
            <a:chOff x="3108325" y="2827338"/>
            <a:chExt cx="5488893" cy="3160388"/>
          </a:xfrm>
        </p:grpSpPr>
        <p:sp>
          <p:nvSpPr>
            <p:cNvPr id="10" name="矩形 9"/>
            <p:cNvSpPr>
              <a:spLocks noChangeArrowheads="1"/>
            </p:cNvSpPr>
            <p:nvPr/>
          </p:nvSpPr>
          <p:spPr bwMode="auto">
            <a:xfrm>
              <a:off x="3213845" y="2879048"/>
              <a:ext cx="5317796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配置的采集方案是通过唯</a:t>
              </a:r>
              <a:r>
                <a:rPr lang="zh-CN" altLang="en-US" sz="16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一一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个</a:t>
              </a:r>
              <a:r>
                <a:rPr lang="en-US" altLang="zh-CN" sz="16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Sink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作为</a:t>
              </a:r>
              <a:r>
                <a:rPr lang="zh-CN" altLang="en-US" sz="16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接收器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接收后续需要的数据，但会出现当前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Sink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故障或数据收集请求量较大的情况，这时单一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Sink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配置可能就无法保证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Flume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开发的可靠性。因此，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Flume 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提供</a:t>
              </a:r>
              <a:r>
                <a:rPr lang="en-US" altLang="zh-CN" sz="1600" dirty="0">
                  <a:solidFill>
                    <a:srgbClr val="0070C0"/>
                  </a:solidFill>
                  <a:latin typeface="微软雅黑" pitchFamily="34" charset="-122"/>
                  <a:ea typeface="微软雅黑" pitchFamily="34" charset="-122"/>
                </a:rPr>
                <a:t>Flume Sink Processors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解决上述问题。</a:t>
              </a:r>
              <a:endParaRPr lang="en-US" altLang="zh-CN" sz="1600" dirty="0">
                <a:latin typeface="微软雅黑" pitchFamily="34" charset="-122"/>
                <a:ea typeface="微软雅黑" pitchFamily="34" charset="-122"/>
              </a:endParaRPr>
            </a:p>
            <a:p>
              <a:pPr indent="457200" algn="just">
                <a:lnSpc>
                  <a:spcPct val="150000"/>
                </a:lnSpc>
              </a:pP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Sink处理器允许定义</a:t>
              </a:r>
              <a:r>
                <a:rPr lang="zh-CN" altLang="zh-CN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Sink groups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，将多个sink</a:t>
              </a:r>
              <a:r>
                <a:rPr lang="zh-CN" altLang="zh-CN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分组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到一个</a:t>
              </a:r>
              <a:r>
                <a:rPr lang="zh-CN" altLang="zh-CN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实体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中，Sink处理器就可通过组内多个sink为服务</a:t>
              </a:r>
              <a:r>
                <a:rPr lang="zh-CN" altLang="zh-CN" sz="1600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提供负载均衡</a:t>
              </a:r>
              <a:r>
                <a:rPr lang="zh-CN" altLang="zh-CN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功能</a:t>
              </a:r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。</a:t>
              </a:r>
              <a:endParaRPr lang="zh-CN" altLang="en-US" sz="16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圆角矩形标注 10"/>
            <p:cNvSpPr/>
            <p:nvPr/>
          </p:nvSpPr>
          <p:spPr bwMode="auto">
            <a:xfrm>
              <a:off x="3108325" y="2827338"/>
              <a:ext cx="5488893" cy="3160388"/>
            </a:xfrm>
            <a:prstGeom prst="wedgeRoundRectCallout">
              <a:avLst>
                <a:gd name="adj1" fmla="val -55920"/>
                <a:gd name="adj2" fmla="val 18896"/>
                <a:gd name="adj3" fmla="val 16667"/>
              </a:avLst>
            </a:prstGeom>
            <a:noFill/>
            <a:ln w="1905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2442583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8.4 </a:t>
            </a:r>
            <a:r>
              <a:rPr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Flume的可靠性保证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负载均衡</a:t>
            </a:r>
          </a:p>
        </p:txBody>
      </p:sp>
      <p:sp>
        <p:nvSpPr>
          <p:cNvPr id="2" name="矩形 1"/>
          <p:cNvSpPr/>
          <p:nvPr/>
        </p:nvSpPr>
        <p:spPr>
          <a:xfrm>
            <a:off x="957072" y="1762124"/>
            <a:ext cx="7229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负载均衡接收器处理器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（Load balancing sink processor）提供了在多个sink上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进行</a:t>
            </a:r>
            <a:r>
              <a:rPr lang="zh-CN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负载均衡流量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的功能，它维护一个活跃的sink索引列表，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需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在其上分配负载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，还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支持</a:t>
            </a:r>
            <a:r>
              <a:rPr lang="zh-CN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round_robin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（轮询）和</a:t>
            </a:r>
            <a:r>
              <a:rPr lang="zh-CN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random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（随机）选择机制进行流量分配，默认选择机制为round_robin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Load balancing sink processor提供的配置属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性如下所示。</a:t>
            </a:r>
            <a:endParaRPr lang="zh-CN" altLang="zh-CN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271977"/>
              </p:ext>
            </p:extLst>
          </p:nvPr>
        </p:nvGraphicFramePr>
        <p:xfrm>
          <a:off x="955611" y="3760787"/>
          <a:ext cx="7249605" cy="26400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94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3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属性名称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默认值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6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相关说明</a:t>
                      </a:r>
                    </a:p>
                  </a:txBody>
                  <a:tcPr marL="92754" marR="92754" marT="46377" marB="4637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973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sinks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以空格分隔的参与sink组的sink列表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processor.type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default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组件类型名需必须是load_balance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processor.backoff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false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设置失败的sink进入黑名单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processor.selector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round_robin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选择机制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2064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processor.selector.maxTimeOut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30000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失败sink放置在黑名单的超时时间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868249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8.4 </a:t>
            </a:r>
            <a:r>
              <a:rPr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Flume的可靠性保证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故障转移</a:t>
            </a:r>
          </a:p>
        </p:txBody>
      </p:sp>
      <p:sp>
        <p:nvSpPr>
          <p:cNvPr id="2" name="矩形 1"/>
          <p:cNvSpPr/>
          <p:nvPr/>
        </p:nvSpPr>
        <p:spPr>
          <a:xfrm>
            <a:off x="999745" y="1811869"/>
            <a:ext cx="7144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故障转移接收器处理器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Failover Sink Processor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）维护一个具有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优先级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sink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列表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，保证在处理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event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时，只需有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一个可用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sink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即可。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故障转移机制工作原理是将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sink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降级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故障池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中，在池中为它们分配一个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冷却期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，在重试之前冷却时间会增加，当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sink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成功发送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event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后，它将恢复到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活跃池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Failover Sink Processor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提供的配置属性如下所示。</a:t>
            </a:r>
            <a:endParaRPr lang="zh-CN" altLang="en-US" sz="1600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152528"/>
              </p:ext>
            </p:extLst>
          </p:nvPr>
        </p:nvGraphicFramePr>
        <p:xfrm>
          <a:off x="1126299" y="3858323"/>
          <a:ext cx="6908229" cy="21279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99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48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3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属性名称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默认值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6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相关说明</a:t>
                      </a:r>
                    </a:p>
                  </a:txBody>
                  <a:tcPr marL="92754" marR="92754" marT="46377" marB="4637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973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sinks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以空格分隔的参与sink组的sink列表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processor.type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default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组件类型名需必须是failover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processor.priority.&lt;sinkName&gt;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设置sink的优先级取值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processor.maxpenalty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30000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失败sink的最大退避时间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ChangeArrowheads="1"/>
          </p:cNvSpPr>
          <p:nvPr/>
        </p:nvSpPr>
        <p:spPr bwMode="auto">
          <a:xfrm>
            <a:off x="1778000" y="153988"/>
            <a:ext cx="5148263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71500" indent="-571500" eaLnBrk="1" hangingPunct="1">
              <a:buFont typeface="Wingdings" pitchFamily="2" charset="2"/>
              <a:buNone/>
            </a:pPr>
            <a:r>
              <a:rPr lang="en-US" altLang="zh-CN" sz="3600">
                <a:solidFill>
                  <a:srgbClr val="1369B2"/>
                </a:solidFill>
                <a:sym typeface="Wingdings" pitchFamily="2" charset="2"/>
              </a:rPr>
              <a:t></a:t>
            </a:r>
            <a:r>
              <a:rPr lang="zh-CN" altLang="en-US" sz="3600" b="1">
                <a:solidFill>
                  <a:srgbClr val="1369B2"/>
                </a:solidFill>
                <a:latin typeface="微软雅黑" pitchFamily="34" charset="-122"/>
                <a:ea typeface="微软雅黑" pitchFamily="34" charset="-122"/>
                <a:sym typeface="宋体" pitchFamily="2" charset="-122"/>
              </a:rPr>
              <a:t> 目录</a:t>
            </a:r>
          </a:p>
        </p:txBody>
      </p:sp>
      <p:grpSp>
        <p:nvGrpSpPr>
          <p:cNvPr id="4099" name="组合 2"/>
          <p:cNvGrpSpPr>
            <a:grpSpLocks/>
          </p:cNvGrpSpPr>
          <p:nvPr/>
        </p:nvGrpSpPr>
        <p:grpSpPr bwMode="auto">
          <a:xfrm>
            <a:off x="3162300" y="3038563"/>
            <a:ext cx="4430712" cy="954088"/>
            <a:chOff x="3250849" y="2900309"/>
            <a:chExt cx="4430714" cy="954087"/>
          </a:xfrm>
        </p:grpSpPr>
        <p:cxnSp>
          <p:nvCxnSpPr>
            <p:cNvPr id="49" name="直接连接符 48"/>
            <p:cNvCxnSpPr/>
            <p:nvPr/>
          </p:nvCxnSpPr>
          <p:spPr bwMode="auto">
            <a:xfrm>
              <a:off x="4373212" y="3403546"/>
              <a:ext cx="3308351" cy="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50000"/>
                </a:schemeClr>
              </a:solidFill>
              <a:prstDash val="sysDot"/>
              <a:headEnd type="oval" w="sm" len="sm"/>
              <a:tailEnd type="oval" w="sm" len="sm"/>
            </a:ln>
            <a:effectLst/>
          </p:spPr>
        </p:cxnSp>
        <p:sp>
          <p:nvSpPr>
            <p:cNvPr id="4130" name="矩形 36"/>
            <p:cNvSpPr>
              <a:spLocks noChangeArrowheads="1"/>
            </p:cNvSpPr>
            <p:nvPr/>
          </p:nvSpPr>
          <p:spPr bwMode="auto">
            <a:xfrm flipH="1">
              <a:off x="4131560" y="2900312"/>
              <a:ext cx="22797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1369B2"/>
                  </a:solidFill>
                  <a:latin typeface="微软雅黑" pitchFamily="34" charset="-122"/>
                  <a:ea typeface="微软雅黑" pitchFamily="34" charset="-122"/>
                </a:rPr>
                <a:t>   </a:t>
              </a:r>
              <a:r>
                <a:rPr lang="en-US" altLang="zh-CN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Flume</a:t>
              </a:r>
              <a:r>
                <a:rPr lang="zh-CN" altLang="en-US" sz="2400" dirty="0">
                  <a:solidFill>
                    <a:srgbClr val="1369B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拦截器</a:t>
              </a:r>
            </a:p>
          </p:txBody>
        </p:sp>
        <p:grpSp>
          <p:nvGrpSpPr>
            <p:cNvPr id="4131" name="组合 111"/>
            <p:cNvGrpSpPr>
              <a:grpSpLocks/>
            </p:cNvGrpSpPr>
            <p:nvPr/>
          </p:nvGrpSpPr>
          <p:grpSpPr bwMode="auto">
            <a:xfrm rot="-12767">
              <a:off x="3250849" y="2900309"/>
              <a:ext cx="885714" cy="954087"/>
              <a:chOff x="1936620" y="1275606"/>
              <a:chExt cx="1298308" cy="1728192"/>
            </a:xfrm>
          </p:grpSpPr>
          <p:grpSp>
            <p:nvGrpSpPr>
              <p:cNvPr id="4133" name="组合 112"/>
              <p:cNvGrpSpPr>
                <a:grpSpLocks/>
              </p:cNvGrpSpPr>
              <p:nvPr/>
            </p:nvGrpSpPr>
            <p:grpSpPr bwMode="auto">
              <a:xfrm>
                <a:off x="1936620" y="1275606"/>
                <a:ext cx="1296142" cy="1728192"/>
                <a:chOff x="1907704" y="1275606"/>
                <a:chExt cx="1296142" cy="1728192"/>
              </a:xfrm>
            </p:grpSpPr>
            <p:sp>
              <p:nvSpPr>
                <p:cNvPr id="55" name="圆角矩形 54"/>
                <p:cNvSpPr/>
                <p:nvPr/>
              </p:nvSpPr>
              <p:spPr>
                <a:xfrm>
                  <a:off x="1907704" y="1275601"/>
                  <a:ext cx="1296145" cy="1728192"/>
                </a:xfrm>
                <a:prstGeom prst="roundRect">
                  <a:avLst/>
                </a:prstGeom>
                <a:solidFill>
                  <a:srgbClr val="1369B2"/>
                </a:solidFill>
                <a:ln w="25400" cap="flat" cmpd="sng" algn="ctr">
                  <a:noFill/>
                  <a:prstDash val="solid"/>
                </a:ln>
                <a:effectLst>
                  <a:outerShdw blurRad="76200" dir="13500000" sy="23000" kx="1200000" algn="br" rotWithShape="0">
                    <a:prstClr val="black">
                      <a:alpha val="20000"/>
                    </a:prstClr>
                  </a:outerShdw>
                </a:effectLst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rPr>
                    <a:t>8.5</a:t>
                  </a:r>
                  <a:endParaRPr lang="zh-CN" altLang="en-US" sz="36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  <p:sp>
              <p:nvSpPr>
                <p:cNvPr id="56" name="圆角矩形 55"/>
                <p:cNvSpPr/>
                <p:nvPr/>
              </p:nvSpPr>
              <p:spPr>
                <a:xfrm>
                  <a:off x="1961226" y="1347490"/>
                  <a:ext cx="1189101" cy="1584414"/>
                </a:xfrm>
                <a:prstGeom prst="roundRect">
                  <a:avLst/>
                </a:prstGeom>
                <a:noFill/>
                <a:ln w="158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b="1" kern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sp>
            <p:nvSpPr>
              <p:cNvPr id="54" name="圆角矩形 5"/>
              <p:cNvSpPr/>
              <p:nvPr/>
            </p:nvSpPr>
            <p:spPr>
              <a:xfrm>
                <a:off x="1937872" y="2028997"/>
                <a:ext cx="1296143" cy="937421"/>
              </a:xfrm>
              <a:custGeom>
                <a:avLst/>
                <a:gdLst/>
                <a:ahLst/>
                <a:cxnLst/>
                <a:rect l="l" t="t" r="r" b="b"/>
                <a:pathLst>
                  <a:path w="1292867" h="936362">
                    <a:moveTo>
                      <a:pt x="0" y="0"/>
                    </a:moveTo>
                    <a:lnTo>
                      <a:pt x="1292867" y="752847"/>
                    </a:lnTo>
                    <a:cubicBezTo>
                      <a:pt x="1277961" y="856795"/>
                      <a:pt x="1188330" y="936362"/>
                      <a:pt x="1080116" y="936362"/>
                    </a:cubicBezTo>
                    <a:lnTo>
                      <a:pt x="216028" y="936362"/>
                    </a:lnTo>
                    <a:cubicBezTo>
                      <a:pt x="96719" y="936362"/>
                      <a:pt x="0" y="839643"/>
                      <a:pt x="0" y="720334"/>
                    </a:cubicBezTo>
                    <a:close/>
                  </a:path>
                </a:pathLst>
              </a:custGeom>
              <a:solidFill>
                <a:sysClr val="window" lastClr="FFFFFF">
                  <a:alpha val="43000"/>
                </a:sys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6000" b="1" kern="0" dirty="0">
                  <a:solidFill>
                    <a:prstClr val="white"/>
                  </a:solidFill>
                  <a:latin typeface="Cambria Math" panose="02040503050406030204" pitchFamily="18" charset="0"/>
                  <a:ea typeface="汉仪综艺体简" panose="02010609000101010101" pitchFamily="49" charset="-122"/>
                </a:endParaRPr>
              </a:p>
            </p:txBody>
          </p:sp>
        </p:grpSp>
      </p:grpSp>
      <p:grpSp>
        <p:nvGrpSpPr>
          <p:cNvPr id="4100" name="组合 1"/>
          <p:cNvGrpSpPr>
            <a:grpSpLocks/>
          </p:cNvGrpSpPr>
          <p:nvPr/>
        </p:nvGrpSpPr>
        <p:grpSpPr bwMode="auto">
          <a:xfrm>
            <a:off x="1849438" y="1820951"/>
            <a:ext cx="4695825" cy="952500"/>
            <a:chOff x="2030063" y="1631469"/>
            <a:chExt cx="4695823" cy="952500"/>
          </a:xfrm>
        </p:grpSpPr>
        <p:grpSp>
          <p:nvGrpSpPr>
            <p:cNvPr id="4120" name="4.1"/>
            <p:cNvGrpSpPr>
              <a:grpSpLocks/>
            </p:cNvGrpSpPr>
            <p:nvPr/>
          </p:nvGrpSpPr>
          <p:grpSpPr bwMode="auto">
            <a:xfrm>
              <a:off x="2030063" y="1631469"/>
              <a:ext cx="4695823" cy="952500"/>
              <a:chOff x="1711766" y="1263306"/>
              <a:chExt cx="4696001" cy="952284"/>
            </a:xfrm>
          </p:grpSpPr>
          <p:grpSp>
            <p:nvGrpSpPr>
              <p:cNvPr id="4122" name="组合 29"/>
              <p:cNvGrpSpPr>
                <a:grpSpLocks/>
              </p:cNvGrpSpPr>
              <p:nvPr/>
            </p:nvGrpSpPr>
            <p:grpSpPr bwMode="auto">
              <a:xfrm rot="-12767">
                <a:off x="1711766" y="1263306"/>
                <a:ext cx="896507" cy="952284"/>
                <a:chOff x="1936620" y="1275606"/>
                <a:chExt cx="1313916" cy="1728192"/>
              </a:xfrm>
            </p:grpSpPr>
            <p:grpSp>
              <p:nvGrpSpPr>
                <p:cNvPr id="4125" name="组合 31"/>
                <p:cNvGrpSpPr>
                  <a:grpSpLocks/>
                </p:cNvGrpSpPr>
                <p:nvPr/>
              </p:nvGrpSpPr>
              <p:grpSpPr bwMode="auto">
                <a:xfrm>
                  <a:off x="1936620" y="1275606"/>
                  <a:ext cx="1296142" cy="1728192"/>
                  <a:chOff x="1907704" y="1275606"/>
                  <a:chExt cx="1296142" cy="1728192"/>
                </a:xfrm>
              </p:grpSpPr>
              <p:sp>
                <p:nvSpPr>
                  <p:cNvPr id="65" name="圆角矩形 64"/>
                  <p:cNvSpPr/>
                  <p:nvPr/>
                </p:nvSpPr>
                <p:spPr>
                  <a:xfrm>
                    <a:off x="1907704" y="1275564"/>
                    <a:ext cx="1295982" cy="1728192"/>
                  </a:xfrm>
                  <a:prstGeom prst="roundRect">
                    <a:avLst/>
                  </a:prstGeom>
                  <a:solidFill>
                    <a:srgbClr val="1369B2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76200" dir="13500000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3600" b="1" kern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汉仪综艺体简" panose="02010609000101010101" pitchFamily="49" charset="-122"/>
                      </a:rPr>
                      <a:t>8.4</a:t>
                    </a:r>
                    <a:endParaRPr lang="zh-CN" altLang="en-US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  <p:sp>
                <p:nvSpPr>
                  <p:cNvPr id="66" name="圆角矩形 65"/>
                  <p:cNvSpPr/>
                  <p:nvPr/>
                </p:nvSpPr>
                <p:spPr>
                  <a:xfrm>
                    <a:off x="1961218" y="1347571"/>
                    <a:ext cx="1188955" cy="1584176"/>
                  </a:xfrm>
                  <a:prstGeom prst="roundRect">
                    <a:avLst/>
                  </a:prstGeom>
                  <a:noFill/>
                  <a:ln w="1587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ker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</p:grpSp>
            <p:sp>
              <p:nvSpPr>
                <p:cNvPr id="64" name="圆角矩形 5"/>
                <p:cNvSpPr/>
                <p:nvPr/>
              </p:nvSpPr>
              <p:spPr>
                <a:xfrm>
                  <a:off x="1956484" y="2030297"/>
                  <a:ext cx="1293656" cy="936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867" h="936362">
                      <a:moveTo>
                        <a:pt x="0" y="0"/>
                      </a:moveTo>
                      <a:lnTo>
                        <a:pt x="1292867" y="752847"/>
                      </a:lnTo>
                      <a:cubicBezTo>
                        <a:pt x="1277961" y="856795"/>
                        <a:pt x="1188330" y="936362"/>
                        <a:pt x="1080116" y="936362"/>
                      </a:cubicBezTo>
                      <a:lnTo>
                        <a:pt x="216028" y="936362"/>
                      </a:lnTo>
                      <a:cubicBezTo>
                        <a:pt x="96719" y="936362"/>
                        <a:pt x="0" y="839643"/>
                        <a:pt x="0" y="720334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43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60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cxnSp>
            <p:nvCxnSpPr>
              <p:cNvPr id="61" name="直接连接符 60"/>
              <p:cNvCxnSpPr/>
              <p:nvPr/>
            </p:nvCxnSpPr>
            <p:spPr>
              <a:xfrm>
                <a:off x="2810357" y="1760080"/>
                <a:ext cx="3597410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headEnd type="oval" w="sm" len="sm"/>
                <a:tailEnd type="oval" w="sm" len="sm"/>
              </a:ln>
              <a:effectLst/>
            </p:spPr>
          </p:cxnSp>
          <p:sp>
            <p:nvSpPr>
              <p:cNvPr id="4124" name="矩形 35"/>
              <p:cNvSpPr>
                <a:spLocks noChangeArrowheads="1"/>
              </p:cNvSpPr>
              <p:nvPr/>
            </p:nvSpPr>
            <p:spPr bwMode="auto">
              <a:xfrm>
                <a:off x="2825025" y="1286488"/>
                <a:ext cx="2929117" cy="46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 dirty="0">
                    <a:solidFill>
                      <a:srgbClr val="1369B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Flume</a:t>
                </a:r>
                <a:r>
                  <a:rPr lang="zh-CN" altLang="en-US" sz="2400" dirty="0">
                    <a:solidFill>
                      <a:srgbClr val="1369B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的可靠性保证</a:t>
                </a:r>
              </a:p>
            </p:txBody>
          </p:sp>
        </p:grpSp>
        <p:sp>
          <p:nvSpPr>
            <p:cNvPr id="59" name="TextBox 126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36538" y="2150581"/>
              <a:ext cx="352583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  <p:grpSp>
        <p:nvGrpSpPr>
          <p:cNvPr id="4101" name="组合 3"/>
          <p:cNvGrpSpPr>
            <a:grpSpLocks/>
          </p:cNvGrpSpPr>
          <p:nvPr/>
        </p:nvGrpSpPr>
        <p:grpSpPr bwMode="auto">
          <a:xfrm>
            <a:off x="1849438" y="4321263"/>
            <a:ext cx="4695825" cy="952500"/>
            <a:chOff x="2030061" y="4092447"/>
            <a:chExt cx="4695798" cy="952500"/>
          </a:xfrm>
        </p:grpSpPr>
        <p:grpSp>
          <p:nvGrpSpPr>
            <p:cNvPr id="4111" name="4.1"/>
            <p:cNvGrpSpPr>
              <a:grpSpLocks/>
            </p:cNvGrpSpPr>
            <p:nvPr/>
          </p:nvGrpSpPr>
          <p:grpSpPr bwMode="auto">
            <a:xfrm>
              <a:off x="2030061" y="4092447"/>
              <a:ext cx="4695798" cy="952500"/>
              <a:chOff x="1711764" y="1263306"/>
              <a:chExt cx="4695976" cy="952284"/>
            </a:xfrm>
          </p:grpSpPr>
          <p:grpSp>
            <p:nvGrpSpPr>
              <p:cNvPr id="4113" name="组合 29"/>
              <p:cNvGrpSpPr>
                <a:grpSpLocks/>
              </p:cNvGrpSpPr>
              <p:nvPr/>
            </p:nvGrpSpPr>
            <p:grpSpPr bwMode="auto">
              <a:xfrm rot="-12767">
                <a:off x="1711764" y="1263306"/>
                <a:ext cx="896498" cy="952284"/>
                <a:chOff x="1936620" y="1275606"/>
                <a:chExt cx="1313905" cy="1728192"/>
              </a:xfrm>
            </p:grpSpPr>
            <p:grpSp>
              <p:nvGrpSpPr>
                <p:cNvPr id="4116" name="组合 31"/>
                <p:cNvGrpSpPr>
                  <a:grpSpLocks/>
                </p:cNvGrpSpPr>
                <p:nvPr/>
              </p:nvGrpSpPr>
              <p:grpSpPr bwMode="auto">
                <a:xfrm>
                  <a:off x="1936620" y="1275606"/>
                  <a:ext cx="1296142" cy="1728192"/>
                  <a:chOff x="1907704" y="1275606"/>
                  <a:chExt cx="1296142" cy="1728192"/>
                </a:xfrm>
              </p:grpSpPr>
              <p:sp>
                <p:nvSpPr>
                  <p:cNvPr id="79" name="圆角矩形 78"/>
                  <p:cNvSpPr/>
                  <p:nvPr/>
                </p:nvSpPr>
                <p:spPr>
                  <a:xfrm>
                    <a:off x="1907704" y="1275564"/>
                    <a:ext cx="1295978" cy="1728192"/>
                  </a:xfrm>
                  <a:prstGeom prst="roundRect">
                    <a:avLst/>
                  </a:prstGeom>
                  <a:solidFill>
                    <a:srgbClr val="1369B2"/>
                  </a:solidFill>
                  <a:ln w="25400" cap="flat" cmpd="sng" algn="ctr">
                    <a:noFill/>
                    <a:prstDash val="solid"/>
                  </a:ln>
                  <a:effectLst>
                    <a:outerShdw blurRad="76200" dir="13500000" sy="23000" kx="1200000" algn="br" rotWithShape="0">
                      <a:prstClr val="black">
                        <a:alpha val="2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CN" sz="3600" b="1" kern="0" dirty="0">
                        <a:solidFill>
                          <a:prstClr val="white"/>
                        </a:solidFill>
                        <a:latin typeface="Cambria Math" panose="02040503050406030204" pitchFamily="18" charset="0"/>
                        <a:ea typeface="汉仪综艺体简" panose="02010609000101010101" pitchFamily="49" charset="-122"/>
                      </a:rPr>
                      <a:t>8.6</a:t>
                    </a:r>
                    <a:endParaRPr lang="zh-CN" altLang="en-US" sz="3600" b="1" kern="0" dirty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  <p:sp>
                <p:nvSpPr>
                  <p:cNvPr id="80" name="圆角矩形 79"/>
                  <p:cNvSpPr/>
                  <p:nvPr/>
                </p:nvSpPr>
                <p:spPr>
                  <a:xfrm>
                    <a:off x="1961218" y="1347573"/>
                    <a:ext cx="1188951" cy="1584176"/>
                  </a:xfrm>
                  <a:prstGeom prst="roundRect">
                    <a:avLst/>
                  </a:prstGeom>
                  <a:noFill/>
                  <a:ln w="15875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zh-CN" altLang="en-US" b="1" kern="0">
                      <a:solidFill>
                        <a:prstClr val="white"/>
                      </a:solidFill>
                      <a:latin typeface="Cambria Math" panose="02040503050406030204" pitchFamily="18" charset="0"/>
                      <a:ea typeface="汉仪综艺体简" panose="02010609000101010101" pitchFamily="49" charset="-122"/>
                    </a:endParaRPr>
                  </a:p>
                </p:txBody>
              </p:sp>
            </p:grpSp>
            <p:sp>
              <p:nvSpPr>
                <p:cNvPr id="78" name="圆角矩形 5"/>
                <p:cNvSpPr/>
                <p:nvPr/>
              </p:nvSpPr>
              <p:spPr>
                <a:xfrm>
                  <a:off x="1956484" y="2030297"/>
                  <a:ext cx="1293651" cy="936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867" h="936362">
                      <a:moveTo>
                        <a:pt x="0" y="0"/>
                      </a:moveTo>
                      <a:lnTo>
                        <a:pt x="1292867" y="752847"/>
                      </a:lnTo>
                      <a:cubicBezTo>
                        <a:pt x="1277961" y="856795"/>
                        <a:pt x="1188330" y="936362"/>
                        <a:pt x="1080116" y="936362"/>
                      </a:cubicBezTo>
                      <a:lnTo>
                        <a:pt x="216028" y="936362"/>
                      </a:lnTo>
                      <a:cubicBezTo>
                        <a:pt x="96719" y="936362"/>
                        <a:pt x="0" y="839643"/>
                        <a:pt x="0" y="720334"/>
                      </a:cubicBezTo>
                      <a:close/>
                    </a:path>
                  </a:pathLst>
                </a:custGeom>
                <a:solidFill>
                  <a:sysClr val="window" lastClr="FFFFFF">
                    <a:alpha val="43000"/>
                  </a:sys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6000" b="1" kern="0" dirty="0">
                    <a:solidFill>
                      <a:prstClr val="white"/>
                    </a:solidFill>
                    <a:latin typeface="Cambria Math" panose="02040503050406030204" pitchFamily="18" charset="0"/>
                    <a:ea typeface="汉仪综艺体简" panose="02010609000101010101" pitchFamily="49" charset="-122"/>
                  </a:endParaRPr>
                </a:p>
              </p:txBody>
            </p:sp>
          </p:grpSp>
          <p:cxnSp>
            <p:nvCxnSpPr>
              <p:cNvPr id="75" name="直接连接符 74"/>
              <p:cNvCxnSpPr/>
              <p:nvPr/>
            </p:nvCxnSpPr>
            <p:spPr>
              <a:xfrm>
                <a:off x="2810349" y="1760081"/>
                <a:ext cx="3597391" cy="0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50000"/>
                  </a:schemeClr>
                </a:solidFill>
                <a:prstDash val="sysDot"/>
                <a:headEnd type="oval" w="sm" len="sm"/>
                <a:tailEnd type="oval" w="sm" len="sm"/>
              </a:ln>
              <a:effectLst/>
            </p:spPr>
          </p:cxnSp>
          <p:sp>
            <p:nvSpPr>
              <p:cNvPr id="4115" name="矩形 35"/>
              <p:cNvSpPr>
                <a:spLocks noChangeArrowheads="1"/>
              </p:cNvSpPr>
              <p:nvPr/>
            </p:nvSpPr>
            <p:spPr bwMode="auto">
              <a:xfrm>
                <a:off x="2899374" y="1286488"/>
                <a:ext cx="2695056" cy="4615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400" dirty="0">
                    <a:solidFill>
                      <a:srgbClr val="1369B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案例</a:t>
                </a:r>
                <a:r>
                  <a:rPr lang="en-US" altLang="zh-CN" sz="2400" dirty="0">
                    <a:solidFill>
                      <a:srgbClr val="1369B2"/>
                    </a:solidFill>
                    <a:latin typeface="微软雅黑" pitchFamily="34" charset="-122"/>
                    <a:ea typeface="微软雅黑" pitchFamily="34" charset="-122"/>
                  </a:rPr>
                  <a:t>——</a:t>
                </a:r>
                <a:r>
                  <a:rPr lang="zh-CN" altLang="en-US" sz="2400" dirty="0">
                    <a:solidFill>
                      <a:srgbClr val="1369B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日志采集</a:t>
                </a:r>
              </a:p>
            </p:txBody>
          </p:sp>
        </p:grpSp>
        <p:sp>
          <p:nvSpPr>
            <p:cNvPr id="70" name="TextBox 126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036530" y="4611560"/>
              <a:ext cx="352581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defRPr/>
              </a:pPr>
              <a:r>
                <a:rPr lang="en-US" altLang="zh-CN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☞</a:t>
              </a:r>
              <a:r>
                <a:rPr lang="zh-CN" altLang="en-US" u="sng" dirty="0">
                  <a:solidFill>
                    <a:schemeClr val="bg1">
                      <a:lumMod val="7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点击查看本节相关知识点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593611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8.5 </a:t>
            </a:r>
            <a:r>
              <a:rPr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Flume拦截器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09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拦截器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099014"/>
              </p:ext>
            </p:extLst>
          </p:nvPr>
        </p:nvGraphicFramePr>
        <p:xfrm>
          <a:off x="699452" y="4075487"/>
          <a:ext cx="7834948" cy="166694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60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40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3089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Timestamp Interceptor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Host Interceptor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solidFill>
                            <a:schemeClr val="dk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Static Interceptor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3024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Remove Header Interceptor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UUID Interceptor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Morphline Interceptor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Search and Replace Interceptor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Regex Filtering Interceptor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6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Regex Extractor Interceptor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944880" y="1986471"/>
            <a:ext cx="7199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Flume Interceptors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（拦截器）用于对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系统数据流中</a:t>
            </a:r>
            <a:r>
              <a:rPr lang="en-US" altLang="zh-CN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操作。使用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拦截器时，只需参考官方配置属性在采集方案中选择性的配置即可，当涉及到配置多个拦截器时，拦截器名称间需用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空格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分隔，且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拦截器配置顺序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就是</a:t>
            </a:r>
            <a:r>
              <a:rPr lang="zh-CN" altLang="en-US" sz="16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拦截顺序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Flume 1.8.0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版本中，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提供并支持的拦截器有很多，具体如下所示。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8.5 </a:t>
            </a:r>
            <a:r>
              <a:rPr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Flume拦截器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09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拦截器</a:t>
            </a:r>
          </a:p>
        </p:txBody>
      </p:sp>
      <p:sp>
        <p:nvSpPr>
          <p:cNvPr id="3" name="矩形 2"/>
          <p:cNvSpPr/>
          <p:nvPr/>
        </p:nvSpPr>
        <p:spPr>
          <a:xfrm>
            <a:off x="950976" y="1971642"/>
            <a:ext cx="7205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Timestamp Interceptor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（时间戳拦截器）将流程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执行时间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插入到event的header头部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此拦截器插入带有timestamp键的标头，其值为对应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时间戳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。若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配置中已存在时间戳时，此拦截器可保留现有时间戳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Timestamp Interceptor提供的常用配置属性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如下所示。</a:t>
            </a:r>
            <a:endParaRPr lang="zh-CN" altLang="en-US" dirty="0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271740"/>
              </p:ext>
            </p:extLst>
          </p:nvPr>
        </p:nvGraphicFramePr>
        <p:xfrm>
          <a:off x="1126299" y="3870515"/>
          <a:ext cx="6908229" cy="17621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582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307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3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属性名称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默认值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6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相关说明</a:t>
                      </a:r>
                    </a:p>
                  </a:txBody>
                  <a:tcPr marL="92754" marR="92754" marT="46377" marB="4637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973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组件类型名需必须是timestamp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header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timestamp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用于放置生成的时间戳的标头的名称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preserveExisting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false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如果时间戳已存在，是否应保留, true或false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8.5 </a:t>
            </a:r>
            <a:r>
              <a:rPr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Flume拦截器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0972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拦截器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700AC2B8-A0D0-0040-AD3D-E472070C7C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967336"/>
              </p:ext>
            </p:extLst>
          </p:nvPr>
        </p:nvGraphicFramePr>
        <p:xfrm>
          <a:off x="1467675" y="3748595"/>
          <a:ext cx="6237669" cy="220110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119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216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040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939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属性名称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600" b="1" dirty="0">
                          <a:latin typeface="微软雅黑" pitchFamily="34" charset="-122"/>
                          <a:ea typeface="微软雅黑" pitchFamily="34" charset="-122"/>
                        </a:rPr>
                        <a:t>默认值</a:t>
                      </a: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1600" b="1" kern="1200" dirty="0">
                          <a:solidFill>
                            <a:schemeClr val="lt1"/>
                          </a:solidFill>
                          <a:latin typeface="微软雅黑" pitchFamily="34" charset="-122"/>
                          <a:ea typeface="微软雅黑" pitchFamily="34" charset="-122"/>
                          <a:cs typeface="+mn-cs"/>
                        </a:rPr>
                        <a:t>相关说明</a:t>
                      </a:r>
                    </a:p>
                  </a:txBody>
                  <a:tcPr marL="92754" marR="92754" marT="46377" marB="46377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4973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type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–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组件类型名需必须是static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preserveExisting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true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如果配置的header已存在，是否应保留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key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key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应创建的header的名称</a:t>
                      </a:r>
                    </a:p>
                  </a:txBody>
                  <a:tcPr marL="68580" marR="68580" marT="0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912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value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value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应创建的header对应的静态值</a:t>
                      </a:r>
                    </a:p>
                  </a:txBody>
                  <a:tcPr marL="68580" marR="68580" marT="0" marB="0" anchor="ctr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932688" y="1778025"/>
            <a:ext cx="7235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Static Interceptor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（静态拦截器）允许用户将具有静态值的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静态头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附加到所有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event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。当前不支持一次指定多个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header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头，但是用户可定义多个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Static Interceptor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来为每一个拦截器都追加一个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header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Static Interceptor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提供的常用配置属性如下所示。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8.6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案</a:t>
            </a:r>
            <a:r>
              <a:rPr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例——日志采集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案例分析</a:t>
            </a:r>
          </a:p>
        </p:txBody>
      </p:sp>
      <p:sp>
        <p:nvSpPr>
          <p:cNvPr id="2" name="矩形 1"/>
          <p:cNvSpPr/>
          <p:nvPr/>
        </p:nvSpPr>
        <p:spPr>
          <a:xfrm>
            <a:off x="1065212" y="1981950"/>
            <a:ext cx="71156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在实际开发的应用场景中，两台服务器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在实时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产生日志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数据，日志类型主要为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access.log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nginx.log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web.log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。现需要将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两台服务器产生的日志数据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access.log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nginx.log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web.log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采集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汇总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上，并统一收集并上传到</a:t>
            </a:r>
            <a:r>
              <a:rPr lang="en-US" altLang="zh-CN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系统进行</a:t>
            </a:r>
            <a:r>
              <a:rPr lang="zh-CN" alt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HDFS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中保存日志数据的文件必须按照以下要求进行归类统计（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20180723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表示收集日志数据的当前日期）：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74064" y="4662023"/>
            <a:ext cx="650443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45720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/source/logs/access/20180723/**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  <a:p>
            <a:pPr marL="285750" lvl="0" indent="45720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/source/logs/nginx/20180723/**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  <a:p>
            <a:pPr marL="285750" lvl="0" indent="457200"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/source/logs/web/20180723/**</a:t>
            </a:r>
            <a:endParaRPr lang="zh-CN" altLang="zh-CN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8.6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案</a:t>
            </a:r>
            <a:r>
              <a:rPr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例——日志采集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40208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案例分析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998" y="2731008"/>
            <a:ext cx="7194745" cy="34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890270" y="2098286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日志数据采集流程图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98829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8.6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案</a:t>
            </a:r>
            <a:r>
              <a:rPr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例——日志采集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案例实现</a:t>
            </a:r>
          </a:p>
        </p:txBody>
      </p:sp>
      <p:sp>
        <p:nvSpPr>
          <p:cNvPr id="4" name="矩形 3"/>
          <p:cNvSpPr/>
          <p:nvPr/>
        </p:nvSpPr>
        <p:spPr>
          <a:xfrm>
            <a:off x="982284" y="2023046"/>
            <a:ext cx="3199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．服务系统搭建与配置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82284" y="2421666"/>
            <a:ext cx="71741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根据案例需求启动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台服务器，同时搭建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Flume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系统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集群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。此案例将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hadoop02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hadoop03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分别作为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A</a:t>
            </a:r>
            <a:r>
              <a:rPr lang="zh-CN" altLang="en-US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服务器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服务器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进行第一阶段的</a:t>
            </a:r>
            <a:r>
              <a:rPr lang="zh-CN" altLang="en-US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日志数据采集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，将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hadoop01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作为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</a:t>
            </a:r>
            <a:r>
              <a:rPr lang="zh-CN" altLang="en-US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服务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器进行</a:t>
            </a:r>
            <a:r>
              <a:rPr lang="zh-CN" altLang="en-US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日志数据汇总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并上传至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HDFS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982284" y="4665381"/>
            <a:ext cx="721074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hadoop02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hadoop03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/flume/conf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目录下编写</a:t>
            </a:r>
            <a:r>
              <a:rPr lang="zh-CN" altLang="en-US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相同日志采集方案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exec-avro_logCollection.conf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（参考教材中文件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8-5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的内容）。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hadoop01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机器的</a:t>
            </a:r>
            <a:r>
              <a:rPr lang="en-US" altLang="zh-CN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/flume/conf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目录下编写</a:t>
            </a:r>
            <a:r>
              <a:rPr lang="zh-CN" altLang="en-US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第二级日志采集方案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avro-hdfs_logCollection.conf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（参考教材中文件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8-6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的内容）。</a:t>
            </a:r>
          </a:p>
        </p:txBody>
      </p:sp>
      <p:sp>
        <p:nvSpPr>
          <p:cNvPr id="25" name="矩形 24"/>
          <p:cNvSpPr/>
          <p:nvPr/>
        </p:nvSpPr>
        <p:spPr>
          <a:xfrm>
            <a:off x="976188" y="4248086"/>
            <a:ext cx="3199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配置采集方案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8405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4" grpId="0"/>
      <p:bldP spid="2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8.6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案</a:t>
            </a:r>
            <a:r>
              <a:rPr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例——日志采集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案例实现</a:t>
            </a:r>
          </a:p>
        </p:txBody>
      </p:sp>
      <p:sp>
        <p:nvSpPr>
          <p:cNvPr id="26" name="矩形 25"/>
          <p:cNvSpPr/>
          <p:nvPr/>
        </p:nvSpPr>
        <p:spPr>
          <a:xfrm>
            <a:off x="982284" y="2023046"/>
            <a:ext cx="3199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启动日志采集系统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63168" y="2608263"/>
            <a:ext cx="7254671" cy="3299671"/>
            <a:chOff x="963168" y="2644839"/>
            <a:chExt cx="7254671" cy="3299671"/>
          </a:xfrm>
        </p:grpSpPr>
        <p:grpSp>
          <p:nvGrpSpPr>
            <p:cNvPr id="8" name="组合 7"/>
            <p:cNvGrpSpPr/>
            <p:nvPr/>
          </p:nvGrpSpPr>
          <p:grpSpPr>
            <a:xfrm>
              <a:off x="963168" y="2644839"/>
              <a:ext cx="7254671" cy="2532068"/>
              <a:chOff x="975360" y="1998663"/>
              <a:chExt cx="7254671" cy="2532068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xmlns="" id="{88A52105-DD15-6F4C-8318-90B06383CD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5360" y="1998663"/>
                <a:ext cx="7217664" cy="979487"/>
                <a:chOff x="1910363" y="2286295"/>
                <a:chExt cx="7217664" cy="979487"/>
              </a:xfrm>
            </p:grpSpPr>
            <p:sp>
              <p:nvSpPr>
                <p:cNvPr id="18" name="任意多边形 12">
                  <a:extLst>
                    <a:ext uri="{FF2B5EF4-FFF2-40B4-BE49-F238E27FC236}">
                      <a16:creationId xmlns:a16="http://schemas.microsoft.com/office/drawing/2014/main" xmlns="" id="{F36E0FC1-C44D-4A47-952C-CF343C221A6C}"/>
                    </a:ext>
                  </a:extLst>
                </p:cNvPr>
                <p:cNvSpPr/>
                <p:nvPr/>
              </p:nvSpPr>
              <p:spPr>
                <a:xfrm>
                  <a:off x="1910363" y="2286295"/>
                  <a:ext cx="788988" cy="979487"/>
                </a:xfrm>
                <a:custGeom>
                  <a:avLst/>
                  <a:gdLst>
                    <a:gd name="connsiteX0" fmla="*/ 0 w 1127124"/>
                    <a:gd name="connsiteY0" fmla="*/ 0 h 788987"/>
                    <a:gd name="connsiteX1" fmla="*/ 732631 w 1127124"/>
                    <a:gd name="connsiteY1" fmla="*/ 0 h 788987"/>
                    <a:gd name="connsiteX2" fmla="*/ 1127124 w 1127124"/>
                    <a:gd name="connsiteY2" fmla="*/ 394494 h 788987"/>
                    <a:gd name="connsiteX3" fmla="*/ 732631 w 1127124"/>
                    <a:gd name="connsiteY3" fmla="*/ 788987 h 788987"/>
                    <a:gd name="connsiteX4" fmla="*/ 0 w 1127124"/>
                    <a:gd name="connsiteY4" fmla="*/ 788987 h 788987"/>
                    <a:gd name="connsiteX5" fmla="*/ 394494 w 1127124"/>
                    <a:gd name="connsiteY5" fmla="*/ 394494 h 788987"/>
                    <a:gd name="connsiteX6" fmla="*/ 0 w 1127124"/>
                    <a:gd name="connsiteY6" fmla="*/ 0 h 788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7124" h="788987">
                      <a:moveTo>
                        <a:pt x="1127123" y="0"/>
                      </a:moveTo>
                      <a:lnTo>
                        <a:pt x="1127123" y="512842"/>
                      </a:lnTo>
                      <a:lnTo>
                        <a:pt x="563561" y="788987"/>
                      </a:lnTo>
                      <a:lnTo>
                        <a:pt x="1" y="512842"/>
                      </a:lnTo>
                      <a:lnTo>
                        <a:pt x="1" y="0"/>
                      </a:lnTo>
                      <a:lnTo>
                        <a:pt x="563561" y="276146"/>
                      </a:lnTo>
                      <a:lnTo>
                        <a:pt x="1127123" y="0"/>
                      </a:lnTo>
                      <a:close/>
                    </a:path>
                  </a:pathLst>
                </a:custGeom>
                <a:solidFill>
                  <a:srgbClr val="1369B2"/>
                </a:solidFill>
                <a:ln>
                  <a:solidFill>
                    <a:srgbClr val="1369B2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2701" tIns="407195" rIns="12700" bIns="407193" anchor="ctr"/>
                <a:lstStyle>
                  <a:lvl1pPr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889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889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889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889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Aft>
                      <a:spcPct val="35000"/>
                    </a:spcAft>
                  </a:pPr>
                  <a:endParaRPr kumimoji="0" lang="en-US" altLang="zh-CN" sz="1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kumimoji="0" lang="en-US" altLang="zh-CN" sz="280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(1)</a:t>
                  </a:r>
                  <a:endParaRPr kumimoji="0" lang="zh-CN" altLang="en-US" sz="28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任意多边形 13">
                  <a:extLst>
                    <a:ext uri="{FF2B5EF4-FFF2-40B4-BE49-F238E27FC236}">
                      <a16:creationId xmlns:a16="http://schemas.microsoft.com/office/drawing/2014/main" xmlns="" id="{F2C8697B-8AF6-574D-ABC6-E6928B602037}"/>
                    </a:ext>
                  </a:extLst>
                </p:cNvPr>
                <p:cNvSpPr/>
                <p:nvPr/>
              </p:nvSpPr>
              <p:spPr>
                <a:xfrm>
                  <a:off x="2699351" y="2286295"/>
                  <a:ext cx="6428676" cy="647001"/>
                </a:xfrm>
                <a:custGeom>
                  <a:avLst/>
                  <a:gdLst>
                    <a:gd name="connsiteX0" fmla="*/ 122108 w 732631"/>
                    <a:gd name="connsiteY0" fmla="*/ 0 h 5307012"/>
                    <a:gd name="connsiteX1" fmla="*/ 610523 w 732631"/>
                    <a:gd name="connsiteY1" fmla="*/ 0 h 5307012"/>
                    <a:gd name="connsiteX2" fmla="*/ 732631 w 732631"/>
                    <a:gd name="connsiteY2" fmla="*/ 122108 h 5307012"/>
                    <a:gd name="connsiteX3" fmla="*/ 732631 w 732631"/>
                    <a:gd name="connsiteY3" fmla="*/ 5307012 h 5307012"/>
                    <a:gd name="connsiteX4" fmla="*/ 732631 w 732631"/>
                    <a:gd name="connsiteY4" fmla="*/ 5307012 h 5307012"/>
                    <a:gd name="connsiteX5" fmla="*/ 0 w 732631"/>
                    <a:gd name="connsiteY5" fmla="*/ 5307012 h 5307012"/>
                    <a:gd name="connsiteX6" fmla="*/ 0 w 732631"/>
                    <a:gd name="connsiteY6" fmla="*/ 5307012 h 5307012"/>
                    <a:gd name="connsiteX7" fmla="*/ 0 w 732631"/>
                    <a:gd name="connsiteY7" fmla="*/ 122108 h 5307012"/>
                    <a:gd name="connsiteX8" fmla="*/ 122108 w 732631"/>
                    <a:gd name="connsiteY8" fmla="*/ 0 h 5307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631" h="5307012">
                      <a:moveTo>
                        <a:pt x="732631" y="884525"/>
                      </a:moveTo>
                      <a:lnTo>
                        <a:pt x="732631" y="4422487"/>
                      </a:lnTo>
                      <a:cubicBezTo>
                        <a:pt x="732631" y="4910992"/>
                        <a:pt x="725084" y="5307008"/>
                        <a:pt x="715774" y="5307008"/>
                      </a:cubicBezTo>
                      <a:lnTo>
                        <a:pt x="0" y="5307008"/>
                      </a:lnTo>
                      <a:lnTo>
                        <a:pt x="0" y="530700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715774" y="4"/>
                      </a:lnTo>
                      <a:cubicBezTo>
                        <a:pt x="725084" y="4"/>
                        <a:pt x="732631" y="396020"/>
                        <a:pt x="732631" y="884525"/>
                      </a:cubicBezTo>
                      <a:close/>
                    </a:path>
                  </a:pathLst>
                </a:custGeom>
                <a:ln>
                  <a:solidFill>
                    <a:srgbClr val="1369B2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135129" tIns="47829" rIns="47829" bIns="47830" spcCol="1270" anchor="ctr"/>
                <a:lstStyle/>
                <a:p>
                  <a:pPr marL="171450" lvl="1" indent="-171450" defTabSz="844550">
                    <a:lnSpc>
                      <a:spcPct val="90000"/>
                    </a:lnSpc>
                    <a:spcAft>
                      <a:spcPct val="15000"/>
                    </a:spcAft>
                    <a:buFontTx/>
                    <a:buChar char="••"/>
                    <a:defRPr/>
                  </a:pPr>
                  <a:endParaRPr lang="zh-CN" altLang="en-US" sz="19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171450" lvl="1" indent="-171450" defTabSz="844550">
                    <a:lnSpc>
                      <a:spcPct val="90000"/>
                    </a:lnSpc>
                    <a:spcAft>
                      <a:spcPct val="15000"/>
                    </a:spcAft>
                    <a:buFontTx/>
                    <a:buChar char="••"/>
                    <a:defRPr/>
                  </a:pPr>
                  <a:endParaRPr lang="zh-CN" altLang="en-US" sz="19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0" name="矩形 24">
                  <a:extLst>
                    <a:ext uri="{FF2B5EF4-FFF2-40B4-BE49-F238E27FC236}">
                      <a16:creationId xmlns:a16="http://schemas.microsoft.com/office/drawing/2014/main" xmlns="" id="{3762381C-958B-FB45-AA05-BFBF7BA4AB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5923" y="2435138"/>
                  <a:ext cx="5965384" cy="3877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marL="342900" indent="-3429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lvl="1" indent="0" defTabSz="622300">
                    <a:lnSpc>
                      <a:spcPct val="120000"/>
                    </a:lnSpc>
                    <a:spcAft>
                      <a:spcPct val="15000"/>
                    </a:spcAft>
                    <a:defRPr/>
                  </a:pPr>
                  <a:r>
                    <a:rPr lang="zh-CN" altLang="en-US" sz="1600" dirty="0">
                      <a:latin typeface="微软雅黑" pitchFamily="34" charset="-122"/>
                      <a:ea typeface="微软雅黑" pitchFamily="34" charset="-122"/>
                    </a:rPr>
                    <a:t>在</a:t>
                  </a:r>
                  <a:r>
                    <a:rPr lang="en-US" altLang="zh-CN" sz="1600" dirty="0">
                      <a:latin typeface="微软雅黑" pitchFamily="34" charset="-122"/>
                      <a:ea typeface="微软雅黑" pitchFamily="34" charset="-122"/>
                    </a:rPr>
                    <a:t>Hadoop</a:t>
                  </a:r>
                  <a:r>
                    <a:rPr lang="zh-CN" altLang="en-US" sz="1600" dirty="0">
                      <a:latin typeface="微软雅黑" pitchFamily="34" charset="-122"/>
                      <a:ea typeface="微软雅黑" pitchFamily="34" charset="-122"/>
                    </a:rPr>
                    <a:t>集群主节点</a:t>
                  </a:r>
                  <a:r>
                    <a:rPr lang="en-US" altLang="zh-CN" sz="1600" dirty="0">
                      <a:latin typeface="微软雅黑" pitchFamily="34" charset="-122"/>
                      <a:ea typeface="微软雅黑" pitchFamily="34" charset="-122"/>
                    </a:rPr>
                    <a:t>hadoop01</a:t>
                  </a:r>
                  <a:r>
                    <a:rPr lang="zh-CN" altLang="en-US" sz="1600" dirty="0">
                      <a:latin typeface="微软雅黑" pitchFamily="34" charset="-122"/>
                      <a:ea typeface="微软雅黑" pitchFamily="34" charset="-122"/>
                    </a:rPr>
                    <a:t>机器上启动</a:t>
                  </a:r>
                  <a:r>
                    <a:rPr lang="en-US" altLang="zh-CN" sz="1600" dirty="0">
                      <a:latin typeface="微软雅黑" pitchFamily="34" charset="-122"/>
                      <a:ea typeface="微软雅黑" pitchFamily="34" charset="-122"/>
                    </a:rPr>
                    <a:t>Hadoop</a:t>
                  </a:r>
                  <a:r>
                    <a:rPr lang="zh-CN" altLang="en-US" sz="1600" dirty="0">
                      <a:latin typeface="微软雅黑" pitchFamily="34" charset="-122"/>
                      <a:ea typeface="微软雅黑" pitchFamily="34" charset="-122"/>
                    </a:rPr>
                    <a:t>集群。</a:t>
                  </a:r>
                </a:p>
              </p:txBody>
            </p:sp>
          </p:grp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xmlns="" id="{AEAA74F2-EF99-5C45-B0B3-25E0CD7F0F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5360" y="2756479"/>
                <a:ext cx="7223758" cy="977900"/>
                <a:chOff x="1910363" y="3043181"/>
                <a:chExt cx="7223758" cy="977900"/>
              </a:xfrm>
            </p:grpSpPr>
            <p:sp>
              <p:nvSpPr>
                <p:cNvPr id="15" name="任意多边形 20">
                  <a:extLst>
                    <a:ext uri="{FF2B5EF4-FFF2-40B4-BE49-F238E27FC236}">
                      <a16:creationId xmlns:a16="http://schemas.microsoft.com/office/drawing/2014/main" xmlns="" id="{D431B18A-C561-AE42-B3BE-66EA785EF579}"/>
                    </a:ext>
                  </a:extLst>
                </p:cNvPr>
                <p:cNvSpPr/>
                <p:nvPr/>
              </p:nvSpPr>
              <p:spPr>
                <a:xfrm>
                  <a:off x="1910363" y="3043181"/>
                  <a:ext cx="788988" cy="977900"/>
                </a:xfrm>
                <a:custGeom>
                  <a:avLst/>
                  <a:gdLst>
                    <a:gd name="connsiteX0" fmla="*/ 0 w 1127124"/>
                    <a:gd name="connsiteY0" fmla="*/ 0 h 788987"/>
                    <a:gd name="connsiteX1" fmla="*/ 732631 w 1127124"/>
                    <a:gd name="connsiteY1" fmla="*/ 0 h 788987"/>
                    <a:gd name="connsiteX2" fmla="*/ 1127124 w 1127124"/>
                    <a:gd name="connsiteY2" fmla="*/ 394494 h 788987"/>
                    <a:gd name="connsiteX3" fmla="*/ 732631 w 1127124"/>
                    <a:gd name="connsiteY3" fmla="*/ 788987 h 788987"/>
                    <a:gd name="connsiteX4" fmla="*/ 0 w 1127124"/>
                    <a:gd name="connsiteY4" fmla="*/ 788987 h 788987"/>
                    <a:gd name="connsiteX5" fmla="*/ 394494 w 1127124"/>
                    <a:gd name="connsiteY5" fmla="*/ 394494 h 788987"/>
                    <a:gd name="connsiteX6" fmla="*/ 0 w 1127124"/>
                    <a:gd name="connsiteY6" fmla="*/ 0 h 788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7124" h="788987">
                      <a:moveTo>
                        <a:pt x="1127123" y="0"/>
                      </a:moveTo>
                      <a:lnTo>
                        <a:pt x="1127123" y="512842"/>
                      </a:lnTo>
                      <a:lnTo>
                        <a:pt x="563561" y="788987"/>
                      </a:lnTo>
                      <a:lnTo>
                        <a:pt x="1" y="512842"/>
                      </a:lnTo>
                      <a:lnTo>
                        <a:pt x="1" y="0"/>
                      </a:lnTo>
                      <a:lnTo>
                        <a:pt x="563561" y="276146"/>
                      </a:lnTo>
                      <a:lnTo>
                        <a:pt x="1127123" y="0"/>
                      </a:lnTo>
                      <a:close/>
                    </a:path>
                  </a:pathLst>
                </a:custGeom>
                <a:solidFill>
                  <a:srgbClr val="1369B2"/>
                </a:solidFill>
                <a:ln>
                  <a:solidFill>
                    <a:srgbClr val="1369B2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2701" tIns="407195" rIns="12700" bIns="407193" anchor="ctr"/>
                <a:lstStyle>
                  <a:lvl1pPr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889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889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889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889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Aft>
                      <a:spcPct val="35000"/>
                    </a:spcAft>
                  </a:pPr>
                  <a:endParaRPr kumimoji="0" lang="en-US" altLang="zh-CN" sz="1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kumimoji="0" lang="en-US" altLang="zh-CN" sz="280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(2)</a:t>
                  </a:r>
                  <a:endParaRPr kumimoji="0" lang="zh-CN" altLang="en-US" sz="28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6" name="任意多边形 21">
                  <a:extLst>
                    <a:ext uri="{FF2B5EF4-FFF2-40B4-BE49-F238E27FC236}">
                      <a16:creationId xmlns:a16="http://schemas.microsoft.com/office/drawing/2014/main" xmlns="" id="{451D9D14-AEB8-744C-9DD7-BE6500F9F3BF}"/>
                    </a:ext>
                  </a:extLst>
                </p:cNvPr>
                <p:cNvSpPr/>
                <p:nvPr/>
              </p:nvSpPr>
              <p:spPr>
                <a:xfrm>
                  <a:off x="2699351" y="3043181"/>
                  <a:ext cx="6428676" cy="642872"/>
                </a:xfrm>
                <a:custGeom>
                  <a:avLst/>
                  <a:gdLst>
                    <a:gd name="connsiteX0" fmla="*/ 122108 w 732631"/>
                    <a:gd name="connsiteY0" fmla="*/ 0 h 5307012"/>
                    <a:gd name="connsiteX1" fmla="*/ 610523 w 732631"/>
                    <a:gd name="connsiteY1" fmla="*/ 0 h 5307012"/>
                    <a:gd name="connsiteX2" fmla="*/ 732631 w 732631"/>
                    <a:gd name="connsiteY2" fmla="*/ 122108 h 5307012"/>
                    <a:gd name="connsiteX3" fmla="*/ 732631 w 732631"/>
                    <a:gd name="connsiteY3" fmla="*/ 5307012 h 5307012"/>
                    <a:gd name="connsiteX4" fmla="*/ 732631 w 732631"/>
                    <a:gd name="connsiteY4" fmla="*/ 5307012 h 5307012"/>
                    <a:gd name="connsiteX5" fmla="*/ 0 w 732631"/>
                    <a:gd name="connsiteY5" fmla="*/ 5307012 h 5307012"/>
                    <a:gd name="connsiteX6" fmla="*/ 0 w 732631"/>
                    <a:gd name="connsiteY6" fmla="*/ 5307012 h 5307012"/>
                    <a:gd name="connsiteX7" fmla="*/ 0 w 732631"/>
                    <a:gd name="connsiteY7" fmla="*/ 122108 h 5307012"/>
                    <a:gd name="connsiteX8" fmla="*/ 122108 w 732631"/>
                    <a:gd name="connsiteY8" fmla="*/ 0 h 5307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631" h="5307012">
                      <a:moveTo>
                        <a:pt x="732631" y="884525"/>
                      </a:moveTo>
                      <a:lnTo>
                        <a:pt x="732631" y="4422487"/>
                      </a:lnTo>
                      <a:cubicBezTo>
                        <a:pt x="732631" y="4910992"/>
                        <a:pt x="725084" y="5307008"/>
                        <a:pt x="715774" y="5307008"/>
                      </a:cubicBezTo>
                      <a:lnTo>
                        <a:pt x="0" y="5307008"/>
                      </a:lnTo>
                      <a:lnTo>
                        <a:pt x="0" y="5307008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715774" y="4"/>
                      </a:lnTo>
                      <a:cubicBezTo>
                        <a:pt x="725084" y="4"/>
                        <a:pt x="732631" y="396020"/>
                        <a:pt x="732631" y="884525"/>
                      </a:cubicBezTo>
                      <a:close/>
                    </a:path>
                  </a:pathLst>
                </a:custGeom>
                <a:ln>
                  <a:solidFill>
                    <a:srgbClr val="1369B2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135129" tIns="47829" rIns="47829" bIns="47830" spcCol="1270" anchor="ctr"/>
                <a:lstStyle/>
                <a:p>
                  <a:pPr marL="171450" lvl="1" indent="-171450" defTabSz="844550">
                    <a:lnSpc>
                      <a:spcPct val="90000"/>
                    </a:lnSpc>
                    <a:spcAft>
                      <a:spcPct val="15000"/>
                    </a:spcAft>
                    <a:buFontTx/>
                    <a:buChar char="••"/>
                    <a:defRPr/>
                  </a:pPr>
                  <a:endParaRPr lang="zh-CN" altLang="en-US" sz="19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marL="171450" lvl="1" indent="-171450" defTabSz="844550">
                    <a:lnSpc>
                      <a:spcPct val="90000"/>
                    </a:lnSpc>
                    <a:spcAft>
                      <a:spcPct val="15000"/>
                    </a:spcAft>
                    <a:buFontTx/>
                    <a:buChar char="••"/>
                    <a:defRPr/>
                  </a:pPr>
                  <a:endParaRPr lang="zh-CN" altLang="en-US" sz="1900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7" name="矩形 28">
                  <a:extLst>
                    <a:ext uri="{FF2B5EF4-FFF2-40B4-BE49-F238E27FC236}">
                      <a16:creationId xmlns:a16="http://schemas.microsoft.com/office/drawing/2014/main" xmlns="" id="{1544FDF1-B3AC-264C-BDDE-9022F8F42B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05441" y="3185038"/>
                  <a:ext cx="6428680" cy="381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marL="285750" indent="-28575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indent="0" algn="just">
                    <a:lnSpc>
                      <a:spcPct val="130000"/>
                    </a:lnSpc>
                    <a:buClrTx/>
                    <a:buSzTx/>
                    <a:buFontTx/>
                  </a:pPr>
                  <a:r>
                    <a:rPr lang="zh-CN" altLang="en-US" sz="1600" dirty="0">
                      <a:latin typeface="微软雅黑" pitchFamily="34" charset="-122"/>
                      <a:ea typeface="微软雅黑" pitchFamily="34" charset="-122"/>
                      <a:sym typeface="+mn-ea"/>
                    </a:rPr>
                    <a:t>在</a:t>
                  </a:r>
                  <a:r>
                    <a:rPr lang="en-US" altLang="zh-CN" sz="1600" dirty="0">
                      <a:latin typeface="微软雅黑" pitchFamily="34" charset="-122"/>
                      <a:ea typeface="微软雅黑" pitchFamily="34" charset="-122"/>
                      <a:sym typeface="+mn-ea"/>
                    </a:rPr>
                    <a:t>hadoop01</a:t>
                  </a:r>
                  <a:r>
                    <a:rPr lang="zh-CN" altLang="en-US" sz="1600" dirty="0">
                      <a:latin typeface="微软雅黑" pitchFamily="34" charset="-122"/>
                      <a:ea typeface="微软雅黑" pitchFamily="34" charset="-122"/>
                      <a:sym typeface="+mn-ea"/>
                    </a:rPr>
                    <a:t>、</a:t>
                  </a:r>
                  <a:r>
                    <a:rPr lang="en-US" altLang="zh-CN" sz="1600" dirty="0">
                      <a:latin typeface="微软雅黑" pitchFamily="34" charset="-122"/>
                      <a:ea typeface="微软雅黑" pitchFamily="34" charset="-122"/>
                      <a:sym typeface="+mn-ea"/>
                    </a:rPr>
                    <a:t>hadoop02</a:t>
                  </a:r>
                  <a:r>
                    <a:rPr lang="zh-CN" altLang="en-US" sz="1600" dirty="0">
                      <a:latin typeface="微软雅黑" pitchFamily="34" charset="-122"/>
                      <a:ea typeface="微软雅黑" pitchFamily="34" charset="-122"/>
                      <a:sym typeface="+mn-ea"/>
                    </a:rPr>
                    <a:t>及</a:t>
                  </a:r>
                  <a:r>
                    <a:rPr lang="en-US" altLang="zh-CN" sz="1600" dirty="0">
                      <a:latin typeface="微软雅黑" pitchFamily="34" charset="-122"/>
                      <a:ea typeface="微软雅黑" pitchFamily="34" charset="-122"/>
                      <a:sym typeface="+mn-ea"/>
                    </a:rPr>
                    <a:t>hadoop03</a:t>
                  </a:r>
                  <a:r>
                    <a:rPr lang="zh-CN" altLang="en-US" sz="1600" dirty="0">
                      <a:latin typeface="微软雅黑" pitchFamily="34" charset="-122"/>
                      <a:ea typeface="微软雅黑" pitchFamily="34" charset="-122"/>
                      <a:sym typeface="+mn-ea"/>
                    </a:rPr>
                    <a:t>服务器上分别启动</a:t>
                  </a:r>
                  <a:r>
                    <a:rPr lang="en-US" altLang="zh-CN" sz="1600" dirty="0">
                      <a:latin typeface="微软雅黑" pitchFamily="34" charset="-122"/>
                      <a:ea typeface="微软雅黑" pitchFamily="34" charset="-122"/>
                      <a:sym typeface="+mn-ea"/>
                    </a:rPr>
                    <a:t>Flume</a:t>
                  </a:r>
                  <a:r>
                    <a:rPr lang="zh-CN" altLang="en-US" sz="1600" dirty="0">
                      <a:latin typeface="微软雅黑" pitchFamily="34" charset="-122"/>
                      <a:ea typeface="微软雅黑" pitchFamily="34" charset="-122"/>
                      <a:sym typeface="+mn-ea"/>
                    </a:rPr>
                    <a:t>系统。</a:t>
                  </a:r>
                </a:p>
              </p:txBody>
            </p:sp>
          </p:grpSp>
          <p:grpSp>
            <p:nvGrpSpPr>
              <p:cNvPr id="11" name="组合 10">
                <a:extLst>
                  <a:ext uri="{FF2B5EF4-FFF2-40B4-BE49-F238E27FC236}">
                    <a16:creationId xmlns:a16="http://schemas.microsoft.com/office/drawing/2014/main" xmlns="" id="{E8234E7E-BE7F-9645-A6B5-B7EFBD2254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75360" y="3512699"/>
                <a:ext cx="7254671" cy="1018032"/>
                <a:chOff x="1910363" y="3800058"/>
                <a:chExt cx="7254671" cy="1018032"/>
              </a:xfrm>
            </p:grpSpPr>
            <p:sp>
              <p:nvSpPr>
                <p:cNvPr id="12" name="任意多边形 24">
                  <a:extLst>
                    <a:ext uri="{FF2B5EF4-FFF2-40B4-BE49-F238E27FC236}">
                      <a16:creationId xmlns:a16="http://schemas.microsoft.com/office/drawing/2014/main" xmlns="" id="{F7865A90-A9D2-7F4D-8DAC-CDBC52185901}"/>
                    </a:ext>
                  </a:extLst>
                </p:cNvPr>
                <p:cNvSpPr/>
                <p:nvPr/>
              </p:nvSpPr>
              <p:spPr>
                <a:xfrm>
                  <a:off x="1910363" y="3800058"/>
                  <a:ext cx="788988" cy="1018032"/>
                </a:xfrm>
                <a:custGeom>
                  <a:avLst/>
                  <a:gdLst>
                    <a:gd name="connsiteX0" fmla="*/ 0 w 1127124"/>
                    <a:gd name="connsiteY0" fmla="*/ 0 h 788987"/>
                    <a:gd name="connsiteX1" fmla="*/ 732631 w 1127124"/>
                    <a:gd name="connsiteY1" fmla="*/ 0 h 788987"/>
                    <a:gd name="connsiteX2" fmla="*/ 1127124 w 1127124"/>
                    <a:gd name="connsiteY2" fmla="*/ 394494 h 788987"/>
                    <a:gd name="connsiteX3" fmla="*/ 732631 w 1127124"/>
                    <a:gd name="connsiteY3" fmla="*/ 788987 h 788987"/>
                    <a:gd name="connsiteX4" fmla="*/ 0 w 1127124"/>
                    <a:gd name="connsiteY4" fmla="*/ 788987 h 788987"/>
                    <a:gd name="connsiteX5" fmla="*/ 394494 w 1127124"/>
                    <a:gd name="connsiteY5" fmla="*/ 394494 h 788987"/>
                    <a:gd name="connsiteX6" fmla="*/ 0 w 1127124"/>
                    <a:gd name="connsiteY6" fmla="*/ 0 h 788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7124" h="788987">
                      <a:moveTo>
                        <a:pt x="1127123" y="0"/>
                      </a:moveTo>
                      <a:lnTo>
                        <a:pt x="1127123" y="512842"/>
                      </a:lnTo>
                      <a:lnTo>
                        <a:pt x="563561" y="788987"/>
                      </a:lnTo>
                      <a:lnTo>
                        <a:pt x="1" y="512842"/>
                      </a:lnTo>
                      <a:lnTo>
                        <a:pt x="1" y="0"/>
                      </a:lnTo>
                      <a:lnTo>
                        <a:pt x="563561" y="276146"/>
                      </a:lnTo>
                      <a:lnTo>
                        <a:pt x="1127123" y="0"/>
                      </a:lnTo>
                      <a:close/>
                    </a:path>
                  </a:pathLst>
                </a:custGeom>
                <a:solidFill>
                  <a:srgbClr val="1369B2"/>
                </a:solidFill>
                <a:ln>
                  <a:solidFill>
                    <a:srgbClr val="1369B2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lIns="12701" tIns="407195" rIns="12700" bIns="407193" anchor="ctr"/>
                <a:lstStyle>
                  <a:lvl1pPr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defTabSz="8890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889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889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889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8890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>
                    <a:lnSpc>
                      <a:spcPct val="90000"/>
                    </a:lnSpc>
                    <a:spcAft>
                      <a:spcPct val="35000"/>
                    </a:spcAft>
                  </a:pPr>
                  <a:endParaRPr kumimoji="0" lang="en-US" altLang="zh-CN" sz="12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ctr">
                    <a:lnSpc>
                      <a:spcPct val="90000"/>
                    </a:lnSpc>
                    <a:spcAft>
                      <a:spcPct val="35000"/>
                    </a:spcAft>
                  </a:pPr>
                  <a:r>
                    <a:rPr kumimoji="0" lang="en-US" altLang="zh-CN" sz="2800" dirty="0">
                      <a:solidFill>
                        <a:srgbClr val="FFFFFF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(3)</a:t>
                  </a:r>
                  <a:endParaRPr kumimoji="0" lang="zh-CN" altLang="en-US" sz="2800" dirty="0">
                    <a:solidFill>
                      <a:srgbClr val="FFFFF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3" name="同侧圆角矩形 12">
                  <a:extLst>
                    <a:ext uri="{FF2B5EF4-FFF2-40B4-BE49-F238E27FC236}">
                      <a16:creationId xmlns:a16="http://schemas.microsoft.com/office/drawing/2014/main" xmlns="" id="{3C9A991E-6099-164D-9E3B-76315FEB3533}"/>
                    </a:ext>
                  </a:extLst>
                </p:cNvPr>
                <p:cNvSpPr/>
                <p:nvPr/>
              </p:nvSpPr>
              <p:spPr>
                <a:xfrm rot="5400000">
                  <a:off x="5587770" y="911634"/>
                  <a:ext cx="651831" cy="6428680"/>
                </a:xfrm>
                <a:prstGeom prst="round2SameRect">
                  <a:avLst/>
                </a:prstGeom>
                <a:ln>
                  <a:solidFill>
                    <a:srgbClr val="1369B2"/>
                  </a:solidFill>
                </a:ln>
              </p:spPr>
              <p:style>
                <a:lnRef idx="2">
                  <a:schemeClr val="accen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4" name="矩形 32">
                  <a:extLst>
                    <a:ext uri="{FF2B5EF4-FFF2-40B4-BE49-F238E27FC236}">
                      <a16:creationId xmlns:a16="http://schemas.microsoft.com/office/drawing/2014/main" xmlns="" id="{C52E540A-DFB3-3A4B-8279-F5577C04A3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5923" y="3932678"/>
                  <a:ext cx="6429111" cy="3627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marL="285750" indent="-28575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marL="0" indent="0">
                    <a:lnSpc>
                      <a:spcPct val="120000"/>
                    </a:lnSpc>
                  </a:pPr>
                  <a:r>
                    <a:rPr lang="zh-CN" altLang="en-US" sz="1600" dirty="0">
                      <a:latin typeface="微软雅黑" pitchFamily="34" charset="-122"/>
                      <a:ea typeface="微软雅黑" pitchFamily="34" charset="-122"/>
                    </a:rPr>
                    <a:t>查看</a:t>
                  </a:r>
                  <a:r>
                    <a:rPr lang="en-US" altLang="zh-CN" sz="1600" dirty="0">
                      <a:latin typeface="微软雅黑" pitchFamily="34" charset="-122"/>
                      <a:ea typeface="微软雅黑" pitchFamily="34" charset="-122"/>
                    </a:rPr>
                    <a:t>hadoop01</a:t>
                  </a:r>
                  <a:r>
                    <a:rPr lang="zh-CN" altLang="en-US" sz="1600" dirty="0">
                      <a:latin typeface="微软雅黑" pitchFamily="34" charset="-122"/>
                      <a:ea typeface="微软雅黑" pitchFamily="34" charset="-122"/>
                    </a:rPr>
                    <a:t>界面启动</a:t>
                  </a:r>
                  <a:r>
                    <a:rPr lang="en-US" altLang="zh-CN" sz="1600" dirty="0">
                      <a:latin typeface="微软雅黑" pitchFamily="34" charset="-122"/>
                      <a:ea typeface="微软雅黑" pitchFamily="34" charset="-122"/>
                    </a:rPr>
                    <a:t>Flume</a:t>
                  </a:r>
                  <a:r>
                    <a:rPr lang="zh-CN" altLang="en-US" sz="1600" dirty="0">
                      <a:latin typeface="微软雅黑" pitchFamily="34" charset="-122"/>
                      <a:ea typeface="微软雅黑" pitchFamily="34" charset="-122"/>
                    </a:rPr>
                    <a:t>效果（见下页）。</a:t>
                  </a:r>
                </a:p>
              </p:txBody>
            </p:sp>
          </p:grpSp>
        </p:grpSp>
        <p:sp>
          <p:nvSpPr>
            <p:cNvPr id="25" name="任意多边形 24">
              <a:extLst>
                <a:ext uri="{FF2B5EF4-FFF2-40B4-BE49-F238E27FC236}">
                  <a16:creationId xmlns:a16="http://schemas.microsoft.com/office/drawing/2014/main" xmlns="" id="{F7865A90-A9D2-7F4D-8DAC-CDBC52185901}"/>
                </a:ext>
              </a:extLst>
            </p:cNvPr>
            <p:cNvSpPr/>
            <p:nvPr/>
          </p:nvSpPr>
          <p:spPr bwMode="auto">
            <a:xfrm>
              <a:off x="963168" y="4956704"/>
              <a:ext cx="788988" cy="987806"/>
            </a:xfrm>
            <a:custGeom>
              <a:avLst/>
              <a:gdLst>
                <a:gd name="connsiteX0" fmla="*/ 0 w 1127124"/>
                <a:gd name="connsiteY0" fmla="*/ 0 h 788987"/>
                <a:gd name="connsiteX1" fmla="*/ 732631 w 1127124"/>
                <a:gd name="connsiteY1" fmla="*/ 0 h 788987"/>
                <a:gd name="connsiteX2" fmla="*/ 1127124 w 1127124"/>
                <a:gd name="connsiteY2" fmla="*/ 394494 h 788987"/>
                <a:gd name="connsiteX3" fmla="*/ 732631 w 1127124"/>
                <a:gd name="connsiteY3" fmla="*/ 788987 h 788987"/>
                <a:gd name="connsiteX4" fmla="*/ 0 w 1127124"/>
                <a:gd name="connsiteY4" fmla="*/ 788987 h 788987"/>
                <a:gd name="connsiteX5" fmla="*/ 394494 w 1127124"/>
                <a:gd name="connsiteY5" fmla="*/ 394494 h 788987"/>
                <a:gd name="connsiteX6" fmla="*/ 0 w 1127124"/>
                <a:gd name="connsiteY6" fmla="*/ 0 h 788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7124" h="788987">
                  <a:moveTo>
                    <a:pt x="1127123" y="0"/>
                  </a:moveTo>
                  <a:lnTo>
                    <a:pt x="1127123" y="512842"/>
                  </a:lnTo>
                  <a:lnTo>
                    <a:pt x="563561" y="788987"/>
                  </a:lnTo>
                  <a:lnTo>
                    <a:pt x="1" y="512842"/>
                  </a:lnTo>
                  <a:lnTo>
                    <a:pt x="1" y="0"/>
                  </a:lnTo>
                  <a:lnTo>
                    <a:pt x="563561" y="276146"/>
                  </a:lnTo>
                  <a:lnTo>
                    <a:pt x="1127123" y="0"/>
                  </a:lnTo>
                  <a:close/>
                </a:path>
              </a:pathLst>
            </a:custGeom>
            <a:solidFill>
              <a:srgbClr val="1369B2"/>
            </a:solidFill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2701" tIns="407195" rIns="12700" bIns="407193" anchor="ctr"/>
            <a:lstStyle>
              <a:lvl1pPr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8890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889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endParaRPr kumimoji="0"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90000"/>
                </a:lnSpc>
                <a:spcAft>
                  <a:spcPct val="35000"/>
                </a:spcAft>
              </a:pPr>
              <a:r>
                <a:rPr kumimoji="0" lang="en-US" altLang="zh-CN" sz="28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(4)</a:t>
              </a:r>
              <a:endParaRPr kumimoji="0"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同侧圆角矩形 26">
              <a:extLst>
                <a:ext uri="{FF2B5EF4-FFF2-40B4-BE49-F238E27FC236}">
                  <a16:creationId xmlns:a16="http://schemas.microsoft.com/office/drawing/2014/main" xmlns="" id="{3C9A991E-6099-164D-9E3B-76315FEB3533}"/>
                </a:ext>
              </a:extLst>
            </p:cNvPr>
            <p:cNvSpPr/>
            <p:nvPr/>
          </p:nvSpPr>
          <p:spPr bwMode="auto">
            <a:xfrm rot="5400000">
              <a:off x="4646671" y="2062184"/>
              <a:ext cx="639639" cy="6428680"/>
            </a:xfrm>
            <a:prstGeom prst="round2SameRect">
              <a:avLst/>
            </a:prstGeom>
            <a:ln>
              <a:solidFill>
                <a:srgbClr val="1369B2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矩形 32">
              <a:extLst>
                <a:ext uri="{FF2B5EF4-FFF2-40B4-BE49-F238E27FC236}">
                  <a16:creationId xmlns:a16="http://schemas.microsoft.com/office/drawing/2014/main" xmlns="" id="{C52E540A-DFB3-3A4B-8279-F5577C04A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1938" y="4967895"/>
              <a:ext cx="6429111" cy="68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2857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indent="0">
                <a:lnSpc>
                  <a:spcPct val="120000"/>
                </a:lnSpc>
              </a:pP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在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hadoop02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和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hadoop03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机器上分别克隆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新建</a:t>
              </a:r>
              <a:r>
                <a:rPr lang="en-US" altLang="zh-CN" sz="1600" dirty="0">
                  <a:latin typeface="微软雅黑" pitchFamily="34" charset="-122"/>
                  <a:ea typeface="微软雅黑" pitchFamily="34" charset="-122"/>
                </a:rPr>
                <a:t>3</a:t>
              </a:r>
              <a:r>
                <a:rPr lang="zh-CN" altLang="en-US" sz="1600" dirty="0">
                  <a:latin typeface="微软雅黑" pitchFamily="34" charset="-122"/>
                  <a:ea typeface="微软雅黑" pitchFamily="34" charset="-122"/>
                </a:rPr>
                <a:t>个会话窗口，生产日志数据。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482084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8.6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案</a:t>
            </a:r>
            <a:r>
              <a:rPr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例——日志采集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案例实现</a:t>
            </a:r>
          </a:p>
        </p:txBody>
      </p:sp>
      <p:sp>
        <p:nvSpPr>
          <p:cNvPr id="26" name="矩形 25"/>
          <p:cNvSpPr/>
          <p:nvPr/>
        </p:nvSpPr>
        <p:spPr>
          <a:xfrm>
            <a:off x="982284" y="2047430"/>
            <a:ext cx="3199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启动日志采集系统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22" y="2657856"/>
            <a:ext cx="7129018" cy="363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85202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8.6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案</a:t>
            </a:r>
            <a:r>
              <a:rPr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例——日志采集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案例实现</a:t>
            </a:r>
          </a:p>
        </p:txBody>
      </p:sp>
      <p:sp>
        <p:nvSpPr>
          <p:cNvPr id="26" name="矩形 25"/>
          <p:cNvSpPr/>
          <p:nvPr/>
        </p:nvSpPr>
        <p:spPr>
          <a:xfrm>
            <a:off x="982284" y="2047430"/>
            <a:ext cx="3199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日志采集系统测试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24">
            <a:extLst>
              <a:ext uri="{FF2B5EF4-FFF2-40B4-BE49-F238E27FC236}">
                <a16:creationId xmlns:a16="http://schemas.microsoft.com/office/drawing/2014/main" xmlns="" id="{3762381C-958B-FB45-AA05-BFBF7BA4A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281" y="2542132"/>
            <a:ext cx="7567438" cy="78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 defTabSz="622300">
              <a:lnSpc>
                <a:spcPct val="150000"/>
              </a:lnSpc>
              <a:spcAft>
                <a:spcPct val="15000"/>
              </a:spcAft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）查看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hadoop01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会话窗口信息。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hadoop01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Flume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系统已将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hadoop2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hadoop03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上采集的数据进行汇总并上传至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HDSF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235" y="3512485"/>
            <a:ext cx="5974080" cy="27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5611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8.6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案</a:t>
            </a:r>
            <a:r>
              <a:rPr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例——日志采集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案例实现</a:t>
            </a:r>
          </a:p>
        </p:txBody>
      </p:sp>
      <p:sp>
        <p:nvSpPr>
          <p:cNvPr id="26" name="矩形 25"/>
          <p:cNvSpPr/>
          <p:nvPr/>
        </p:nvSpPr>
        <p:spPr>
          <a:xfrm>
            <a:off x="982284" y="2047430"/>
            <a:ext cx="3199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日志采集系统测试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24">
            <a:extLst>
              <a:ext uri="{FF2B5EF4-FFF2-40B4-BE49-F238E27FC236}">
                <a16:creationId xmlns:a16="http://schemas.microsoft.com/office/drawing/2014/main" xmlns="" id="{3762381C-958B-FB45-AA05-BFBF7BA4A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635" y="2551482"/>
            <a:ext cx="7248968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 defTabSz="622300">
              <a:lnSpc>
                <a:spcPct val="120000"/>
              </a:lnSpc>
              <a:spcAft>
                <a:spcPct val="15000"/>
              </a:spcAft>
              <a:defRPr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）查看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集群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UI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界面。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Hadoop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集群下已新添加一个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source</a:t>
            </a:r>
            <a:r>
              <a:rPr lang="zh-CN" altLang="zh-CN" sz="1600" dirty="0">
                <a:latin typeface="微软雅黑" pitchFamily="34" charset="-122"/>
                <a:ea typeface="微软雅黑" pitchFamily="34" charset="-122"/>
              </a:rPr>
              <a:t>目录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pic>
        <p:nvPicPr>
          <p:cNvPr id="4098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36" y="3018152"/>
            <a:ext cx="6740928" cy="300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9261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45" name="AutoShape 208"/>
          <p:cNvSpPr/>
          <p:nvPr/>
        </p:nvSpPr>
        <p:spPr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cap="flat" cmpd="sng">
            <a:solidFill>
              <a:srgbClr val="F2F2F2"/>
            </a:solidFill>
            <a:prstDash val="solid"/>
            <a:headEnd type="none" w="med" len="med"/>
            <a:tailEnd type="none" w="med" len="med"/>
          </a:ln>
          <a:effectLst>
            <a:outerShdw sy="23000" kx="1031184" algn="br" rotWithShape="0">
              <a:srgbClr val="808080">
                <a:alpha val="2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endParaRPr lang="ko-KR" altLang="en-US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46" name="TextBox 312"/>
          <p:cNvSpPr txBox="1"/>
          <p:nvPr/>
        </p:nvSpPr>
        <p:spPr>
          <a:xfrm>
            <a:off x="2670175" y="1712913"/>
            <a:ext cx="59769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8.1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概述</a:t>
            </a:r>
            <a:endParaRPr lang="zh-CN" altLang="en-US" sz="28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885950"/>
            <a:ext cx="1622425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</a:p>
        </p:txBody>
      </p:sp>
      <p:grpSp>
        <p:nvGrpSpPr>
          <p:cNvPr id="85" name="组合 4"/>
          <p:cNvGrpSpPr/>
          <p:nvPr/>
        </p:nvGrpSpPr>
        <p:grpSpPr>
          <a:xfrm>
            <a:off x="1215041" y="4319474"/>
            <a:ext cx="6620706" cy="612780"/>
            <a:chOff x="1112838" y="3360738"/>
            <a:chExt cx="6621462" cy="614474"/>
          </a:xfrm>
        </p:grpSpPr>
        <p:grpSp>
          <p:nvGrpSpPr>
            <p:cNvPr id="86" name="组合 314"/>
            <p:cNvGrpSpPr/>
            <p:nvPr/>
          </p:nvGrpSpPr>
          <p:grpSpPr>
            <a:xfrm>
              <a:off x="1328005" y="3397352"/>
              <a:ext cx="6406295" cy="577860"/>
              <a:chOff x="1251410" y="5045440"/>
              <a:chExt cx="7406816" cy="668896"/>
            </a:xfrm>
          </p:grpSpPr>
          <p:grpSp>
            <p:nvGrpSpPr>
              <p:cNvPr id="97" name="组合 331"/>
              <p:cNvGrpSpPr/>
              <p:nvPr/>
            </p:nvGrpSpPr>
            <p:grpSpPr>
              <a:xfrm>
                <a:off x="2450085" y="5045440"/>
                <a:ext cx="6208141" cy="668896"/>
                <a:chOff x="2450085" y="4924805"/>
                <a:chExt cx="6208141" cy="789525"/>
              </a:xfrm>
            </p:grpSpPr>
            <p:sp>
              <p:nvSpPr>
                <p:cNvPr id="105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08" name="组合 335"/>
                <p:cNvGrpSpPr/>
                <p:nvPr/>
              </p:nvGrpSpPr>
              <p:grpSpPr>
                <a:xfrm>
                  <a:off x="2450085" y="4924805"/>
                  <a:ext cx="6208141" cy="663369"/>
                  <a:chOff x="2450085" y="4868340"/>
                  <a:chExt cx="6208141" cy="719775"/>
                </a:xfrm>
              </p:grpSpPr>
              <p:sp>
                <p:nvSpPr>
                  <p:cNvPr id="111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5" y="4868340"/>
                    <a:ext cx="6208141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12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9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02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87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90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94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88" name="TextBox 322"/>
            <p:cNvSpPr txBox="1"/>
            <p:nvPr/>
          </p:nvSpPr>
          <p:spPr>
            <a:xfrm>
              <a:off x="3213100" y="3446500"/>
              <a:ext cx="3499097" cy="3703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Flume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日志采集系统结构图</a:t>
              </a:r>
            </a:p>
          </p:txBody>
        </p:sp>
      </p:grpSp>
      <p:grpSp>
        <p:nvGrpSpPr>
          <p:cNvPr id="113" name="组合 4"/>
          <p:cNvGrpSpPr/>
          <p:nvPr/>
        </p:nvGrpSpPr>
        <p:grpSpPr>
          <a:xfrm>
            <a:off x="1209077" y="3555084"/>
            <a:ext cx="6620706" cy="612775"/>
            <a:chOff x="1112838" y="3360738"/>
            <a:chExt cx="6621462" cy="614469"/>
          </a:xfrm>
        </p:grpSpPr>
        <p:grpSp>
          <p:nvGrpSpPr>
            <p:cNvPr id="114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27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0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31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33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2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9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15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23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6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16" name="TextBox 322"/>
            <p:cNvSpPr txBox="1"/>
            <p:nvPr/>
          </p:nvSpPr>
          <p:spPr>
            <a:xfrm>
              <a:off x="3213100" y="3446500"/>
              <a:ext cx="3499097" cy="3703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Flume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运行机制</a:t>
              </a:r>
            </a:p>
          </p:txBody>
        </p:sp>
      </p:grpSp>
      <p:grpSp>
        <p:nvGrpSpPr>
          <p:cNvPr id="134" name="组合 4"/>
          <p:cNvGrpSpPr/>
          <p:nvPr/>
        </p:nvGrpSpPr>
        <p:grpSpPr>
          <a:xfrm>
            <a:off x="1210716" y="2807832"/>
            <a:ext cx="6620706" cy="612775"/>
            <a:chOff x="1112838" y="3360738"/>
            <a:chExt cx="6621462" cy="614469"/>
          </a:xfrm>
        </p:grpSpPr>
        <p:grpSp>
          <p:nvGrpSpPr>
            <p:cNvPr id="135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41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44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45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4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4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42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3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6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39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0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37" name="TextBox 322"/>
            <p:cNvSpPr txBox="1"/>
            <p:nvPr/>
          </p:nvSpPr>
          <p:spPr>
            <a:xfrm>
              <a:off x="3213100" y="3446500"/>
              <a:ext cx="3499097" cy="3703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Flume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简介</a:t>
              </a:r>
            </a:p>
          </p:txBody>
        </p:sp>
      </p:grpSp>
      <p:sp>
        <p:nvSpPr>
          <p:cNvPr id="50" name="TextBox 317"/>
          <p:cNvSpPr txBox="1">
            <a:spLocks noChangeArrowheads="1"/>
          </p:cNvSpPr>
          <p:nvPr/>
        </p:nvSpPr>
        <p:spPr bwMode="auto">
          <a:xfrm>
            <a:off x="1164978" y="2892633"/>
            <a:ext cx="6849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8.1.1</a:t>
            </a:r>
            <a:endParaRPr lang="zh-CN" altLang="en-US" sz="1600" dirty="0"/>
          </a:p>
        </p:txBody>
      </p:sp>
      <p:sp>
        <p:nvSpPr>
          <p:cNvPr id="52" name="TextBox 317"/>
          <p:cNvSpPr txBox="1">
            <a:spLocks noChangeArrowheads="1"/>
          </p:cNvSpPr>
          <p:nvPr/>
        </p:nvSpPr>
        <p:spPr bwMode="auto">
          <a:xfrm>
            <a:off x="1166376" y="3649041"/>
            <a:ext cx="6849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8.1.2</a:t>
            </a:r>
            <a:endParaRPr lang="zh-CN" altLang="en-US" sz="1600" dirty="0"/>
          </a:p>
        </p:txBody>
      </p:sp>
      <p:sp>
        <p:nvSpPr>
          <p:cNvPr id="53" name="TextBox 317"/>
          <p:cNvSpPr txBox="1">
            <a:spLocks noChangeArrowheads="1"/>
          </p:cNvSpPr>
          <p:nvPr/>
        </p:nvSpPr>
        <p:spPr bwMode="auto">
          <a:xfrm>
            <a:off x="1166376" y="4435778"/>
            <a:ext cx="6849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8.1.3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ChangeArrowheads="1"/>
          </p:cNvSpPr>
          <p:nvPr/>
        </p:nvSpPr>
        <p:spPr bwMode="auto">
          <a:xfrm>
            <a:off x="250825" y="136525"/>
            <a:ext cx="6788150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     </a:t>
            </a:r>
            <a:r>
              <a:rPr lang="en-US" altLang="zh-CN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8.6 </a:t>
            </a:r>
            <a:r>
              <a:rPr lang="zh-CN" altLang="en-US"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案</a:t>
            </a:r>
            <a:r>
              <a:rPr sz="32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例——日志采集</a:t>
            </a:r>
          </a:p>
        </p:txBody>
      </p:sp>
      <p:sp>
        <p:nvSpPr>
          <p:cNvPr id="7" name="矩形 6"/>
          <p:cNvSpPr/>
          <p:nvPr/>
        </p:nvSpPr>
        <p:spPr bwMode="auto">
          <a:xfrm>
            <a:off x="0" y="969483"/>
            <a:ext cx="9144000" cy="792641"/>
          </a:xfrm>
          <a:prstGeom prst="rect">
            <a:avLst/>
          </a:prstGeom>
          <a:gradFill>
            <a:gsLst>
              <a:gs pos="100000">
                <a:srgbClr val="00B0F0">
                  <a:alpha val="0"/>
                </a:srgbClr>
              </a:gs>
              <a:gs pos="0">
                <a:srgbClr val="D1ECFF">
                  <a:alpha val="0"/>
                </a:srgbClr>
              </a:gs>
              <a:gs pos="49000">
                <a:srgbClr val="D1ECFF"/>
              </a:gs>
            </a:gsLst>
            <a:lin ang="0" scaled="0"/>
          </a:gra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0487" name="Picture 2" descr="C:\Documents and Settings\Administrator\桌面\小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225" y="969963"/>
            <a:ext cx="1323975" cy="1028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8" name="矩形 9"/>
          <p:cNvSpPr/>
          <p:nvPr/>
        </p:nvSpPr>
        <p:spPr>
          <a:xfrm>
            <a:off x="1755775" y="1143000"/>
            <a:ext cx="1415772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案例实现</a:t>
            </a:r>
          </a:p>
        </p:txBody>
      </p:sp>
      <p:sp>
        <p:nvSpPr>
          <p:cNvPr id="26" name="矩形 25"/>
          <p:cNvSpPr/>
          <p:nvPr/>
        </p:nvSpPr>
        <p:spPr>
          <a:xfrm>
            <a:off x="982284" y="2047430"/>
            <a:ext cx="31995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2000" b="1" dirty="0">
                <a:latin typeface="微软雅黑" pitchFamily="34" charset="-122"/>
                <a:ea typeface="微软雅黑" pitchFamily="34" charset="-122"/>
              </a:rPr>
              <a:t>．</a:t>
            </a:r>
            <a:r>
              <a:rPr lang="zh-CN" altLang="en-US" sz="2000" b="1" dirty="0">
                <a:latin typeface="微软雅黑" pitchFamily="34" charset="-122"/>
                <a:ea typeface="微软雅黑" pitchFamily="34" charset="-122"/>
              </a:rPr>
              <a:t>日志采集系统测试</a:t>
            </a:r>
            <a:endParaRPr lang="zh-CN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24">
            <a:extLst>
              <a:ext uri="{FF2B5EF4-FFF2-40B4-BE49-F238E27FC236}">
                <a16:creationId xmlns:a16="http://schemas.microsoft.com/office/drawing/2014/main" xmlns="" id="{3762381C-958B-FB45-AA05-BFBF7BA4AB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257" y="2534554"/>
            <a:ext cx="7714851" cy="39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lvl="1" indent="0" defTabSz="622300">
              <a:lnSpc>
                <a:spcPct val="120000"/>
              </a:lnSpc>
              <a:spcAft>
                <a:spcPct val="15000"/>
              </a:spcAft>
              <a:defRPr/>
            </a:pP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）进入</a:t>
            </a:r>
            <a:r>
              <a:rPr lang="en-US" altLang="zh-CN" sz="1800" dirty="0">
                <a:latin typeface="微软雅黑" pitchFamily="34" charset="-122"/>
                <a:ea typeface="微软雅黑" pitchFamily="34" charset="-122"/>
              </a:rPr>
              <a:t>source</a:t>
            </a:r>
            <a:r>
              <a:rPr lang="zh-CN" altLang="en-US" sz="1800" dirty="0">
                <a:latin typeface="微软雅黑" pitchFamily="34" charset="-122"/>
                <a:ea typeface="微软雅黑" pitchFamily="34" charset="-122"/>
              </a:rPr>
              <a:t>目录，查看其内部文件存储结构，完成日志采集需求。</a:t>
            </a:r>
          </a:p>
        </p:txBody>
      </p:sp>
      <p:pic>
        <p:nvPicPr>
          <p:cNvPr id="5122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1" y="3045860"/>
            <a:ext cx="7029439" cy="313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17991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45" name="AutoShape 208"/>
          <p:cNvSpPr/>
          <p:nvPr/>
        </p:nvSpPr>
        <p:spPr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cap="flat" cmpd="sng">
            <a:solidFill>
              <a:srgbClr val="F2F2F2"/>
            </a:solidFill>
            <a:prstDash val="solid"/>
            <a:headEnd type="none" w="med" len="med"/>
            <a:tailEnd type="none" w="med" len="med"/>
          </a:ln>
          <a:effectLst>
            <a:outerShdw sy="23000" kx="1031184" algn="br" rotWithShape="0">
              <a:srgbClr val="808080">
                <a:alpha val="2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endParaRPr lang="ko-KR" altLang="en-US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46" name="TextBox 312"/>
          <p:cNvSpPr txBox="1"/>
          <p:nvPr/>
        </p:nvSpPr>
        <p:spPr>
          <a:xfrm>
            <a:off x="2670175" y="1712913"/>
            <a:ext cx="59769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8.2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基本使用</a:t>
            </a:r>
            <a:endParaRPr lang="zh-CN" altLang="en-US" sz="28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885950"/>
            <a:ext cx="1622425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</a:p>
        </p:txBody>
      </p:sp>
      <p:grpSp>
        <p:nvGrpSpPr>
          <p:cNvPr id="85" name="组合 4"/>
          <p:cNvGrpSpPr/>
          <p:nvPr/>
        </p:nvGrpSpPr>
        <p:grpSpPr>
          <a:xfrm>
            <a:off x="1215041" y="4319474"/>
            <a:ext cx="6620706" cy="612780"/>
            <a:chOff x="1112838" y="3360738"/>
            <a:chExt cx="6621462" cy="614474"/>
          </a:xfrm>
        </p:grpSpPr>
        <p:grpSp>
          <p:nvGrpSpPr>
            <p:cNvPr id="86" name="组合 314"/>
            <p:cNvGrpSpPr/>
            <p:nvPr/>
          </p:nvGrpSpPr>
          <p:grpSpPr>
            <a:xfrm>
              <a:off x="1328005" y="3397352"/>
              <a:ext cx="6406295" cy="577860"/>
              <a:chOff x="1251410" y="5045440"/>
              <a:chExt cx="7406816" cy="668896"/>
            </a:xfrm>
          </p:grpSpPr>
          <p:grpSp>
            <p:nvGrpSpPr>
              <p:cNvPr id="97" name="组合 331"/>
              <p:cNvGrpSpPr/>
              <p:nvPr/>
            </p:nvGrpSpPr>
            <p:grpSpPr>
              <a:xfrm>
                <a:off x="2450085" y="5045440"/>
                <a:ext cx="6208141" cy="668896"/>
                <a:chOff x="2450085" y="4924805"/>
                <a:chExt cx="6208141" cy="789525"/>
              </a:xfrm>
            </p:grpSpPr>
            <p:sp>
              <p:nvSpPr>
                <p:cNvPr id="105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08" name="组合 335"/>
                <p:cNvGrpSpPr/>
                <p:nvPr/>
              </p:nvGrpSpPr>
              <p:grpSpPr>
                <a:xfrm>
                  <a:off x="2450085" y="4924805"/>
                  <a:ext cx="6208141" cy="663369"/>
                  <a:chOff x="2450085" y="4868340"/>
                  <a:chExt cx="6208141" cy="719775"/>
                </a:xfrm>
              </p:grpSpPr>
              <p:sp>
                <p:nvSpPr>
                  <p:cNvPr id="111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5" y="4868340"/>
                    <a:ext cx="6208141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12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9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02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87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90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94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88" name="TextBox 322"/>
            <p:cNvSpPr txBox="1"/>
            <p:nvPr/>
          </p:nvSpPr>
          <p:spPr>
            <a:xfrm>
              <a:off x="3213100" y="3446500"/>
              <a:ext cx="3499097" cy="3703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Flume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入门使用</a:t>
              </a:r>
            </a:p>
          </p:txBody>
        </p:sp>
      </p:grpSp>
      <p:grpSp>
        <p:nvGrpSpPr>
          <p:cNvPr id="113" name="组合 4"/>
          <p:cNvGrpSpPr/>
          <p:nvPr/>
        </p:nvGrpSpPr>
        <p:grpSpPr>
          <a:xfrm>
            <a:off x="1209077" y="3555084"/>
            <a:ext cx="6620706" cy="612775"/>
            <a:chOff x="1112838" y="3360738"/>
            <a:chExt cx="6621462" cy="614469"/>
          </a:xfrm>
        </p:grpSpPr>
        <p:grpSp>
          <p:nvGrpSpPr>
            <p:cNvPr id="114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27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0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31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33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2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9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15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23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6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16" name="TextBox 322"/>
            <p:cNvSpPr txBox="1"/>
            <p:nvPr/>
          </p:nvSpPr>
          <p:spPr>
            <a:xfrm>
              <a:off x="3213100" y="3446500"/>
              <a:ext cx="3499097" cy="3703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Flume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安装配置</a:t>
              </a:r>
            </a:p>
          </p:txBody>
        </p:sp>
      </p:grpSp>
      <p:grpSp>
        <p:nvGrpSpPr>
          <p:cNvPr id="134" name="组合 4"/>
          <p:cNvGrpSpPr/>
          <p:nvPr/>
        </p:nvGrpSpPr>
        <p:grpSpPr>
          <a:xfrm>
            <a:off x="1210716" y="2807833"/>
            <a:ext cx="6620706" cy="731857"/>
            <a:chOff x="1112838" y="3360738"/>
            <a:chExt cx="6621462" cy="733880"/>
          </a:xfrm>
        </p:grpSpPr>
        <p:grpSp>
          <p:nvGrpSpPr>
            <p:cNvPr id="135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41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44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45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4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4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42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3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6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39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0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37" name="TextBox 322"/>
            <p:cNvSpPr txBox="1"/>
            <p:nvPr/>
          </p:nvSpPr>
          <p:spPr>
            <a:xfrm>
              <a:off x="3213100" y="3446500"/>
              <a:ext cx="3499097" cy="6481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Flume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系统要求</a:t>
              </a:r>
            </a:p>
            <a:p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TextBox 317"/>
          <p:cNvSpPr txBox="1">
            <a:spLocks noChangeArrowheads="1"/>
          </p:cNvSpPr>
          <p:nvPr/>
        </p:nvSpPr>
        <p:spPr bwMode="auto">
          <a:xfrm>
            <a:off x="1164978" y="2892633"/>
            <a:ext cx="6849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8.2.1</a:t>
            </a:r>
            <a:endParaRPr lang="zh-CN" altLang="en-US" sz="1600" dirty="0"/>
          </a:p>
        </p:txBody>
      </p:sp>
      <p:sp>
        <p:nvSpPr>
          <p:cNvPr id="52" name="TextBox 317"/>
          <p:cNvSpPr txBox="1">
            <a:spLocks noChangeArrowheads="1"/>
          </p:cNvSpPr>
          <p:nvPr/>
        </p:nvSpPr>
        <p:spPr bwMode="auto">
          <a:xfrm>
            <a:off x="1166376" y="3649041"/>
            <a:ext cx="6849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8.2.2</a:t>
            </a:r>
            <a:endParaRPr lang="zh-CN" altLang="en-US" sz="1600" dirty="0"/>
          </a:p>
        </p:txBody>
      </p:sp>
      <p:sp>
        <p:nvSpPr>
          <p:cNvPr id="53" name="TextBox 317"/>
          <p:cNvSpPr txBox="1">
            <a:spLocks noChangeArrowheads="1"/>
          </p:cNvSpPr>
          <p:nvPr/>
        </p:nvSpPr>
        <p:spPr bwMode="auto">
          <a:xfrm>
            <a:off x="1166376" y="4420829"/>
            <a:ext cx="6849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8.2.3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45" name="AutoShape 208"/>
          <p:cNvSpPr/>
          <p:nvPr/>
        </p:nvSpPr>
        <p:spPr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cap="flat" cmpd="sng">
            <a:solidFill>
              <a:srgbClr val="F2F2F2"/>
            </a:solidFill>
            <a:prstDash val="solid"/>
            <a:headEnd type="none" w="med" len="med"/>
            <a:tailEnd type="none" w="med" len="med"/>
          </a:ln>
          <a:effectLst>
            <a:outerShdw sy="23000" kx="1031184" algn="br" rotWithShape="0">
              <a:srgbClr val="808080">
                <a:alpha val="2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endParaRPr lang="ko-KR" altLang="en-US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46" name="TextBox 312"/>
          <p:cNvSpPr txBox="1"/>
          <p:nvPr/>
        </p:nvSpPr>
        <p:spPr>
          <a:xfrm>
            <a:off x="2670175" y="1712913"/>
            <a:ext cx="59769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8.3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采集方案配置说明</a:t>
            </a:r>
            <a:endParaRPr lang="zh-CN" altLang="en-US" sz="28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885950"/>
            <a:ext cx="1622425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</a:p>
        </p:txBody>
      </p:sp>
      <p:grpSp>
        <p:nvGrpSpPr>
          <p:cNvPr id="85" name="组合 4"/>
          <p:cNvGrpSpPr/>
          <p:nvPr/>
        </p:nvGrpSpPr>
        <p:grpSpPr>
          <a:xfrm>
            <a:off x="1215041" y="4319474"/>
            <a:ext cx="6620706" cy="612780"/>
            <a:chOff x="1112838" y="3360738"/>
            <a:chExt cx="6621462" cy="614474"/>
          </a:xfrm>
        </p:grpSpPr>
        <p:grpSp>
          <p:nvGrpSpPr>
            <p:cNvPr id="86" name="组合 314"/>
            <p:cNvGrpSpPr/>
            <p:nvPr/>
          </p:nvGrpSpPr>
          <p:grpSpPr>
            <a:xfrm>
              <a:off x="1328005" y="3397352"/>
              <a:ext cx="6406295" cy="577860"/>
              <a:chOff x="1251410" y="5045440"/>
              <a:chExt cx="7406816" cy="668896"/>
            </a:xfrm>
          </p:grpSpPr>
          <p:grpSp>
            <p:nvGrpSpPr>
              <p:cNvPr id="97" name="组合 331"/>
              <p:cNvGrpSpPr/>
              <p:nvPr/>
            </p:nvGrpSpPr>
            <p:grpSpPr>
              <a:xfrm>
                <a:off x="2450085" y="5045440"/>
                <a:ext cx="6208141" cy="668896"/>
                <a:chOff x="2450085" y="4924805"/>
                <a:chExt cx="6208141" cy="789525"/>
              </a:xfrm>
            </p:grpSpPr>
            <p:sp>
              <p:nvSpPr>
                <p:cNvPr id="105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08" name="组合 335"/>
                <p:cNvGrpSpPr/>
                <p:nvPr/>
              </p:nvGrpSpPr>
              <p:grpSpPr>
                <a:xfrm>
                  <a:off x="2450085" y="4924805"/>
                  <a:ext cx="6208141" cy="663369"/>
                  <a:chOff x="2450085" y="4868340"/>
                  <a:chExt cx="6208141" cy="719775"/>
                </a:xfrm>
              </p:grpSpPr>
              <p:sp>
                <p:nvSpPr>
                  <p:cNvPr id="111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5" y="4868340"/>
                    <a:ext cx="6208141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12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9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02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87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90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94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88" name="TextBox 322"/>
            <p:cNvSpPr txBox="1"/>
            <p:nvPr/>
          </p:nvSpPr>
          <p:spPr>
            <a:xfrm>
              <a:off x="3213100" y="3446500"/>
              <a:ext cx="3499097" cy="3703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Flume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Sinks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3" name="组合 4"/>
          <p:cNvGrpSpPr/>
          <p:nvPr/>
        </p:nvGrpSpPr>
        <p:grpSpPr>
          <a:xfrm>
            <a:off x="1209077" y="3555084"/>
            <a:ext cx="6620706" cy="612775"/>
            <a:chOff x="1112838" y="3360738"/>
            <a:chExt cx="6621462" cy="614469"/>
          </a:xfrm>
        </p:grpSpPr>
        <p:grpSp>
          <p:nvGrpSpPr>
            <p:cNvPr id="114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27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0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31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33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2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9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15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23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6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16" name="TextBox 322"/>
            <p:cNvSpPr txBox="1"/>
            <p:nvPr/>
          </p:nvSpPr>
          <p:spPr>
            <a:xfrm>
              <a:off x="3213100" y="3446500"/>
              <a:ext cx="3499097" cy="3703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Flume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Channels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4" name="组合 4"/>
          <p:cNvGrpSpPr/>
          <p:nvPr/>
        </p:nvGrpSpPr>
        <p:grpSpPr>
          <a:xfrm>
            <a:off x="1210716" y="2807832"/>
            <a:ext cx="6620706" cy="612775"/>
            <a:chOff x="1112838" y="3360738"/>
            <a:chExt cx="6621462" cy="614469"/>
          </a:xfrm>
        </p:grpSpPr>
        <p:grpSp>
          <p:nvGrpSpPr>
            <p:cNvPr id="135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41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44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45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4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4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42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3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6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39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0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37" name="TextBox 322"/>
            <p:cNvSpPr txBox="1"/>
            <p:nvPr/>
          </p:nvSpPr>
          <p:spPr>
            <a:xfrm>
              <a:off x="3213100" y="3446500"/>
              <a:ext cx="3499097" cy="3703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Flume</a:t>
              </a:r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Sources</a:t>
              </a: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TextBox 317"/>
          <p:cNvSpPr txBox="1">
            <a:spLocks noChangeArrowheads="1"/>
          </p:cNvSpPr>
          <p:nvPr/>
        </p:nvSpPr>
        <p:spPr bwMode="auto">
          <a:xfrm>
            <a:off x="1164978" y="2892633"/>
            <a:ext cx="6849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8.3.1</a:t>
            </a:r>
            <a:endParaRPr lang="zh-CN" altLang="en-US" sz="1600" dirty="0"/>
          </a:p>
        </p:txBody>
      </p:sp>
      <p:sp>
        <p:nvSpPr>
          <p:cNvPr id="52" name="TextBox 317"/>
          <p:cNvSpPr txBox="1">
            <a:spLocks noChangeArrowheads="1"/>
          </p:cNvSpPr>
          <p:nvPr/>
        </p:nvSpPr>
        <p:spPr bwMode="auto">
          <a:xfrm>
            <a:off x="1166376" y="3657430"/>
            <a:ext cx="6849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8.3.2</a:t>
            </a:r>
            <a:endParaRPr lang="zh-CN" altLang="en-US" sz="1600" dirty="0"/>
          </a:p>
        </p:txBody>
      </p:sp>
      <p:sp>
        <p:nvSpPr>
          <p:cNvPr id="53" name="TextBox 317"/>
          <p:cNvSpPr txBox="1">
            <a:spLocks noChangeArrowheads="1"/>
          </p:cNvSpPr>
          <p:nvPr/>
        </p:nvSpPr>
        <p:spPr bwMode="auto">
          <a:xfrm>
            <a:off x="1166376" y="4412440"/>
            <a:ext cx="6849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8.3.3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45" name="AutoShape 208"/>
          <p:cNvSpPr/>
          <p:nvPr/>
        </p:nvSpPr>
        <p:spPr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cap="flat" cmpd="sng">
            <a:solidFill>
              <a:srgbClr val="F2F2F2"/>
            </a:solidFill>
            <a:prstDash val="solid"/>
            <a:headEnd type="none" w="med" len="med"/>
            <a:tailEnd type="none" w="med" len="med"/>
          </a:ln>
          <a:effectLst>
            <a:outerShdw sy="23000" kx="1031184" algn="br" rotWithShape="0">
              <a:srgbClr val="808080">
                <a:alpha val="2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endParaRPr lang="ko-KR" altLang="en-US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46" name="TextBox 312"/>
          <p:cNvSpPr txBox="1"/>
          <p:nvPr/>
        </p:nvSpPr>
        <p:spPr>
          <a:xfrm>
            <a:off x="2670175" y="1712913"/>
            <a:ext cx="59769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8.4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的可靠性保证</a:t>
            </a:r>
            <a:endParaRPr lang="zh-CN" altLang="en-US" sz="28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885950"/>
            <a:ext cx="1622425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</a:p>
        </p:txBody>
      </p:sp>
      <p:grpSp>
        <p:nvGrpSpPr>
          <p:cNvPr id="113" name="组合 4"/>
          <p:cNvGrpSpPr/>
          <p:nvPr/>
        </p:nvGrpSpPr>
        <p:grpSpPr>
          <a:xfrm>
            <a:off x="1209077" y="3555084"/>
            <a:ext cx="6620706" cy="612775"/>
            <a:chOff x="1112838" y="3360738"/>
            <a:chExt cx="6621462" cy="614469"/>
          </a:xfrm>
        </p:grpSpPr>
        <p:grpSp>
          <p:nvGrpSpPr>
            <p:cNvPr id="114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27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0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31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33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2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9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15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23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6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16" name="TextBox 322"/>
            <p:cNvSpPr txBox="1"/>
            <p:nvPr/>
          </p:nvSpPr>
          <p:spPr>
            <a:xfrm>
              <a:off x="3213100" y="3446500"/>
              <a:ext cx="3499097" cy="3703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故障转移</a:t>
              </a:r>
            </a:p>
          </p:txBody>
        </p:sp>
      </p:grpSp>
      <p:grpSp>
        <p:nvGrpSpPr>
          <p:cNvPr id="134" name="组合 4"/>
          <p:cNvGrpSpPr/>
          <p:nvPr/>
        </p:nvGrpSpPr>
        <p:grpSpPr>
          <a:xfrm>
            <a:off x="1210716" y="2807832"/>
            <a:ext cx="6620706" cy="612775"/>
            <a:chOff x="1112838" y="3360738"/>
            <a:chExt cx="6621462" cy="614469"/>
          </a:xfrm>
        </p:grpSpPr>
        <p:grpSp>
          <p:nvGrpSpPr>
            <p:cNvPr id="135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41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44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45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4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4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42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3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6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39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0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37" name="TextBox 322"/>
            <p:cNvSpPr txBox="1"/>
            <p:nvPr/>
          </p:nvSpPr>
          <p:spPr>
            <a:xfrm>
              <a:off x="3213100" y="3446500"/>
              <a:ext cx="3499097" cy="3703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负载均衡</a:t>
              </a:r>
            </a:p>
          </p:txBody>
        </p:sp>
      </p:grpSp>
      <p:sp>
        <p:nvSpPr>
          <p:cNvPr id="36" name="TextBox 317"/>
          <p:cNvSpPr txBox="1">
            <a:spLocks noChangeArrowheads="1"/>
          </p:cNvSpPr>
          <p:nvPr/>
        </p:nvSpPr>
        <p:spPr bwMode="auto">
          <a:xfrm>
            <a:off x="1164978" y="2892633"/>
            <a:ext cx="6849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8.4.1</a:t>
            </a:r>
            <a:endParaRPr lang="zh-CN" altLang="en-US" sz="1600" dirty="0"/>
          </a:p>
        </p:txBody>
      </p:sp>
      <p:sp>
        <p:nvSpPr>
          <p:cNvPr id="37" name="TextBox 317"/>
          <p:cNvSpPr txBox="1">
            <a:spLocks noChangeArrowheads="1"/>
          </p:cNvSpPr>
          <p:nvPr/>
        </p:nvSpPr>
        <p:spPr bwMode="auto">
          <a:xfrm>
            <a:off x="1157987" y="3657430"/>
            <a:ext cx="6849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8.4.2</a:t>
            </a:r>
            <a:endParaRPr lang="zh-CN" altLang="en-US" sz="1600" dirty="0"/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32"/>
          <p:cNvSpPr>
            <a:spLocks noChangeArrowheads="1"/>
          </p:cNvSpPr>
          <p:nvPr/>
        </p:nvSpPr>
        <p:spPr bwMode="auto">
          <a:xfrm>
            <a:off x="392113" y="1301174"/>
            <a:ext cx="2016125" cy="5178435"/>
          </a:xfrm>
          <a:prstGeom prst="upArrow">
            <a:avLst>
              <a:gd name="adj1" fmla="val 66296"/>
              <a:gd name="adj2" fmla="val 58426"/>
            </a:avLst>
          </a:prstGeom>
          <a:gradFill flip="none" rotWithShape="1">
            <a:gsLst>
              <a:gs pos="0">
                <a:srgbClr val="D5F4FF"/>
              </a:gs>
              <a:gs pos="100000">
                <a:srgbClr val="764718">
                  <a:alpha val="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ulim" panose="020B0600000101010101" pitchFamily="34" charset="-127"/>
              <a:ea typeface="Gulim" panose="020B0600000101010101" pitchFamily="34" charset="-127"/>
              <a:cs typeface="+mn-cs"/>
            </a:endParaRPr>
          </a:p>
        </p:txBody>
      </p:sp>
      <p:sp>
        <p:nvSpPr>
          <p:cNvPr id="10245" name="AutoShape 208"/>
          <p:cNvSpPr/>
          <p:nvPr/>
        </p:nvSpPr>
        <p:spPr>
          <a:xfrm>
            <a:off x="2670175" y="1530350"/>
            <a:ext cx="5976938" cy="850900"/>
          </a:xfrm>
          <a:prstGeom prst="roundRect">
            <a:avLst>
              <a:gd name="adj" fmla="val 17352"/>
            </a:avLst>
          </a:prstGeom>
          <a:solidFill>
            <a:srgbClr val="FFFFFF"/>
          </a:solidFill>
          <a:ln w="19050" cap="flat" cmpd="sng">
            <a:solidFill>
              <a:srgbClr val="F2F2F2"/>
            </a:solidFill>
            <a:prstDash val="solid"/>
            <a:headEnd type="none" w="med" len="med"/>
            <a:tailEnd type="none" w="med" len="med"/>
          </a:ln>
          <a:effectLst>
            <a:outerShdw sy="23000" kx="1031184" algn="br" rotWithShape="0">
              <a:srgbClr val="808080">
                <a:alpha val="20000"/>
              </a:srgbClr>
            </a:outerShdw>
          </a:effectLst>
        </p:spPr>
        <p:txBody>
          <a:bodyPr wrap="none" anchor="ctr"/>
          <a:lstStyle/>
          <a:p>
            <a:pPr eaLnBrk="1" latinLnBrk="1" hangingPunct="1"/>
            <a:endParaRPr lang="ko-KR" altLang="en-US"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46" name="TextBox 312"/>
          <p:cNvSpPr txBox="1"/>
          <p:nvPr/>
        </p:nvSpPr>
        <p:spPr>
          <a:xfrm>
            <a:off x="2670175" y="1712913"/>
            <a:ext cx="597693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800" b="1" dirty="0">
                <a:latin typeface="Arial" panose="020B0604020202020204" pitchFamily="34" charset="0"/>
              </a:rPr>
              <a:t>8.6 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Flume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的可靠性保证</a:t>
            </a:r>
            <a:endParaRPr lang="zh-CN" altLang="en-US" sz="28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8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885950"/>
            <a:ext cx="1622425" cy="52070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1" name="标题 1"/>
          <p:cNvSpPr>
            <a:spLocks noChangeArrowheads="1"/>
          </p:cNvSpPr>
          <p:nvPr/>
        </p:nvSpPr>
        <p:spPr bwMode="auto">
          <a:xfrm>
            <a:off x="1758950" y="115888"/>
            <a:ext cx="5148263" cy="76517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marL="571500" indent="-571500" eaLnBrk="1" hangingPunct="1">
              <a:buFont typeface="Wingdings" panose="05000000000000000000" pitchFamily="2" charset="2"/>
            </a:pPr>
            <a:r>
              <a:rPr lang="en-US" altLang="zh-CN" sz="3600" dirty="0">
                <a:solidFill>
                  <a:srgbClr val="1369B2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</a:t>
            </a:r>
            <a:r>
              <a:rPr lang="zh-CN" altLang="en-US" sz="3600" b="1" dirty="0">
                <a:solidFill>
                  <a:srgbClr val="1369B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知识架构</a:t>
            </a:r>
          </a:p>
        </p:txBody>
      </p:sp>
      <p:grpSp>
        <p:nvGrpSpPr>
          <p:cNvPr id="113" name="组合 4"/>
          <p:cNvGrpSpPr/>
          <p:nvPr/>
        </p:nvGrpSpPr>
        <p:grpSpPr>
          <a:xfrm>
            <a:off x="1209077" y="3555084"/>
            <a:ext cx="6620706" cy="612775"/>
            <a:chOff x="1112838" y="3360738"/>
            <a:chExt cx="6621462" cy="614469"/>
          </a:xfrm>
        </p:grpSpPr>
        <p:grpSp>
          <p:nvGrpSpPr>
            <p:cNvPr id="114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27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30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31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32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33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28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9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15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23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6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16" name="TextBox 322"/>
            <p:cNvSpPr txBox="1"/>
            <p:nvPr/>
          </p:nvSpPr>
          <p:spPr>
            <a:xfrm>
              <a:off x="3213100" y="3446500"/>
              <a:ext cx="3499097" cy="3703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案例实现</a:t>
              </a:r>
            </a:p>
          </p:txBody>
        </p:sp>
      </p:grpSp>
      <p:grpSp>
        <p:nvGrpSpPr>
          <p:cNvPr id="134" name="组合 4"/>
          <p:cNvGrpSpPr/>
          <p:nvPr/>
        </p:nvGrpSpPr>
        <p:grpSpPr>
          <a:xfrm>
            <a:off x="1210716" y="2807832"/>
            <a:ext cx="6620706" cy="612775"/>
            <a:chOff x="1112838" y="3360738"/>
            <a:chExt cx="6621462" cy="614469"/>
          </a:xfrm>
        </p:grpSpPr>
        <p:grpSp>
          <p:nvGrpSpPr>
            <p:cNvPr id="135" name="组合 314"/>
            <p:cNvGrpSpPr/>
            <p:nvPr/>
          </p:nvGrpSpPr>
          <p:grpSpPr>
            <a:xfrm>
              <a:off x="1328739" y="3397251"/>
              <a:ext cx="6405561" cy="577956"/>
              <a:chOff x="1252258" y="5045323"/>
              <a:chExt cx="7405967" cy="669007"/>
            </a:xfrm>
          </p:grpSpPr>
          <p:grpSp>
            <p:nvGrpSpPr>
              <p:cNvPr id="141" name="组合 331"/>
              <p:cNvGrpSpPr/>
              <p:nvPr/>
            </p:nvGrpSpPr>
            <p:grpSpPr>
              <a:xfrm>
                <a:off x="2520950" y="5045323"/>
                <a:ext cx="6137275" cy="669007"/>
                <a:chOff x="2520950" y="4924673"/>
                <a:chExt cx="6137275" cy="789657"/>
              </a:xfrm>
            </p:grpSpPr>
            <p:sp>
              <p:nvSpPr>
                <p:cNvPr id="144" name="AutoShape 218"/>
                <p:cNvSpPr>
                  <a:spLocks noChangeArrowheads="1"/>
                </p:cNvSpPr>
                <p:nvPr/>
              </p:nvSpPr>
              <p:spPr bwMode="auto">
                <a:xfrm>
                  <a:off x="2653841" y="5392432"/>
                  <a:ext cx="5874053" cy="32189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>
                        <a:alpha val="50000"/>
                      </a:srgbClr>
                    </a:gs>
                    <a:gs pos="100000">
                      <a:srgbClr val="000000">
                        <a:gamma/>
                        <a:tint val="57647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</a:ln>
                <a:effectLst/>
              </p:spPr>
              <p:txBody>
                <a:bodyPr wrap="none" anchor="ctr"/>
                <a:lstStyle/>
                <a:p>
                  <a:pPr marL="0" marR="0" lvl="0" indent="0" algn="l" defTabSz="914400" rtl="0" eaLnBrk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1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Gulim" panose="020B0600000101010101" pitchFamily="34" charset="-127"/>
                    <a:ea typeface="Gulim" panose="020B0600000101010101" pitchFamily="34" charset="-127"/>
                    <a:cs typeface="+mn-cs"/>
                  </a:endParaRPr>
                </a:p>
              </p:txBody>
            </p:sp>
            <p:grpSp>
              <p:nvGrpSpPr>
                <p:cNvPr id="145" name="组合 335"/>
                <p:cNvGrpSpPr/>
                <p:nvPr/>
              </p:nvGrpSpPr>
              <p:grpSpPr>
                <a:xfrm>
                  <a:off x="2520950" y="4924673"/>
                  <a:ext cx="6137275" cy="664245"/>
                  <a:chOff x="2520950" y="4868193"/>
                  <a:chExt cx="6137275" cy="720725"/>
                </a:xfrm>
              </p:grpSpPr>
              <p:sp>
                <p:nvSpPr>
                  <p:cNvPr id="146" name="AutoShape 181"/>
                  <p:cNvSpPr>
                    <a:spLocks noChangeArrowheads="1"/>
                  </p:cNvSpPr>
                  <p:nvPr/>
                </p:nvSpPr>
                <p:spPr bwMode="auto">
                  <a:xfrm>
                    <a:off x="2450086" y="4868343"/>
                    <a:ext cx="6208139" cy="71977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D5F4FF"/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  <p:sp>
                <p:nvSpPr>
                  <p:cNvPr id="147" name="AutoShape 202"/>
                  <p:cNvSpPr>
                    <a:spLocks noChangeArrowheads="1"/>
                  </p:cNvSpPr>
                  <p:nvPr/>
                </p:nvSpPr>
                <p:spPr bwMode="auto">
                  <a:xfrm>
                    <a:off x="2694225" y="4983979"/>
                    <a:ext cx="5758408" cy="48850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FFFFF">
                      <a:alpha val="45882"/>
                    </a:srgbClr>
                  </a:solidFill>
                  <a:ln w="19050" algn="ctr">
                    <a:solidFill>
                      <a:srgbClr val="FFFFFF"/>
                    </a:solidFill>
                    <a:round/>
                  </a:ln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auto" latinLnBrk="1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1" lang="ko-KR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Gulim" panose="020B0600000101010101" pitchFamily="34" charset="-127"/>
                      <a:ea typeface="Gulim" panose="020B0600000101010101" pitchFamily="34" charset="-127"/>
                      <a:cs typeface="+mn-cs"/>
                    </a:endParaRPr>
                  </a:p>
                </p:txBody>
              </p:sp>
            </p:grpSp>
          </p:grpSp>
          <p:sp>
            <p:nvSpPr>
              <p:cNvPr id="142" name="Line 188"/>
              <p:cNvSpPr>
                <a:spLocks noChangeShapeType="1"/>
              </p:cNvSpPr>
              <p:nvPr/>
            </p:nvSpPr>
            <p:spPr bwMode="auto">
              <a:xfrm flipH="1">
                <a:off x="1499223" y="5331054"/>
                <a:ext cx="1497884" cy="0"/>
              </a:xfrm>
              <a:prstGeom prst="line">
                <a:avLst/>
              </a:prstGeom>
              <a:noFill/>
              <a:ln w="31750" cap="rnd">
                <a:solidFill>
                  <a:schemeClr val="bg1">
                    <a:lumMod val="50000"/>
                  </a:schemeClr>
                </a:solidFill>
                <a:prstDash val="sysDot"/>
                <a:round/>
                <a:headEnd type="oval" w="med" len="med"/>
              </a:ln>
            </p:spPr>
            <p:txBody>
              <a:bodyPr/>
              <a:lstStyle/>
              <a:p>
                <a:pPr marL="0" marR="0" lvl="0" indent="0" algn="l" defTabSz="914400" rtl="0" eaLnBrk="0" fontAlgn="base" latinLnBrk="1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3" name="Oval 151"/>
              <p:cNvSpPr>
                <a:spLocks noChangeArrowheads="1"/>
              </p:cNvSpPr>
              <p:nvPr/>
            </p:nvSpPr>
            <p:spPr bwMode="auto">
              <a:xfrm>
                <a:off x="1251410" y="5063867"/>
                <a:ext cx="170715" cy="17136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grpSp>
          <p:nvGrpSpPr>
            <p:cNvPr id="136" name="组合 316"/>
            <p:cNvGrpSpPr/>
            <p:nvPr/>
          </p:nvGrpSpPr>
          <p:grpSpPr>
            <a:xfrm>
              <a:off x="1112838" y="3360738"/>
              <a:ext cx="549127" cy="550499"/>
              <a:chOff x="1190461" y="2772022"/>
              <a:chExt cx="635025" cy="637257"/>
            </a:xfrm>
          </p:grpSpPr>
          <p:sp>
            <p:nvSpPr>
              <p:cNvPr id="139" name="Oval 148"/>
              <p:cNvSpPr>
                <a:spLocks noChangeArrowheads="1"/>
              </p:cNvSpPr>
              <p:nvPr/>
            </p:nvSpPr>
            <p:spPr bwMode="auto">
              <a:xfrm>
                <a:off x="1189585" y="2772022"/>
                <a:ext cx="635269" cy="637598"/>
              </a:xfrm>
              <a:prstGeom prst="ellipse">
                <a:avLst/>
              </a:prstGeom>
              <a:gradFill flip="none" rotWithShape="1">
                <a:gsLst>
                  <a:gs pos="0">
                    <a:srgbClr val="A3D3FF"/>
                  </a:gs>
                  <a:gs pos="100000">
                    <a:srgbClr val="B9E9FF"/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Black" panose="020B0A04020102020204" pitchFamily="6" charset="0"/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40" name="Oval 151"/>
              <p:cNvSpPr>
                <a:spLocks noChangeArrowheads="1"/>
              </p:cNvSpPr>
              <p:nvPr/>
            </p:nvSpPr>
            <p:spPr bwMode="auto">
              <a:xfrm>
                <a:off x="1411747" y="2790450"/>
                <a:ext cx="170751" cy="171378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00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1" lang="ko-KR" altLang="ko-KR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ulim" panose="020B0600000101010101" pitchFamily="34" charset="-127"/>
                  <a:ea typeface="Gulim" panose="020B0600000101010101" pitchFamily="34" charset="-127"/>
                  <a:cs typeface="+mn-cs"/>
                </a:endParaRPr>
              </a:p>
            </p:txBody>
          </p:sp>
        </p:grpSp>
        <p:sp>
          <p:nvSpPr>
            <p:cNvPr id="137" name="TextBox 322"/>
            <p:cNvSpPr txBox="1"/>
            <p:nvPr/>
          </p:nvSpPr>
          <p:spPr>
            <a:xfrm>
              <a:off x="3213100" y="3446500"/>
              <a:ext cx="3499097" cy="3703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案例分析</a:t>
              </a:r>
            </a:p>
          </p:txBody>
        </p:sp>
      </p:grpSp>
      <p:sp>
        <p:nvSpPr>
          <p:cNvPr id="36" name="TextBox 317"/>
          <p:cNvSpPr txBox="1">
            <a:spLocks noChangeArrowheads="1"/>
          </p:cNvSpPr>
          <p:nvPr/>
        </p:nvSpPr>
        <p:spPr bwMode="auto">
          <a:xfrm>
            <a:off x="1164978" y="2892633"/>
            <a:ext cx="6849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8.6.1</a:t>
            </a:r>
            <a:endParaRPr lang="zh-CN" altLang="en-US" sz="1600" dirty="0"/>
          </a:p>
        </p:txBody>
      </p:sp>
      <p:sp>
        <p:nvSpPr>
          <p:cNvPr id="37" name="TextBox 317"/>
          <p:cNvSpPr txBox="1">
            <a:spLocks noChangeArrowheads="1"/>
          </p:cNvSpPr>
          <p:nvPr/>
        </p:nvSpPr>
        <p:spPr bwMode="auto">
          <a:xfrm>
            <a:off x="1157987" y="3657430"/>
            <a:ext cx="6849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lang="en-US" altLang="zh-CN" sz="1600" dirty="0"/>
              <a:t>8.6.2</a:t>
            </a:r>
            <a:endParaRPr lang="zh-CN" alt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54336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学习目标"/>
  <p:tag name="GENSWF_ADVANCE_TIME" val="0.00"/>
  <p:tag name="ISPRING_SLIDE_INDENT_LEVEL" val="0"/>
  <p:tag name="ISPRING_CUSTOM_TIMING_USED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1 Flume概述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1 Flume概述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1 Flume概述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1 Flume概述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1 Flume概述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2 Flume基本使用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2 Flume基本使用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2 Flume基本使用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2 Flume基本使用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2 Flume基本使用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目录"/>
  <p:tag name="GENSWF_ADVANCE_TIME" val="0.00"/>
  <p:tag name="ISPRING_SLIDE_INDENT_LEVEL" val="0"/>
  <p:tag name="ISPRING_CUSTOM_TIMING_US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3 Flume采集方案说明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3 Flume采集方案说明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3 Flume采集方案说明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3 Flume采集方案说明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3 Flume采集方案说明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3 Flume采集方案说明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3 Flume采集方案说明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3 Flume采集方案说明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3 Flume采集方案说明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3 Flume采集方案说明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目录"/>
  <p:tag name="GENSWF_ADVANCE_TIME" val="0.00"/>
  <p:tag name="ISPRING_SLIDE_INDENT_LEVEL" val="0"/>
  <p:tag name="ISPRING_CUSTOM_TIMING_USED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3 Flume采集方案说明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3 Flume采集方案说明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3 Flume采集方案说明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3 Flume采集方案说明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3 Flume采集方案说明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3 Flume采集方案说明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4 Flume的可靠性保证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4 Flume的可靠性保证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4 Flume的可靠性保证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5 Flume拦截器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5 Flume拦截器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5 Flume拦截器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6 案例——日志采集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6 案例——日志采集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6 案例——日志采集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6 案例——日志采集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6 案例——日志采集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6 案例——日志采集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6 案例——日志采集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8.6 案例——日志采集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结束页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知识架构"/>
  <p:tag name="GENSWF_ADVANCE_TIME" val="0.00"/>
  <p:tag name="ISPRING_SLIDE_INDENT_LEVEL" val="0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章节概要"/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Office 主题​​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</TotalTime>
  <Words>3789</Words>
  <Application>Microsoft Office PowerPoint</Application>
  <PresentationFormat>全屏显示(4:3)</PresentationFormat>
  <Paragraphs>666</Paragraphs>
  <Slides>51</Slides>
  <Notes>50</Notes>
  <HiddenSlides>5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65" baseType="lpstr">
      <vt:lpstr>Gulim</vt:lpstr>
      <vt:lpstr>等线</vt:lpstr>
      <vt:lpstr>等线 Light</vt:lpstr>
      <vt:lpstr>汉仪综艺体简</vt:lpstr>
      <vt:lpstr>宋体</vt:lpstr>
      <vt:lpstr>微软雅黑</vt:lpstr>
      <vt:lpstr>Arial</vt:lpstr>
      <vt:lpstr>Arial Black</vt:lpstr>
      <vt:lpstr>Calibri</vt:lpstr>
      <vt:lpstr>Calibri Light</vt:lpstr>
      <vt:lpstr>Cambria Math</vt:lpstr>
      <vt:lpstr>Times New Roman</vt:lpstr>
      <vt:lpstr>Wingdings</vt:lpstr>
      <vt:lpstr>Office 主题​​</vt:lpstr>
      <vt:lpstr>第8章   Flume日志采集系统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lucius</dc:creator>
  <cp:lastModifiedBy>itcast</cp:lastModifiedBy>
  <cp:revision>306</cp:revision>
  <dcterms:created xsi:type="dcterms:W3CDTF">2016-08-25T05:15:00Z</dcterms:created>
  <dcterms:modified xsi:type="dcterms:W3CDTF">2019-05-05T03:03:41Z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2052-11.1.0.8642</vt:lpwstr>
  </property>
</Properties>
</file>