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notesSlides/notesSlide15.xml" ContentType="application/vnd.openxmlformats-officedocument.presentationml.notesSlide+xml"/>
  <Override PartName="/ppt/tags/tag15.xml" ContentType="application/vnd.openxmlformats-officedocument.presentationml.tags+xml"/>
  <Override PartName="/ppt/notesSlides/notesSlide16.xml" ContentType="application/vnd.openxmlformats-officedocument.presentationml.notesSlide+xml"/>
  <Override PartName="/ppt/tags/tag16.xml" ContentType="application/vnd.openxmlformats-officedocument.presentationml.tags+xml"/>
  <Override PartName="/ppt/notesSlides/notesSlide17.xml" ContentType="application/vnd.openxmlformats-officedocument.presentationml.notesSlide+xml"/>
  <Override PartName="/ppt/tags/tag17.xml" ContentType="application/vnd.openxmlformats-officedocument.presentationml.tags+xml"/>
  <Override PartName="/ppt/notesSlides/notesSlide18.xml" ContentType="application/vnd.openxmlformats-officedocument.presentationml.notesSlide+xml"/>
  <Override PartName="/ppt/tags/tag18.xml" ContentType="application/vnd.openxmlformats-officedocument.presentationml.tags+xml"/>
  <Override PartName="/ppt/notesSlides/notesSlide19.xml" ContentType="application/vnd.openxmlformats-officedocument.presentationml.notesSlide+xml"/>
  <Override PartName="/ppt/tags/tag19.xml" ContentType="application/vnd.openxmlformats-officedocument.presentationml.tags+xml"/>
  <Override PartName="/ppt/notesSlides/notesSlide20.xml" ContentType="application/vnd.openxmlformats-officedocument.presentationml.notesSlide+xml"/>
  <Override PartName="/ppt/tags/tag20.xml" ContentType="application/vnd.openxmlformats-officedocument.presentationml.tags+xml"/>
  <Override PartName="/ppt/notesSlides/notesSlide21.xml" ContentType="application/vnd.openxmlformats-officedocument.presentationml.notesSlide+xml"/>
  <Override PartName="/ppt/tags/tag21.xml" ContentType="application/vnd.openxmlformats-officedocument.presentationml.tags+xml"/>
  <Override PartName="/ppt/notesSlides/notesSlide22.xml" ContentType="application/vnd.openxmlformats-officedocument.presentationml.notesSlide+xml"/>
  <Override PartName="/ppt/tags/tag22.xml" ContentType="application/vnd.openxmlformats-officedocument.presentationml.tags+xml"/>
  <Override PartName="/ppt/notesSlides/notesSlide23.xml" ContentType="application/vnd.openxmlformats-officedocument.presentationml.notesSlide+xml"/>
  <Override PartName="/ppt/tags/tag23.xml" ContentType="application/vnd.openxmlformats-officedocument.presentationml.tags+xml"/>
  <Override PartName="/ppt/notesSlides/notesSlide24.xml" ContentType="application/vnd.openxmlformats-officedocument.presentationml.notesSlide+xml"/>
  <Override PartName="/ppt/tags/tag24.xml" ContentType="application/vnd.openxmlformats-officedocument.presentationml.tags+xml"/>
  <Override PartName="/ppt/notesSlides/notesSlide25.xml" ContentType="application/vnd.openxmlformats-officedocument.presentationml.notesSlide+xml"/>
  <Override PartName="/ppt/tags/tag25.xml" ContentType="application/vnd.openxmlformats-officedocument.presentationml.tags+xml"/>
  <Override PartName="/ppt/notesSlides/notesSlide26.xml" ContentType="application/vnd.openxmlformats-officedocument.presentationml.notesSlide+xml"/>
  <Override PartName="/ppt/tags/tag26.xml" ContentType="application/vnd.openxmlformats-officedocument.presentationml.tags+xml"/>
  <Override PartName="/ppt/notesSlides/notesSlide27.xml" ContentType="application/vnd.openxmlformats-officedocument.presentationml.notesSlide+xml"/>
  <Override PartName="/ppt/tags/tag27.xml" ContentType="application/vnd.openxmlformats-officedocument.presentationml.tags+xml"/>
  <Override PartName="/ppt/notesSlides/notesSlide28.xml" ContentType="application/vnd.openxmlformats-officedocument.presentationml.notesSlide+xml"/>
  <Override PartName="/ppt/tags/tag28.xml" ContentType="application/vnd.openxmlformats-officedocument.presentationml.tags+xml"/>
  <Override PartName="/ppt/notesSlides/notesSlide29.xml" ContentType="application/vnd.openxmlformats-officedocument.presentationml.notesSlide+xml"/>
  <Override PartName="/ppt/tags/tag29.xml" ContentType="application/vnd.openxmlformats-officedocument.presentationml.tags+xml"/>
  <Override PartName="/ppt/notesSlides/notesSlide30.xml" ContentType="application/vnd.openxmlformats-officedocument.presentationml.notesSlide+xml"/>
  <Override PartName="/ppt/tags/tag30.xml" ContentType="application/vnd.openxmlformats-officedocument.presentationml.tags+xml"/>
  <Override PartName="/ppt/notesSlides/notesSlide31.xml" ContentType="application/vnd.openxmlformats-officedocument.presentationml.notesSlide+xml"/>
  <Override PartName="/ppt/tags/tag31.xml" ContentType="application/vnd.openxmlformats-officedocument.presentationml.tags+xml"/>
  <Override PartName="/ppt/notesSlides/notesSlide32.xml" ContentType="application/vnd.openxmlformats-officedocument.presentationml.notesSlide+xml"/>
  <Override PartName="/ppt/tags/tag32.xml" ContentType="application/vnd.openxmlformats-officedocument.presentationml.tags+xml"/>
  <Override PartName="/ppt/notesSlides/notesSlide33.xml" ContentType="application/vnd.openxmlformats-officedocument.presentationml.notesSlide+xml"/>
  <Override PartName="/ppt/tags/tag33.xml" ContentType="application/vnd.openxmlformats-officedocument.presentationml.tags+xml"/>
  <Override PartName="/ppt/notesSlides/notesSlide34.xml" ContentType="application/vnd.openxmlformats-officedocument.presentationml.notesSlide+xml"/>
  <Override PartName="/ppt/tags/tag34.xml" ContentType="application/vnd.openxmlformats-officedocument.presentationml.tags+xml"/>
  <Override PartName="/ppt/notesSlides/notesSlide35.xml" ContentType="application/vnd.openxmlformats-officedocument.presentationml.notesSlide+xml"/>
  <Override PartName="/ppt/tags/tag35.xml" ContentType="application/vnd.openxmlformats-officedocument.presentationml.tags+xml"/>
  <Override PartName="/ppt/notesSlides/notesSlide36.xml" ContentType="application/vnd.openxmlformats-officedocument.presentationml.notesSlide+xml"/>
  <Override PartName="/ppt/tags/tag36.xml" ContentType="application/vnd.openxmlformats-officedocument.presentationml.tags+xml"/>
  <Override PartName="/ppt/notesSlides/notesSlide37.xml" ContentType="application/vnd.openxmlformats-officedocument.presentationml.notesSlide+xml"/>
  <Override PartName="/ppt/tags/tag37.xml" ContentType="application/vnd.openxmlformats-officedocument.presentationml.tags+xml"/>
  <Override PartName="/ppt/notesSlides/notesSlide38.xml" ContentType="application/vnd.openxmlformats-officedocument.presentationml.notesSlide+xml"/>
  <Override PartName="/ppt/tags/tag38.xml" ContentType="application/vnd.openxmlformats-officedocument.presentationml.tags+xml"/>
  <Override PartName="/ppt/notesSlides/notesSlide39.xml" ContentType="application/vnd.openxmlformats-officedocument.presentationml.notesSlide+xml"/>
  <Override PartName="/ppt/tags/tag39.xml" ContentType="application/vnd.openxmlformats-officedocument.presentationml.tags+xml"/>
  <Override PartName="/ppt/notesSlides/notesSlide40.xml" ContentType="application/vnd.openxmlformats-officedocument.presentationml.notesSlide+xml"/>
  <Override PartName="/ppt/tags/tag40.xml" ContentType="application/vnd.openxmlformats-officedocument.presentationml.tags+xml"/>
  <Override PartName="/ppt/notesSlides/notesSlide41.xml" ContentType="application/vnd.openxmlformats-officedocument.presentationml.notesSlide+xml"/>
  <Override PartName="/ppt/tags/tag41.xml" ContentType="application/vnd.openxmlformats-officedocument.presentationml.tags+xml"/>
  <Override PartName="/ppt/notesSlides/notesSlide42.xml" ContentType="application/vnd.openxmlformats-officedocument.presentationml.notesSlide+xml"/>
  <Override PartName="/ppt/tags/tag42.xml" ContentType="application/vnd.openxmlformats-officedocument.presentationml.tags+xml"/>
  <Override PartName="/ppt/notesSlides/notesSlide43.xml" ContentType="application/vnd.openxmlformats-officedocument.presentationml.notesSlide+xml"/>
  <Override PartName="/ppt/tags/tag43.xml" ContentType="application/vnd.openxmlformats-officedocument.presentationml.tags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6"/>
  </p:notesMasterIdLst>
  <p:sldIdLst>
    <p:sldId id="256" r:id="rId2"/>
    <p:sldId id="263" r:id="rId3"/>
    <p:sldId id="395" r:id="rId4"/>
    <p:sldId id="396" r:id="rId5"/>
    <p:sldId id="265" r:id="rId6"/>
    <p:sldId id="358" r:id="rId7"/>
    <p:sldId id="359" r:id="rId8"/>
    <p:sldId id="360" r:id="rId9"/>
    <p:sldId id="362" r:id="rId10"/>
    <p:sldId id="275" r:id="rId11"/>
    <p:sldId id="276" r:id="rId12"/>
    <p:sldId id="397" r:id="rId13"/>
    <p:sldId id="364" r:id="rId14"/>
    <p:sldId id="394" r:id="rId15"/>
    <p:sldId id="398" r:id="rId16"/>
    <p:sldId id="366" r:id="rId17"/>
    <p:sldId id="367" r:id="rId18"/>
    <p:sldId id="368" r:id="rId19"/>
    <p:sldId id="369" r:id="rId20"/>
    <p:sldId id="370" r:id="rId21"/>
    <p:sldId id="371" r:id="rId22"/>
    <p:sldId id="399" r:id="rId23"/>
    <p:sldId id="372" r:id="rId24"/>
    <p:sldId id="401" r:id="rId25"/>
    <p:sldId id="402" r:id="rId26"/>
    <p:sldId id="379" r:id="rId27"/>
    <p:sldId id="380" r:id="rId28"/>
    <p:sldId id="403" r:id="rId29"/>
    <p:sldId id="404" r:id="rId30"/>
    <p:sldId id="382" r:id="rId31"/>
    <p:sldId id="383" r:id="rId32"/>
    <p:sldId id="408" r:id="rId33"/>
    <p:sldId id="384" r:id="rId34"/>
    <p:sldId id="410" r:id="rId35"/>
    <p:sldId id="385" r:id="rId36"/>
    <p:sldId id="411" r:id="rId37"/>
    <p:sldId id="412" r:id="rId38"/>
    <p:sldId id="387" r:id="rId39"/>
    <p:sldId id="413" r:id="rId40"/>
    <p:sldId id="388" r:id="rId41"/>
    <p:sldId id="415" r:id="rId42"/>
    <p:sldId id="416" r:id="rId43"/>
    <p:sldId id="390" r:id="rId44"/>
    <p:sldId id="260" r:id="rId4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69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0" autoAdjust="0"/>
    <p:restoredTop sz="94660"/>
  </p:normalViewPr>
  <p:slideViewPr>
    <p:cSldViewPr snapToGrid="0">
      <p:cViewPr varScale="1">
        <p:scale>
          <a:sx n="67" d="100"/>
          <a:sy n="67" d="100"/>
        </p:scale>
        <p:origin x="222" y="78"/>
      </p:cViewPr>
      <p:guideLst>
        <p:guide orient="horz" pos="222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856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651CB6-B1E1-4D18-AC1B-B9F89CB36E05}" type="datetimeFigureOut">
              <a:rPr lang="zh-CN" altLang="en-US" smtClean="0"/>
              <a:t>2019/5/5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4D8174-1906-437C-B9B4-8430A381E2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3930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71767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9458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ctr"/>
          <a:lstStyle/>
          <a:p>
            <a:pPr lvl="0"/>
            <a:endParaRPr lang="zh-CN" altLang="en-US" dirty="0"/>
          </a:p>
        </p:txBody>
      </p:sp>
      <p:sp>
        <p:nvSpPr>
          <p:cNvPr id="118788" name="灯片编号占位符 3"/>
          <p:cNvSpPr txBox="1">
            <a:spLocks noGrp="1"/>
          </p:cNvSpPr>
          <p:nvPr>
            <p:ph type="sldNum" sz="quarter"/>
          </p:nvPr>
        </p:nvSpPr>
        <p:spPr bwMode="auto"/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200" dirty="0"/>
              <a:t>10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7104222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6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ctr"/>
          <a:lstStyle/>
          <a:p>
            <a:pPr lvl="0"/>
            <a:endParaRPr lang="zh-CN" altLang="en-US" dirty="0"/>
          </a:p>
        </p:txBody>
      </p:sp>
      <p:sp>
        <p:nvSpPr>
          <p:cNvPr id="119812" name="灯片编号占位符 3"/>
          <p:cNvSpPr txBox="1">
            <a:spLocks noGrp="1"/>
          </p:cNvSpPr>
          <p:nvPr>
            <p:ph type="sldNum" sz="quarter"/>
          </p:nvPr>
        </p:nvSpPr>
        <p:spPr bwMode="auto"/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200" dirty="0"/>
              <a:t>11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732343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6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ctr"/>
          <a:lstStyle/>
          <a:p>
            <a:pPr lvl="0"/>
            <a:endParaRPr lang="zh-CN" altLang="en-US" dirty="0"/>
          </a:p>
        </p:txBody>
      </p:sp>
      <p:sp>
        <p:nvSpPr>
          <p:cNvPr id="119812" name="灯片编号占位符 3"/>
          <p:cNvSpPr txBox="1">
            <a:spLocks noGrp="1"/>
          </p:cNvSpPr>
          <p:nvPr>
            <p:ph type="sldNum" sz="quarter"/>
          </p:nvPr>
        </p:nvSpPr>
        <p:spPr bwMode="auto"/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200" dirty="0"/>
              <a:t>12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954528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6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ctr"/>
          <a:lstStyle/>
          <a:p>
            <a:pPr lvl="0"/>
            <a:endParaRPr lang="zh-CN" altLang="en-US" dirty="0"/>
          </a:p>
        </p:txBody>
      </p:sp>
      <p:sp>
        <p:nvSpPr>
          <p:cNvPr id="119812" name="灯片编号占位符 3"/>
          <p:cNvSpPr txBox="1">
            <a:spLocks noGrp="1"/>
          </p:cNvSpPr>
          <p:nvPr>
            <p:ph type="sldNum" sz="quarter"/>
          </p:nvPr>
        </p:nvSpPr>
        <p:spPr bwMode="auto"/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200" dirty="0"/>
              <a:t>13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6664592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6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ctr"/>
          <a:lstStyle/>
          <a:p>
            <a:pPr lvl="0"/>
            <a:endParaRPr lang="zh-CN" altLang="en-US" dirty="0"/>
          </a:p>
        </p:txBody>
      </p:sp>
      <p:sp>
        <p:nvSpPr>
          <p:cNvPr id="119812" name="灯片编号占位符 3"/>
          <p:cNvSpPr txBox="1">
            <a:spLocks noGrp="1"/>
          </p:cNvSpPr>
          <p:nvPr>
            <p:ph type="sldNum" sz="quarter"/>
          </p:nvPr>
        </p:nvSpPr>
        <p:spPr bwMode="auto"/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200" dirty="0"/>
              <a:t>14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4482757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6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ctr"/>
          <a:lstStyle/>
          <a:p>
            <a:pPr lvl="0"/>
            <a:endParaRPr lang="zh-CN" altLang="en-US" dirty="0"/>
          </a:p>
        </p:txBody>
      </p:sp>
      <p:sp>
        <p:nvSpPr>
          <p:cNvPr id="119812" name="灯片编号占位符 3"/>
          <p:cNvSpPr txBox="1">
            <a:spLocks noGrp="1"/>
          </p:cNvSpPr>
          <p:nvPr>
            <p:ph type="sldNum" sz="quarter"/>
          </p:nvPr>
        </p:nvSpPr>
        <p:spPr bwMode="auto"/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200" dirty="0"/>
              <a:t>15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7099638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6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ctr"/>
          <a:lstStyle/>
          <a:p>
            <a:pPr lvl="0"/>
            <a:endParaRPr lang="zh-CN" altLang="en-US" dirty="0"/>
          </a:p>
        </p:txBody>
      </p:sp>
      <p:sp>
        <p:nvSpPr>
          <p:cNvPr id="119812" name="灯片编号占位符 3"/>
          <p:cNvSpPr txBox="1">
            <a:spLocks noGrp="1"/>
          </p:cNvSpPr>
          <p:nvPr>
            <p:ph type="sldNum" sz="quarter"/>
          </p:nvPr>
        </p:nvSpPr>
        <p:spPr bwMode="auto"/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200" dirty="0"/>
              <a:t>16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0019770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6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ctr"/>
          <a:lstStyle/>
          <a:p>
            <a:pPr lvl="0"/>
            <a:endParaRPr lang="zh-CN" altLang="en-US" dirty="0"/>
          </a:p>
        </p:txBody>
      </p:sp>
      <p:sp>
        <p:nvSpPr>
          <p:cNvPr id="119812" name="灯片编号占位符 3"/>
          <p:cNvSpPr txBox="1">
            <a:spLocks noGrp="1"/>
          </p:cNvSpPr>
          <p:nvPr>
            <p:ph type="sldNum" sz="quarter"/>
          </p:nvPr>
        </p:nvSpPr>
        <p:spPr bwMode="auto"/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200" dirty="0"/>
              <a:t>17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40980882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6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ctr"/>
          <a:lstStyle/>
          <a:p>
            <a:pPr lvl="0"/>
            <a:endParaRPr lang="zh-CN" altLang="en-US" dirty="0"/>
          </a:p>
        </p:txBody>
      </p:sp>
      <p:sp>
        <p:nvSpPr>
          <p:cNvPr id="119812" name="灯片编号占位符 3"/>
          <p:cNvSpPr txBox="1">
            <a:spLocks noGrp="1"/>
          </p:cNvSpPr>
          <p:nvPr>
            <p:ph type="sldNum" sz="quarter"/>
          </p:nvPr>
        </p:nvSpPr>
        <p:spPr bwMode="auto"/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200" dirty="0"/>
              <a:t>18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6559617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6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ctr"/>
          <a:lstStyle/>
          <a:p>
            <a:pPr lvl="0"/>
            <a:endParaRPr lang="zh-CN" altLang="en-US" dirty="0"/>
          </a:p>
        </p:txBody>
      </p:sp>
      <p:sp>
        <p:nvSpPr>
          <p:cNvPr id="119812" name="灯片编号占位符 3"/>
          <p:cNvSpPr txBox="1">
            <a:spLocks noGrp="1"/>
          </p:cNvSpPr>
          <p:nvPr>
            <p:ph type="sldNum" sz="quarter"/>
          </p:nvPr>
        </p:nvSpPr>
        <p:spPr bwMode="auto"/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200" dirty="0"/>
              <a:t>19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066829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12643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ctr"/>
          <a:lstStyle/>
          <a:p>
            <a:pPr lvl="0"/>
            <a:endParaRPr lang="zh-CN" altLang="en-US" dirty="0"/>
          </a:p>
        </p:txBody>
      </p:sp>
      <p:sp>
        <p:nvSpPr>
          <p:cNvPr id="11264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200" dirty="0"/>
              <a:t>2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1211997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6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ctr"/>
          <a:lstStyle/>
          <a:p>
            <a:pPr lvl="0"/>
            <a:endParaRPr lang="zh-CN" altLang="en-US" dirty="0"/>
          </a:p>
        </p:txBody>
      </p:sp>
      <p:sp>
        <p:nvSpPr>
          <p:cNvPr id="119812" name="灯片编号占位符 3"/>
          <p:cNvSpPr txBox="1">
            <a:spLocks noGrp="1"/>
          </p:cNvSpPr>
          <p:nvPr>
            <p:ph type="sldNum" sz="quarter"/>
          </p:nvPr>
        </p:nvSpPr>
        <p:spPr bwMode="auto"/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200" dirty="0"/>
              <a:t>20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9380689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6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ctr"/>
          <a:lstStyle/>
          <a:p>
            <a:pPr lvl="0"/>
            <a:endParaRPr lang="zh-CN" altLang="en-US" dirty="0"/>
          </a:p>
        </p:txBody>
      </p:sp>
      <p:sp>
        <p:nvSpPr>
          <p:cNvPr id="119812" name="灯片编号占位符 3"/>
          <p:cNvSpPr txBox="1">
            <a:spLocks noGrp="1"/>
          </p:cNvSpPr>
          <p:nvPr>
            <p:ph type="sldNum" sz="quarter"/>
          </p:nvPr>
        </p:nvSpPr>
        <p:spPr bwMode="auto"/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200" dirty="0"/>
              <a:t>21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4526327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6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ctr"/>
          <a:lstStyle/>
          <a:p>
            <a:pPr lvl="0"/>
            <a:endParaRPr lang="zh-CN" altLang="en-US" dirty="0"/>
          </a:p>
        </p:txBody>
      </p:sp>
      <p:sp>
        <p:nvSpPr>
          <p:cNvPr id="119812" name="灯片编号占位符 3"/>
          <p:cNvSpPr txBox="1">
            <a:spLocks noGrp="1"/>
          </p:cNvSpPr>
          <p:nvPr>
            <p:ph type="sldNum" sz="quarter"/>
          </p:nvPr>
        </p:nvSpPr>
        <p:spPr bwMode="auto"/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200" dirty="0"/>
              <a:t>22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5881669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6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ctr"/>
          <a:lstStyle/>
          <a:p>
            <a:pPr lvl="0"/>
            <a:endParaRPr lang="zh-CN" altLang="en-US" dirty="0"/>
          </a:p>
        </p:txBody>
      </p:sp>
      <p:sp>
        <p:nvSpPr>
          <p:cNvPr id="119812" name="灯片编号占位符 3"/>
          <p:cNvSpPr txBox="1">
            <a:spLocks noGrp="1"/>
          </p:cNvSpPr>
          <p:nvPr>
            <p:ph type="sldNum" sz="quarter"/>
          </p:nvPr>
        </p:nvSpPr>
        <p:spPr bwMode="auto"/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200" dirty="0"/>
              <a:t>23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723357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6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ctr"/>
          <a:lstStyle/>
          <a:p>
            <a:pPr lvl="0"/>
            <a:endParaRPr lang="zh-CN" altLang="en-US" dirty="0"/>
          </a:p>
        </p:txBody>
      </p:sp>
      <p:sp>
        <p:nvSpPr>
          <p:cNvPr id="119812" name="灯片编号占位符 3"/>
          <p:cNvSpPr txBox="1">
            <a:spLocks noGrp="1"/>
          </p:cNvSpPr>
          <p:nvPr>
            <p:ph type="sldNum" sz="quarter"/>
          </p:nvPr>
        </p:nvSpPr>
        <p:spPr bwMode="auto"/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200" dirty="0"/>
              <a:t>24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5057550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6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ctr"/>
          <a:lstStyle/>
          <a:p>
            <a:pPr lvl="0"/>
            <a:endParaRPr lang="zh-CN" altLang="en-US" dirty="0"/>
          </a:p>
        </p:txBody>
      </p:sp>
      <p:sp>
        <p:nvSpPr>
          <p:cNvPr id="119812" name="灯片编号占位符 3"/>
          <p:cNvSpPr txBox="1">
            <a:spLocks noGrp="1"/>
          </p:cNvSpPr>
          <p:nvPr>
            <p:ph type="sldNum" sz="quarter"/>
          </p:nvPr>
        </p:nvSpPr>
        <p:spPr bwMode="auto"/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200" dirty="0"/>
              <a:t>25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6103700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6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ctr"/>
          <a:lstStyle/>
          <a:p>
            <a:pPr lvl="0"/>
            <a:endParaRPr lang="zh-CN" altLang="en-US" dirty="0"/>
          </a:p>
        </p:txBody>
      </p:sp>
      <p:sp>
        <p:nvSpPr>
          <p:cNvPr id="119812" name="灯片编号占位符 3"/>
          <p:cNvSpPr txBox="1">
            <a:spLocks noGrp="1"/>
          </p:cNvSpPr>
          <p:nvPr>
            <p:ph type="sldNum" sz="quarter"/>
          </p:nvPr>
        </p:nvSpPr>
        <p:spPr bwMode="auto"/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200" dirty="0"/>
              <a:t>26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22320419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6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ctr"/>
          <a:lstStyle/>
          <a:p>
            <a:pPr lvl="0"/>
            <a:endParaRPr lang="zh-CN" altLang="en-US" dirty="0"/>
          </a:p>
        </p:txBody>
      </p:sp>
      <p:sp>
        <p:nvSpPr>
          <p:cNvPr id="119812" name="灯片编号占位符 3"/>
          <p:cNvSpPr txBox="1">
            <a:spLocks noGrp="1"/>
          </p:cNvSpPr>
          <p:nvPr>
            <p:ph type="sldNum" sz="quarter"/>
          </p:nvPr>
        </p:nvSpPr>
        <p:spPr bwMode="auto"/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200" dirty="0"/>
              <a:t>27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8669100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6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ctr"/>
          <a:lstStyle/>
          <a:p>
            <a:pPr lvl="0"/>
            <a:endParaRPr lang="zh-CN" altLang="en-US" dirty="0"/>
          </a:p>
        </p:txBody>
      </p:sp>
      <p:sp>
        <p:nvSpPr>
          <p:cNvPr id="119812" name="灯片编号占位符 3"/>
          <p:cNvSpPr txBox="1">
            <a:spLocks noGrp="1"/>
          </p:cNvSpPr>
          <p:nvPr>
            <p:ph type="sldNum" sz="quarter"/>
          </p:nvPr>
        </p:nvSpPr>
        <p:spPr bwMode="auto"/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200" dirty="0"/>
              <a:t>28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421852441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6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ctr"/>
          <a:lstStyle/>
          <a:p>
            <a:pPr lvl="0"/>
            <a:endParaRPr lang="zh-CN" altLang="en-US" dirty="0"/>
          </a:p>
        </p:txBody>
      </p:sp>
      <p:sp>
        <p:nvSpPr>
          <p:cNvPr id="119812" name="灯片编号占位符 3"/>
          <p:cNvSpPr txBox="1">
            <a:spLocks noGrp="1"/>
          </p:cNvSpPr>
          <p:nvPr>
            <p:ph type="sldNum" sz="quarter"/>
          </p:nvPr>
        </p:nvSpPr>
        <p:spPr bwMode="auto"/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200" dirty="0"/>
              <a:t>29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6581994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41988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fld id="{A359FBF7-176F-4857-80D7-EB47E040288F}" type="slidenum">
              <a:rPr lang="zh-CN" altLang="en-US" smtClean="0"/>
              <a:pPr>
                <a:buFont typeface="Arial" pitchFamily="34" charset="0"/>
                <a:buNone/>
              </a:pPr>
              <a:t>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2643528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6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ctr"/>
          <a:lstStyle/>
          <a:p>
            <a:pPr lvl="0"/>
            <a:endParaRPr lang="zh-CN" altLang="en-US" dirty="0"/>
          </a:p>
        </p:txBody>
      </p:sp>
      <p:sp>
        <p:nvSpPr>
          <p:cNvPr id="119812" name="灯片编号占位符 3"/>
          <p:cNvSpPr txBox="1">
            <a:spLocks noGrp="1"/>
          </p:cNvSpPr>
          <p:nvPr>
            <p:ph type="sldNum" sz="quarter"/>
          </p:nvPr>
        </p:nvSpPr>
        <p:spPr bwMode="auto"/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200" dirty="0"/>
              <a:t>30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70064582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6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ctr"/>
          <a:lstStyle/>
          <a:p>
            <a:pPr lvl="0"/>
            <a:endParaRPr lang="zh-CN" altLang="en-US" dirty="0"/>
          </a:p>
        </p:txBody>
      </p:sp>
      <p:sp>
        <p:nvSpPr>
          <p:cNvPr id="119812" name="灯片编号占位符 3"/>
          <p:cNvSpPr txBox="1">
            <a:spLocks noGrp="1"/>
          </p:cNvSpPr>
          <p:nvPr>
            <p:ph type="sldNum" sz="quarter"/>
          </p:nvPr>
        </p:nvSpPr>
        <p:spPr bwMode="auto"/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200" dirty="0"/>
              <a:t>31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09783774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6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ctr"/>
          <a:lstStyle/>
          <a:p>
            <a:pPr lvl="0"/>
            <a:endParaRPr lang="zh-CN" altLang="en-US" dirty="0"/>
          </a:p>
        </p:txBody>
      </p:sp>
      <p:sp>
        <p:nvSpPr>
          <p:cNvPr id="119812" name="灯片编号占位符 3"/>
          <p:cNvSpPr txBox="1">
            <a:spLocks noGrp="1"/>
          </p:cNvSpPr>
          <p:nvPr>
            <p:ph type="sldNum" sz="quarter"/>
          </p:nvPr>
        </p:nvSpPr>
        <p:spPr bwMode="auto"/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200" dirty="0"/>
              <a:t>32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60263012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6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ctr"/>
          <a:lstStyle/>
          <a:p>
            <a:pPr lvl="0"/>
            <a:endParaRPr lang="zh-CN" altLang="en-US" dirty="0"/>
          </a:p>
        </p:txBody>
      </p:sp>
      <p:sp>
        <p:nvSpPr>
          <p:cNvPr id="119812" name="灯片编号占位符 3"/>
          <p:cNvSpPr txBox="1">
            <a:spLocks noGrp="1"/>
          </p:cNvSpPr>
          <p:nvPr>
            <p:ph type="sldNum" sz="quarter"/>
          </p:nvPr>
        </p:nvSpPr>
        <p:spPr bwMode="auto"/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200" dirty="0"/>
              <a:t>33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61256398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6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ctr"/>
          <a:lstStyle/>
          <a:p>
            <a:pPr lvl="0"/>
            <a:endParaRPr lang="zh-CN" altLang="en-US" dirty="0"/>
          </a:p>
        </p:txBody>
      </p:sp>
      <p:sp>
        <p:nvSpPr>
          <p:cNvPr id="119812" name="灯片编号占位符 3"/>
          <p:cNvSpPr txBox="1">
            <a:spLocks noGrp="1"/>
          </p:cNvSpPr>
          <p:nvPr>
            <p:ph type="sldNum" sz="quarter"/>
          </p:nvPr>
        </p:nvSpPr>
        <p:spPr bwMode="auto"/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200" dirty="0"/>
              <a:t>34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02575840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6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ctr"/>
          <a:lstStyle/>
          <a:p>
            <a:pPr lvl="0"/>
            <a:endParaRPr lang="zh-CN" altLang="en-US" dirty="0"/>
          </a:p>
        </p:txBody>
      </p:sp>
      <p:sp>
        <p:nvSpPr>
          <p:cNvPr id="119812" name="灯片编号占位符 3"/>
          <p:cNvSpPr txBox="1">
            <a:spLocks noGrp="1"/>
          </p:cNvSpPr>
          <p:nvPr>
            <p:ph type="sldNum" sz="quarter"/>
          </p:nvPr>
        </p:nvSpPr>
        <p:spPr bwMode="auto"/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200" dirty="0"/>
              <a:t>35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34403474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6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ctr"/>
          <a:lstStyle/>
          <a:p>
            <a:pPr lvl="0"/>
            <a:endParaRPr lang="zh-CN" altLang="en-US" dirty="0"/>
          </a:p>
        </p:txBody>
      </p:sp>
      <p:sp>
        <p:nvSpPr>
          <p:cNvPr id="119812" name="灯片编号占位符 3"/>
          <p:cNvSpPr txBox="1">
            <a:spLocks noGrp="1"/>
          </p:cNvSpPr>
          <p:nvPr>
            <p:ph type="sldNum" sz="quarter"/>
          </p:nvPr>
        </p:nvSpPr>
        <p:spPr bwMode="auto"/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200" dirty="0"/>
              <a:t>36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420013245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6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ctr"/>
          <a:lstStyle/>
          <a:p>
            <a:pPr lvl="0"/>
            <a:endParaRPr lang="zh-CN" altLang="en-US" dirty="0"/>
          </a:p>
        </p:txBody>
      </p:sp>
      <p:sp>
        <p:nvSpPr>
          <p:cNvPr id="119812" name="灯片编号占位符 3"/>
          <p:cNvSpPr txBox="1">
            <a:spLocks noGrp="1"/>
          </p:cNvSpPr>
          <p:nvPr>
            <p:ph type="sldNum" sz="quarter"/>
          </p:nvPr>
        </p:nvSpPr>
        <p:spPr bwMode="auto"/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200" dirty="0"/>
              <a:t>37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26461640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6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ctr"/>
          <a:lstStyle/>
          <a:p>
            <a:pPr lvl="0"/>
            <a:endParaRPr lang="zh-CN" altLang="en-US" dirty="0"/>
          </a:p>
        </p:txBody>
      </p:sp>
      <p:sp>
        <p:nvSpPr>
          <p:cNvPr id="119812" name="灯片编号占位符 3"/>
          <p:cNvSpPr txBox="1">
            <a:spLocks noGrp="1"/>
          </p:cNvSpPr>
          <p:nvPr>
            <p:ph type="sldNum" sz="quarter"/>
          </p:nvPr>
        </p:nvSpPr>
        <p:spPr bwMode="auto"/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200" dirty="0"/>
              <a:t>38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63522289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6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ctr"/>
          <a:lstStyle/>
          <a:p>
            <a:pPr lvl="0"/>
            <a:endParaRPr lang="zh-CN" altLang="en-US" dirty="0"/>
          </a:p>
        </p:txBody>
      </p:sp>
      <p:sp>
        <p:nvSpPr>
          <p:cNvPr id="119812" name="灯片编号占位符 3"/>
          <p:cNvSpPr txBox="1">
            <a:spLocks noGrp="1"/>
          </p:cNvSpPr>
          <p:nvPr>
            <p:ph type="sldNum" sz="quarter"/>
          </p:nvPr>
        </p:nvSpPr>
        <p:spPr bwMode="auto"/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200" dirty="0"/>
              <a:t>39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8468702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41988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fld id="{A359FBF7-176F-4857-80D7-EB47E040288F}" type="slidenum">
              <a:rPr lang="zh-CN" altLang="en-US" smtClean="0"/>
              <a:pPr>
                <a:buFont typeface="Arial" pitchFamily="34" charset="0"/>
                <a:buNone/>
              </a:pPr>
              <a:t>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1048899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6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ctr"/>
          <a:lstStyle/>
          <a:p>
            <a:pPr lvl="0"/>
            <a:endParaRPr lang="zh-CN" altLang="en-US" dirty="0"/>
          </a:p>
        </p:txBody>
      </p:sp>
      <p:sp>
        <p:nvSpPr>
          <p:cNvPr id="119812" name="灯片编号占位符 3"/>
          <p:cNvSpPr txBox="1">
            <a:spLocks noGrp="1"/>
          </p:cNvSpPr>
          <p:nvPr>
            <p:ph type="sldNum" sz="quarter"/>
          </p:nvPr>
        </p:nvSpPr>
        <p:spPr bwMode="auto"/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200" dirty="0"/>
              <a:t>40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4908421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6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ctr"/>
          <a:lstStyle/>
          <a:p>
            <a:pPr lvl="0"/>
            <a:endParaRPr lang="zh-CN" altLang="en-US" dirty="0"/>
          </a:p>
        </p:txBody>
      </p:sp>
      <p:sp>
        <p:nvSpPr>
          <p:cNvPr id="119812" name="灯片编号占位符 3"/>
          <p:cNvSpPr txBox="1">
            <a:spLocks noGrp="1"/>
          </p:cNvSpPr>
          <p:nvPr>
            <p:ph type="sldNum" sz="quarter"/>
          </p:nvPr>
        </p:nvSpPr>
        <p:spPr bwMode="auto"/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200" dirty="0"/>
              <a:t>41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36881855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6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ctr"/>
          <a:lstStyle/>
          <a:p>
            <a:pPr lvl="0"/>
            <a:endParaRPr lang="zh-CN" altLang="en-US" dirty="0"/>
          </a:p>
        </p:txBody>
      </p:sp>
      <p:sp>
        <p:nvSpPr>
          <p:cNvPr id="119812" name="灯片编号占位符 3"/>
          <p:cNvSpPr txBox="1">
            <a:spLocks noGrp="1"/>
          </p:cNvSpPr>
          <p:nvPr>
            <p:ph type="sldNum" sz="quarter"/>
          </p:nvPr>
        </p:nvSpPr>
        <p:spPr bwMode="auto"/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200" dirty="0"/>
              <a:t>42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16632159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6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ctr"/>
          <a:lstStyle/>
          <a:p>
            <a:pPr lvl="0"/>
            <a:endParaRPr lang="zh-CN" altLang="en-US" dirty="0"/>
          </a:p>
        </p:txBody>
      </p:sp>
      <p:sp>
        <p:nvSpPr>
          <p:cNvPr id="119812" name="灯片编号占位符 3"/>
          <p:cNvSpPr txBox="1">
            <a:spLocks noGrp="1"/>
          </p:cNvSpPr>
          <p:nvPr>
            <p:ph type="sldNum" sz="quarter"/>
          </p:nvPr>
        </p:nvSpPr>
        <p:spPr bwMode="auto"/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200" dirty="0"/>
              <a:t>43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61893303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171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7172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None/>
            </a:pPr>
            <a:fld id="{A3DF5170-8A0D-43AE-A108-EB1D46CE06DD}" type="slidenum">
              <a:rPr lang="zh-CN" altLang="en-US"/>
              <a:t>44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507863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1266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ctr"/>
          <a:lstStyle/>
          <a:p>
            <a:pPr lvl="0"/>
            <a:endParaRPr lang="zh-CN" altLang="en-US" dirty="0"/>
          </a:p>
        </p:txBody>
      </p:sp>
      <p:sp>
        <p:nvSpPr>
          <p:cNvPr id="114692" name="灯片编号占位符 3"/>
          <p:cNvSpPr txBox="1">
            <a:spLocks noGrp="1"/>
          </p:cNvSpPr>
          <p:nvPr>
            <p:ph type="sldNum" sz="quarter"/>
          </p:nvPr>
        </p:nvSpPr>
        <p:spPr bwMode="auto"/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200" dirty="0"/>
              <a:t>5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4100340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1266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ctr"/>
          <a:lstStyle/>
          <a:p>
            <a:pPr lvl="0"/>
            <a:endParaRPr lang="zh-CN" altLang="en-US" dirty="0"/>
          </a:p>
        </p:txBody>
      </p:sp>
      <p:sp>
        <p:nvSpPr>
          <p:cNvPr id="114692" name="灯片编号占位符 3"/>
          <p:cNvSpPr txBox="1">
            <a:spLocks noGrp="1"/>
          </p:cNvSpPr>
          <p:nvPr>
            <p:ph type="sldNum" sz="quarter"/>
          </p:nvPr>
        </p:nvSpPr>
        <p:spPr bwMode="auto"/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200" dirty="0"/>
              <a:t>6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6772859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1266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ctr"/>
          <a:lstStyle/>
          <a:p>
            <a:pPr lvl="0"/>
            <a:endParaRPr lang="zh-CN" altLang="en-US" dirty="0"/>
          </a:p>
        </p:txBody>
      </p:sp>
      <p:sp>
        <p:nvSpPr>
          <p:cNvPr id="114692" name="灯片编号占位符 3"/>
          <p:cNvSpPr txBox="1">
            <a:spLocks noGrp="1"/>
          </p:cNvSpPr>
          <p:nvPr>
            <p:ph type="sldNum" sz="quarter"/>
          </p:nvPr>
        </p:nvSpPr>
        <p:spPr bwMode="auto"/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200" dirty="0"/>
              <a:t>7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7318882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1266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ctr"/>
          <a:lstStyle/>
          <a:p>
            <a:pPr lvl="0"/>
            <a:endParaRPr lang="zh-CN" altLang="en-US" dirty="0"/>
          </a:p>
        </p:txBody>
      </p:sp>
      <p:sp>
        <p:nvSpPr>
          <p:cNvPr id="114692" name="灯片编号占位符 3"/>
          <p:cNvSpPr txBox="1">
            <a:spLocks noGrp="1"/>
          </p:cNvSpPr>
          <p:nvPr>
            <p:ph type="sldNum" sz="quarter"/>
          </p:nvPr>
        </p:nvSpPr>
        <p:spPr bwMode="auto"/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200" dirty="0"/>
              <a:t>8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3174598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1266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ctr"/>
          <a:lstStyle/>
          <a:p>
            <a:pPr lvl="0"/>
            <a:endParaRPr lang="zh-CN" altLang="en-US" dirty="0"/>
          </a:p>
        </p:txBody>
      </p:sp>
      <p:sp>
        <p:nvSpPr>
          <p:cNvPr id="114692" name="灯片编号占位符 3"/>
          <p:cNvSpPr txBox="1">
            <a:spLocks noGrp="1"/>
          </p:cNvSpPr>
          <p:nvPr>
            <p:ph type="sldNum" sz="quarter"/>
          </p:nvPr>
        </p:nvSpPr>
        <p:spPr bwMode="auto"/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200" dirty="0"/>
              <a:t>9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693127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" y="-1"/>
            <a:ext cx="914078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52281"/>
            <a:ext cx="7772400" cy="2157681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88397-7984-4816-A3BC-987D45041CB5}" type="datetimeFigureOut">
              <a:rPr lang="zh-CN" altLang="en-US" smtClean="0"/>
              <a:t>2019/5/5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4C423-1280-4737-888E-126E3DA98E0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88397-7984-4816-A3BC-987D45041CB5}" type="datetimeFigureOut">
              <a:rPr lang="zh-CN" altLang="en-US" smtClean="0"/>
              <a:t>2019/5/5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4C423-1280-4737-888E-126E3DA98E0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657350" y="154546"/>
            <a:ext cx="4716082" cy="776289"/>
          </a:xfrm>
        </p:spPr>
        <p:txBody>
          <a:bodyPr>
            <a:normAutofit/>
          </a:bodyPr>
          <a:lstStyle>
            <a:lvl1pPr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8" name="矩形 1"/>
          <p:cNvSpPr>
            <a:spLocks noChangeArrowheads="1"/>
          </p:cNvSpPr>
          <p:nvPr userDrawn="1"/>
        </p:nvSpPr>
        <p:spPr bwMode="auto">
          <a:xfrm>
            <a:off x="691076" y="221355"/>
            <a:ext cx="7858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✎ </a:t>
            </a:r>
            <a:endParaRPr lang="zh-CN" altLang="en-US" sz="360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88397-7984-4816-A3BC-987D45041CB5}" type="datetimeFigureOut">
              <a:rPr lang="zh-CN" altLang="en-US" smtClean="0"/>
              <a:t>2019/5/5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4C423-1280-4737-888E-126E3DA98E0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57350" y="154546"/>
            <a:ext cx="4716082" cy="776289"/>
          </a:xfrm>
        </p:spPr>
        <p:txBody>
          <a:bodyPr>
            <a:normAutofit/>
          </a:bodyPr>
          <a:lstStyle>
            <a:lvl1pPr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9" name="矩形 1"/>
          <p:cNvSpPr>
            <a:spLocks noChangeArrowheads="1"/>
          </p:cNvSpPr>
          <p:nvPr userDrawn="1"/>
        </p:nvSpPr>
        <p:spPr bwMode="auto">
          <a:xfrm>
            <a:off x="691076" y="221355"/>
            <a:ext cx="7858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✎ </a:t>
            </a:r>
            <a:endParaRPr lang="zh-CN" altLang="en-US" sz="360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88397-7984-4816-A3BC-987D45041CB5}" type="datetimeFigureOut">
              <a:rPr lang="zh-CN" altLang="en-US" smtClean="0"/>
              <a:t>2019/5/5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4C423-1280-4737-888E-126E3DA98E0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657350" y="154546"/>
            <a:ext cx="4716082" cy="776289"/>
          </a:xfrm>
        </p:spPr>
        <p:txBody>
          <a:bodyPr>
            <a:normAutofit/>
          </a:bodyPr>
          <a:lstStyle>
            <a:lvl1pPr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1" name="矩形 1"/>
          <p:cNvSpPr>
            <a:spLocks noChangeArrowheads="1"/>
          </p:cNvSpPr>
          <p:nvPr userDrawn="1"/>
        </p:nvSpPr>
        <p:spPr bwMode="auto">
          <a:xfrm>
            <a:off x="691076" y="221355"/>
            <a:ext cx="7858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✎ </a:t>
            </a:r>
            <a:endParaRPr lang="zh-CN" altLang="en-US" sz="360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7350" y="154546"/>
            <a:ext cx="4716082" cy="776289"/>
          </a:xfrm>
        </p:spPr>
        <p:txBody>
          <a:bodyPr>
            <a:normAutofit/>
          </a:bodyPr>
          <a:lstStyle>
            <a:lvl1pPr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88397-7984-4816-A3BC-987D45041CB5}" type="datetimeFigureOut">
              <a:rPr lang="zh-CN" altLang="en-US" smtClean="0"/>
              <a:t>2019/5/5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4C423-1280-4737-888E-126E3DA98E0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 userDrawn="1"/>
        </p:nvSpPr>
        <p:spPr bwMode="auto">
          <a:xfrm>
            <a:off x="691076" y="221355"/>
            <a:ext cx="7858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✎ </a:t>
            </a:r>
            <a:endParaRPr lang="zh-CN" altLang="en-US" sz="360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88397-7984-4816-A3BC-987D45041CB5}" type="datetimeFigureOut">
              <a:rPr lang="zh-CN" altLang="en-US" smtClean="0"/>
              <a:t>2019/5/5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4C423-1280-4737-888E-126E3DA98E0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657350" y="154546"/>
            <a:ext cx="4716082" cy="776289"/>
          </a:xfrm>
        </p:spPr>
        <p:txBody>
          <a:bodyPr>
            <a:normAutofit/>
          </a:bodyPr>
          <a:lstStyle>
            <a:lvl1pPr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8" name="矩形 1"/>
          <p:cNvSpPr>
            <a:spLocks noChangeArrowheads="1"/>
          </p:cNvSpPr>
          <p:nvPr userDrawn="1"/>
        </p:nvSpPr>
        <p:spPr bwMode="auto">
          <a:xfrm>
            <a:off x="691076" y="221355"/>
            <a:ext cx="7858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✎ </a:t>
            </a:r>
            <a:endParaRPr lang="zh-CN" altLang="en-US" sz="360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2" y="0"/>
            <a:ext cx="91463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88397-7984-4816-A3BC-987D45041CB5}" type="datetimeFigureOut">
              <a:rPr lang="zh-CN" altLang="en-US" smtClean="0"/>
              <a:t>2019/5/5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64C423-1280-4737-888E-126E3DA98E0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wmf"/><Relationship Id="rId2" Type="http://schemas.openxmlformats.org/officeDocument/2006/relationships/tags" Target="../tags/tag1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wmf"/><Relationship Id="rId2" Type="http://schemas.openxmlformats.org/officeDocument/2006/relationships/tags" Target="../tags/tag1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wmf"/><Relationship Id="rId2" Type="http://schemas.openxmlformats.org/officeDocument/2006/relationships/tags" Target="../tags/tag14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wmf"/><Relationship Id="rId2" Type="http://schemas.openxmlformats.org/officeDocument/2006/relationships/tags" Target="../tags/tag1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wmf"/><Relationship Id="rId2" Type="http://schemas.openxmlformats.org/officeDocument/2006/relationships/tags" Target="../tags/tag18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wmf"/><Relationship Id="rId2" Type="http://schemas.openxmlformats.org/officeDocument/2006/relationships/tags" Target="../tags/tag19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wmf"/><Relationship Id="rId2" Type="http://schemas.openxmlformats.org/officeDocument/2006/relationships/tags" Target="../tags/tag20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5" Type="http://schemas.openxmlformats.org/officeDocument/2006/relationships/image" Target="../media/image17.png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4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wmf"/><Relationship Id="rId2" Type="http://schemas.openxmlformats.org/officeDocument/2006/relationships/tags" Target="../tags/tag2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wmf"/><Relationship Id="rId2" Type="http://schemas.openxmlformats.org/officeDocument/2006/relationships/tags" Target="../tags/tag28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slide" Target="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slide" Target="slide7.xml"/><Relationship Id="rId5" Type="http://schemas.openxmlformats.org/officeDocument/2006/relationships/slide" Target="slide5.xml"/><Relationship Id="rId4" Type="http://schemas.openxmlformats.org/officeDocument/2006/relationships/slide" Target="slide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4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4" Type="http://schemas.openxmlformats.org/officeDocument/2006/relationships/image" Target="../media/image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4" Type="http://schemas.openxmlformats.org/officeDocument/2006/relationships/image" Target="../media/image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4" Type="http://schemas.openxmlformats.org/officeDocument/2006/relationships/image" Target="../media/image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Relationship Id="rId4" Type="http://schemas.openxmlformats.org/officeDocument/2006/relationships/image" Target="../media/image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Relationship Id="rId4" Type="http://schemas.openxmlformats.org/officeDocument/2006/relationships/image" Target="../media/image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Relationship Id="rId4" Type="http://schemas.openxmlformats.org/officeDocument/2006/relationships/image" Target="../media/image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slide" Target="slide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Relationship Id="rId4" Type="http://schemas.openxmlformats.org/officeDocument/2006/relationships/image" Target="../media/image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Relationship Id="rId4" Type="http://schemas.openxmlformats.org/officeDocument/2006/relationships/image" Target="../media/image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6.png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6.png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6.png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6.png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6.png"/><Relationship Id="rId4" Type="http://schemas.openxmlformats.org/officeDocument/2006/relationships/slide" Target="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352281"/>
            <a:ext cx="7772400" cy="2157681"/>
          </a:xfrm>
        </p:spPr>
        <p:txBody>
          <a:bodyPr/>
          <a:lstStyle/>
          <a:p>
            <a:r>
              <a:rPr lang="zh-CN" altLang="en-US" sz="3600" dirty="0"/>
              <a:t>第</a:t>
            </a:r>
            <a:r>
              <a:rPr lang="en-US" altLang="zh-CN" sz="3600" dirty="0"/>
              <a:t>7</a:t>
            </a:r>
            <a:r>
              <a:rPr lang="zh-CN" altLang="en-US" sz="3600" dirty="0"/>
              <a:t>章  Hive数据仓库</a:t>
            </a:r>
          </a:p>
        </p:txBody>
      </p:sp>
      <p:sp>
        <p:nvSpPr>
          <p:cNvPr id="4" name="TextBox 13"/>
          <p:cNvSpPr>
            <a:spLocks noChangeArrowheads="1"/>
          </p:cNvSpPr>
          <p:nvPr/>
        </p:nvSpPr>
        <p:spPr bwMode="auto">
          <a:xfrm>
            <a:off x="5649214" y="5249545"/>
            <a:ext cx="2811145" cy="1422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0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·</a:t>
            </a:r>
            <a:r>
              <a:rPr lang="en-US" altLang="zh-CN" sz="18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Hive</a:t>
            </a:r>
            <a:r>
              <a:rPr lang="zh-CN" altLang="en-US" sz="18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的管理</a:t>
            </a:r>
            <a:endParaRPr lang="en-US" altLang="zh-CN" sz="180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0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·</a:t>
            </a:r>
            <a:r>
              <a:rPr lang="en-US" altLang="zh-CN" sz="20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Hive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内置数据类型</a:t>
            </a:r>
            <a:r>
              <a:rPr lang="zh-CN" altLang="en-US" sz="20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0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·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Hive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的操作方式</a:t>
            </a:r>
          </a:p>
        </p:txBody>
      </p:sp>
      <p:sp>
        <p:nvSpPr>
          <p:cNvPr id="5" name="矩形 4"/>
          <p:cNvSpPr/>
          <p:nvPr/>
        </p:nvSpPr>
        <p:spPr>
          <a:xfrm>
            <a:off x="3351657" y="5271199"/>
            <a:ext cx="261023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zh-CN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· </a:t>
            </a:r>
            <a:r>
              <a:rPr lang="zh-CN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数据仓库简介</a:t>
            </a:r>
            <a:endParaRPr lang="en-US" altLang="zh-CN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0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·</a:t>
            </a:r>
            <a:r>
              <a:rPr lang="en-US" altLang="zh-CN" sz="20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Hive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简介</a:t>
            </a:r>
            <a:r>
              <a:rPr lang="zh-CN" altLang="en-US" sz="20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endParaRPr lang="en-US" altLang="zh-CN" b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zh-CN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·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Hive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的安装     </a:t>
            </a:r>
          </a:p>
        </p:txBody>
      </p:sp>
      <p:pic>
        <p:nvPicPr>
          <p:cNvPr id="11265" name="Picture 1" descr="C:\Users\admin\Documents\Tencent Files\1145115180\Image\C2C\{730B46C7-98D2-1766-C0DE-30025B12EA79}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186" y="5293715"/>
            <a:ext cx="1317879" cy="1334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组合 38"/>
          <p:cNvGrpSpPr/>
          <p:nvPr/>
        </p:nvGrpSpPr>
        <p:grpSpPr>
          <a:xfrm>
            <a:off x="60325" y="3348038"/>
            <a:ext cx="8389938" cy="3556000"/>
            <a:chOff x="-158" y="3004934"/>
            <a:chExt cx="7347123" cy="3112841"/>
          </a:xfrm>
        </p:grpSpPr>
        <p:sp>
          <p:nvSpPr>
            <p:cNvPr id="40" name="矩形 39"/>
            <p:cNvSpPr/>
            <p:nvPr/>
          </p:nvSpPr>
          <p:spPr bwMode="auto">
            <a:xfrm>
              <a:off x="-158" y="4113884"/>
              <a:ext cx="7347123" cy="1309061"/>
            </a:xfrm>
            <a:prstGeom prst="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50000">
                  <a:srgbClr val="00B0F0">
                    <a:lumMod val="29000"/>
                    <a:lumOff val="71000"/>
                  </a:srgb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</a:gra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439" name="Text Box 6"/>
            <p:cNvSpPr txBox="1"/>
            <p:nvPr/>
          </p:nvSpPr>
          <p:spPr>
            <a:xfrm>
              <a:off x="1611755" y="4530176"/>
              <a:ext cx="5286180" cy="34908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just" latinLnBrk="1">
                <a:lnSpc>
                  <a:spcPct val="125000"/>
                </a:lnSpc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本章将针对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Hive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数据仓库工具的基本知识进行详细地讲解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</a:p>
          </p:txBody>
        </p:sp>
        <p:pic>
          <p:nvPicPr>
            <p:cNvPr id="42" name="Picture 7" descr="总结小人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59" y="3004934"/>
              <a:ext cx="1917583" cy="3112841"/>
            </a:xfrm>
            <a:prstGeom prst="rect">
              <a:avLst/>
            </a:prstGeom>
            <a:noFill/>
            <a:ln>
              <a:noFill/>
            </a:ln>
            <a:effectLst>
              <a:softEdge rad="317500"/>
            </a:effectLst>
          </p:spPr>
        </p:pic>
      </p:grpSp>
      <p:sp>
        <p:nvSpPr>
          <p:cNvPr id="8195" name="标题 1"/>
          <p:cNvSpPr>
            <a:spLocks noChangeArrowheads="1"/>
          </p:cNvSpPr>
          <p:nvPr/>
        </p:nvSpPr>
        <p:spPr bwMode="auto">
          <a:xfrm>
            <a:off x="1768475" y="179388"/>
            <a:ext cx="2290763" cy="7651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571500" indent="-571500" eaLnBrk="1" hangingPunct="1">
              <a:buFont typeface="Wingdings" panose="05000000000000000000" pitchFamily="2" charset="2"/>
            </a:pPr>
            <a:r>
              <a:rPr lang="zh-CN" altLang="en-US" sz="36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章节概要</a:t>
            </a:r>
          </a:p>
        </p:txBody>
      </p:sp>
      <p:sp>
        <p:nvSpPr>
          <p:cNvPr id="35" name="矩形 4"/>
          <p:cNvSpPr/>
          <p:nvPr/>
        </p:nvSpPr>
        <p:spPr>
          <a:xfrm>
            <a:off x="1011619" y="1268555"/>
            <a:ext cx="7084378" cy="300082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 eaLnBrk="1"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en-US" altLang="zh-CN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Hive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起源于</a:t>
            </a:r>
            <a:r>
              <a:rPr lang="zh-CN" altLang="en-US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Facebook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，Facebook公司有着大量的</a:t>
            </a:r>
            <a:r>
              <a:rPr lang="en-US" altLang="zh-CN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日志数据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而Hadoop是实现了MapReduce模式开源的分布式并行计算的框架，可轻松处理大规模数据。然而MapReduce程序对熟悉Java语言的工程师来说容易开发，但对于其他语言使用者则难度较大。因此Facebook开发团队想设计一种使用</a:t>
            </a:r>
            <a:r>
              <a:rPr lang="en-US" altLang="zh-CN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SQL</a:t>
            </a:r>
            <a:r>
              <a:rPr lang="zh-CN" altLang="en-US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语言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</a:t>
            </a:r>
            <a:r>
              <a:rPr lang="en-US" altLang="zh-CN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日志数据查询分析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的工具，而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Hive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就诞生于此，只要懂SQL语言，就能够胜任大数据分析方面的工作，还节省了开发人员的学习成本。</a:t>
            </a: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819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ldLvl="0" animBg="1"/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ChangeArrowheads="1"/>
          </p:cNvSpPr>
          <p:nvPr/>
        </p:nvSpPr>
        <p:spPr bwMode="auto">
          <a:xfrm>
            <a:off x="250825" y="136525"/>
            <a:ext cx="5884863" cy="7651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571500" indent="-571500" eaLnBrk="1" hangingPunct="1">
              <a:buFont typeface="Wingdings" panose="05000000000000000000" pitchFamily="2" charset="2"/>
            </a:pP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     </a:t>
            </a:r>
            <a:r>
              <a:rPr lang="en-US" altLang="zh-CN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7.1 </a:t>
            </a: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数据仓库简介</a:t>
            </a:r>
          </a:p>
        </p:txBody>
      </p:sp>
      <p:sp>
        <p:nvSpPr>
          <p:cNvPr id="7" name="矩形 6"/>
          <p:cNvSpPr/>
          <p:nvPr/>
        </p:nvSpPr>
        <p:spPr bwMode="auto">
          <a:xfrm>
            <a:off x="0" y="969483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0487" name="Picture 2" descr="C:\Documents and Settings\Administrator\桌面\小人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225" y="969963"/>
            <a:ext cx="1323975" cy="1028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8" name="矩形 9"/>
          <p:cNvSpPr/>
          <p:nvPr/>
        </p:nvSpPr>
        <p:spPr>
          <a:xfrm>
            <a:off x="1755775" y="1143000"/>
            <a:ext cx="231648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什么是数据仓库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99654" y="1859155"/>
            <a:ext cx="77446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ClrTx/>
              <a:buSzTx/>
              <a:buFontTx/>
            </a:pP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        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数据仓库是一个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面向主题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的、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集成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的、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随时间变化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的，但信息本身相对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稳定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的数据集合，它用于支持企业或组织的决策分析处理，这里对数据仓库的定义，指出了数据仓库的三个特点。</a:t>
            </a:r>
          </a:p>
        </p:txBody>
      </p:sp>
      <p:grpSp>
        <p:nvGrpSpPr>
          <p:cNvPr id="21" name="组合 20"/>
          <p:cNvGrpSpPr>
            <a:grpSpLocks/>
          </p:cNvGrpSpPr>
          <p:nvPr/>
        </p:nvGrpSpPr>
        <p:grpSpPr bwMode="auto">
          <a:xfrm>
            <a:off x="2495296" y="4396317"/>
            <a:ext cx="1341437" cy="1268412"/>
            <a:chOff x="1639888" y="3541713"/>
            <a:chExt cx="1341437" cy="1268412"/>
          </a:xfrm>
        </p:grpSpPr>
        <p:sp>
          <p:nvSpPr>
            <p:cNvPr id="22" name="六边形 21">
              <a:extLst>
                <a:ext uri="{FF2B5EF4-FFF2-40B4-BE49-F238E27FC236}">
                  <a16:creationId xmlns:a16="http://schemas.microsoft.com/office/drawing/2014/main" xmlns="" id="{1DDCFD70-0B5B-8545-940D-F94418C64B8F}"/>
                </a:ext>
              </a:extLst>
            </p:cNvPr>
            <p:cNvSpPr/>
            <p:nvPr/>
          </p:nvSpPr>
          <p:spPr>
            <a:xfrm>
              <a:off x="1639888" y="3541713"/>
              <a:ext cx="1341437" cy="1268412"/>
            </a:xfrm>
            <a:prstGeom prst="hexagon">
              <a:avLst/>
            </a:prstGeom>
            <a:solidFill>
              <a:srgbClr val="1269B3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>
                <a:solidFill>
                  <a:srgbClr val="FFFFFF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3" name="TextBox 2"/>
            <p:cNvSpPr txBox="1">
              <a:spLocks noChangeArrowheads="1"/>
            </p:cNvSpPr>
            <p:nvPr/>
          </p:nvSpPr>
          <p:spPr bwMode="auto">
            <a:xfrm>
              <a:off x="1778255" y="3977704"/>
              <a:ext cx="120307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r>
                <a:rPr lang="zh-CN" altLang="en-US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面向主题</a:t>
              </a:r>
            </a:p>
          </p:txBody>
        </p:sp>
      </p:grpSp>
      <p:grpSp>
        <p:nvGrpSpPr>
          <p:cNvPr id="24" name="组合 23"/>
          <p:cNvGrpSpPr>
            <a:grpSpLocks/>
          </p:cNvGrpSpPr>
          <p:nvPr/>
        </p:nvGrpSpPr>
        <p:grpSpPr bwMode="auto">
          <a:xfrm>
            <a:off x="3887979" y="3698182"/>
            <a:ext cx="1584071" cy="1270000"/>
            <a:chOff x="2766568" y="2792413"/>
            <a:chExt cx="1584071" cy="1270000"/>
          </a:xfrm>
        </p:grpSpPr>
        <p:sp>
          <p:nvSpPr>
            <p:cNvPr id="25" name="六边形 24">
              <a:extLst>
                <a:ext uri="{FF2B5EF4-FFF2-40B4-BE49-F238E27FC236}">
                  <a16:creationId xmlns:a16="http://schemas.microsoft.com/office/drawing/2014/main" xmlns="" id="{6BAF3483-7E4E-FC4D-B322-6A5757E108CA}"/>
                </a:ext>
              </a:extLst>
            </p:cNvPr>
            <p:cNvSpPr/>
            <p:nvPr/>
          </p:nvSpPr>
          <p:spPr>
            <a:xfrm>
              <a:off x="2770188" y="2792413"/>
              <a:ext cx="1343025" cy="1270000"/>
            </a:xfrm>
            <a:prstGeom prst="hexagon">
              <a:avLst/>
            </a:prstGeom>
            <a:solidFill>
              <a:srgbClr val="1269B3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6" name="TextBox 109"/>
            <p:cNvSpPr txBox="1">
              <a:spLocks noChangeArrowheads="1"/>
            </p:cNvSpPr>
            <p:nvPr/>
          </p:nvSpPr>
          <p:spPr bwMode="auto">
            <a:xfrm>
              <a:off x="2766568" y="3206560"/>
              <a:ext cx="158407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r>
                <a:rPr lang="zh-CN" altLang="en-US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随时间变化</a:t>
              </a:r>
            </a:p>
          </p:txBody>
        </p:sp>
      </p:grpSp>
      <p:grpSp>
        <p:nvGrpSpPr>
          <p:cNvPr id="27" name="组合 26"/>
          <p:cNvGrpSpPr>
            <a:grpSpLocks/>
          </p:cNvGrpSpPr>
          <p:nvPr/>
        </p:nvGrpSpPr>
        <p:grpSpPr bwMode="auto">
          <a:xfrm>
            <a:off x="5300060" y="4398542"/>
            <a:ext cx="1341437" cy="1270000"/>
            <a:chOff x="3903663" y="3536950"/>
            <a:chExt cx="1341437" cy="1270000"/>
          </a:xfrm>
        </p:grpSpPr>
        <p:sp>
          <p:nvSpPr>
            <p:cNvPr id="28" name="六边形 27">
              <a:extLst>
                <a:ext uri="{FF2B5EF4-FFF2-40B4-BE49-F238E27FC236}">
                  <a16:creationId xmlns:a16="http://schemas.microsoft.com/office/drawing/2014/main" xmlns="" id="{3732E276-D9C4-D042-87D4-8B5449242C23}"/>
                </a:ext>
              </a:extLst>
            </p:cNvPr>
            <p:cNvSpPr/>
            <p:nvPr/>
          </p:nvSpPr>
          <p:spPr>
            <a:xfrm>
              <a:off x="3903663" y="3536950"/>
              <a:ext cx="1341437" cy="1270000"/>
            </a:xfrm>
            <a:prstGeom prst="hexagon">
              <a:avLst/>
            </a:prstGeom>
            <a:solidFill>
              <a:srgbClr val="1269B3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 dirty="0">
                <a:solidFill>
                  <a:srgbClr val="FFFFFF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9" name="TextBox 110"/>
            <p:cNvSpPr txBox="1">
              <a:spLocks noChangeArrowheads="1"/>
            </p:cNvSpPr>
            <p:nvPr/>
          </p:nvSpPr>
          <p:spPr bwMode="auto">
            <a:xfrm>
              <a:off x="4019868" y="3978275"/>
              <a:ext cx="117303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r>
                <a:rPr lang="zh-CN" altLang="en-US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相对稳定</a:t>
              </a:r>
            </a:p>
          </p:txBody>
        </p:sp>
      </p:grp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ChangeArrowheads="1"/>
          </p:cNvSpPr>
          <p:nvPr/>
        </p:nvSpPr>
        <p:spPr bwMode="auto">
          <a:xfrm>
            <a:off x="250825" y="136525"/>
            <a:ext cx="5884863" cy="7651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571500" indent="-571500" eaLnBrk="1" hangingPunct="1">
              <a:buFont typeface="Wingdings" panose="05000000000000000000" pitchFamily="2" charset="2"/>
            </a:pP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     </a:t>
            </a:r>
            <a:r>
              <a:rPr lang="en-US" altLang="zh-CN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7.1 </a:t>
            </a: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数据仓库简介</a:t>
            </a:r>
          </a:p>
        </p:txBody>
      </p:sp>
      <p:sp>
        <p:nvSpPr>
          <p:cNvPr id="7" name="矩形 6"/>
          <p:cNvSpPr/>
          <p:nvPr/>
        </p:nvSpPr>
        <p:spPr bwMode="auto">
          <a:xfrm>
            <a:off x="0" y="969483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0487" name="Picture 2" descr="C:\Documents and Settings\Administrator\桌面\小人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225" y="969963"/>
            <a:ext cx="1323975" cy="1028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8" name="矩形 9"/>
          <p:cNvSpPr/>
          <p:nvPr/>
        </p:nvSpPr>
        <p:spPr>
          <a:xfrm>
            <a:off x="1755775" y="1143000"/>
            <a:ext cx="231648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数据仓库的结构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896746" y="1988058"/>
            <a:ext cx="73572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ClrTx/>
              <a:buSzTx/>
              <a:buFontTx/>
            </a:pP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       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 数据仓库的结构是由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数据源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数据存储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及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管理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OLAP服务器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和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前端工具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四个部分组成。       </a:t>
            </a:r>
            <a:r>
              <a:rPr lang="zh-CN" altLang="en-US" sz="20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  </a:t>
            </a: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2" name="对象 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14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16" r:id="rId6" imgW="914400" imgH="215900" progId="Equation.KSEE3">
                  <p:embed/>
                </p:oleObj>
              </mc:Choice>
              <mc:Fallback>
                <p:oleObj r:id="rId6" imgW="914400" imgH="215900" progId="Equation.KSEE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114800" y="332105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图片 -21474826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77619" y="3240849"/>
            <a:ext cx="6621324" cy="2708847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81667265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ChangeArrowheads="1"/>
          </p:cNvSpPr>
          <p:nvPr/>
        </p:nvSpPr>
        <p:spPr bwMode="auto">
          <a:xfrm>
            <a:off x="250825" y="136525"/>
            <a:ext cx="5884863" cy="7651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571500" indent="-571500" eaLnBrk="1" hangingPunct="1">
              <a:buFont typeface="Wingdings" panose="05000000000000000000" pitchFamily="2" charset="2"/>
            </a:pP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     </a:t>
            </a:r>
            <a:r>
              <a:rPr lang="en-US" altLang="zh-CN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7.1 </a:t>
            </a: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数据仓库简介</a:t>
            </a:r>
          </a:p>
        </p:txBody>
      </p:sp>
      <p:sp>
        <p:nvSpPr>
          <p:cNvPr id="7" name="矩形 6"/>
          <p:cNvSpPr/>
          <p:nvPr/>
        </p:nvSpPr>
        <p:spPr bwMode="auto">
          <a:xfrm>
            <a:off x="0" y="969483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0487" name="Picture 2" descr="C:\Documents and Settings\Administrator\桌面\小人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225" y="969963"/>
            <a:ext cx="1323975" cy="1028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8" name="矩形 9"/>
          <p:cNvSpPr/>
          <p:nvPr/>
        </p:nvSpPr>
        <p:spPr>
          <a:xfrm>
            <a:off x="1755775" y="1143000"/>
            <a:ext cx="231648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数据仓库的结构</a:t>
            </a:r>
          </a:p>
        </p:txBody>
      </p:sp>
      <p:grpSp>
        <p:nvGrpSpPr>
          <p:cNvPr id="8" name="组合 30"/>
          <p:cNvGrpSpPr/>
          <p:nvPr/>
        </p:nvGrpSpPr>
        <p:grpSpPr bwMode="auto">
          <a:xfrm>
            <a:off x="1170051" y="1973072"/>
            <a:ext cx="3182492" cy="401193"/>
            <a:chOff x="900725" y="1981055"/>
            <a:chExt cx="6058068" cy="495082"/>
          </a:xfrm>
        </p:grpSpPr>
        <p:sp>
          <p:nvSpPr>
            <p:cNvPr id="9" name="圆角矩形 1"/>
            <p:cNvSpPr>
              <a:spLocks noChangeArrowheads="1"/>
            </p:cNvSpPr>
            <p:nvPr/>
          </p:nvSpPr>
          <p:spPr bwMode="auto">
            <a:xfrm>
              <a:off x="900725" y="1985600"/>
              <a:ext cx="6058068" cy="490537"/>
            </a:xfrm>
            <a:prstGeom prst="roundRect">
              <a:avLst>
                <a:gd name="adj" fmla="val 16667"/>
              </a:avLst>
            </a:prstGeom>
            <a:solidFill>
              <a:srgbClr val="6B81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/>
            </a:p>
          </p:txBody>
        </p:sp>
        <p:sp>
          <p:nvSpPr>
            <p:cNvPr id="10" name="矩形 14"/>
            <p:cNvSpPr>
              <a:spLocks noChangeArrowheads="1"/>
            </p:cNvSpPr>
            <p:nvPr/>
          </p:nvSpPr>
          <p:spPr bwMode="auto">
            <a:xfrm>
              <a:off x="1235089" y="1981055"/>
              <a:ext cx="4308621" cy="493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CN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  数据源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159276" y="2678435"/>
            <a:ext cx="6917286" cy="904869"/>
            <a:chOff x="1019814" y="2668588"/>
            <a:chExt cx="7133585" cy="1131970"/>
          </a:xfrm>
        </p:grpSpPr>
        <p:sp>
          <p:nvSpPr>
            <p:cNvPr id="12" name="圆角矩形标注 11"/>
            <p:cNvSpPr/>
            <p:nvPr/>
          </p:nvSpPr>
          <p:spPr bwMode="auto">
            <a:xfrm>
              <a:off x="1019814" y="2668588"/>
              <a:ext cx="7133585" cy="1131970"/>
            </a:xfrm>
            <a:prstGeom prst="wedgeRoundRectCallout">
              <a:avLst>
                <a:gd name="adj1" fmla="val -24820"/>
                <a:gd name="adj2" fmla="val -63336"/>
                <a:gd name="adj3" fmla="val 16667"/>
              </a:avLst>
            </a:prstGeom>
            <a:noFill/>
            <a:ln w="190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1086338" y="2697496"/>
              <a:ext cx="7034042" cy="10938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457200" algn="just">
                <a:lnSpc>
                  <a:spcPct val="150000"/>
                </a:lnSpc>
              </a:pPr>
              <a:r>
                <a:rPr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数据源是数据仓库的基础，即系统的数据来源，通常包含企业的各种内部信息和外部信息。</a:t>
              </a:r>
            </a:p>
          </p:txBody>
        </p:sp>
      </p:grpSp>
      <p:grpSp>
        <p:nvGrpSpPr>
          <p:cNvPr id="22" name="组合 30"/>
          <p:cNvGrpSpPr/>
          <p:nvPr/>
        </p:nvGrpSpPr>
        <p:grpSpPr bwMode="auto">
          <a:xfrm>
            <a:off x="1163955" y="3966464"/>
            <a:ext cx="3273933" cy="401192"/>
            <a:chOff x="900725" y="1981056"/>
            <a:chExt cx="6232131" cy="495081"/>
          </a:xfrm>
        </p:grpSpPr>
        <p:sp>
          <p:nvSpPr>
            <p:cNvPr id="23" name="圆角矩形 1"/>
            <p:cNvSpPr>
              <a:spLocks noChangeArrowheads="1"/>
            </p:cNvSpPr>
            <p:nvPr/>
          </p:nvSpPr>
          <p:spPr bwMode="auto">
            <a:xfrm>
              <a:off x="900725" y="1985600"/>
              <a:ext cx="6232131" cy="490537"/>
            </a:xfrm>
            <a:prstGeom prst="roundRect">
              <a:avLst>
                <a:gd name="adj" fmla="val 16667"/>
              </a:avLst>
            </a:prstGeom>
            <a:solidFill>
              <a:srgbClr val="6B81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/>
            </a:p>
          </p:txBody>
        </p:sp>
        <p:sp>
          <p:nvSpPr>
            <p:cNvPr id="24" name="矩形 14"/>
            <p:cNvSpPr>
              <a:spLocks noChangeArrowheads="1"/>
            </p:cNvSpPr>
            <p:nvPr/>
          </p:nvSpPr>
          <p:spPr bwMode="auto">
            <a:xfrm>
              <a:off x="1235087" y="1981056"/>
              <a:ext cx="5735309" cy="493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CN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2.  </a:t>
              </a:r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数据存储及管理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1153180" y="4670550"/>
            <a:ext cx="6917286" cy="1327913"/>
            <a:chOff x="1019814" y="2666991"/>
            <a:chExt cx="7133585" cy="1661188"/>
          </a:xfrm>
        </p:grpSpPr>
        <p:sp>
          <p:nvSpPr>
            <p:cNvPr id="26" name="圆角矩形标注 25"/>
            <p:cNvSpPr/>
            <p:nvPr/>
          </p:nvSpPr>
          <p:spPr bwMode="auto">
            <a:xfrm>
              <a:off x="1019814" y="2668588"/>
              <a:ext cx="7133585" cy="1659591"/>
            </a:xfrm>
            <a:prstGeom prst="wedgeRoundRectCallout">
              <a:avLst>
                <a:gd name="adj1" fmla="val -24820"/>
                <a:gd name="adj2" fmla="val -63336"/>
                <a:gd name="adj3" fmla="val 16667"/>
              </a:avLst>
            </a:prstGeom>
            <a:noFill/>
            <a:ln w="190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1086338" y="2666991"/>
              <a:ext cx="7034042" cy="16136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457200" algn="just">
                <a:lnSpc>
                  <a:spcPct val="150000"/>
                </a:lnSpc>
              </a:pP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数据存储及管理是整个数据仓库的核心，决定了对外部数据的表现形式，针对系统现有的数据，进行抽取、清理并有效集成，再按照主题进行组织。</a:t>
              </a:r>
            </a:p>
          </p:txBody>
        </p:sp>
      </p:grp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ChangeArrowheads="1"/>
          </p:cNvSpPr>
          <p:nvPr/>
        </p:nvSpPr>
        <p:spPr bwMode="auto">
          <a:xfrm>
            <a:off x="250825" y="136525"/>
            <a:ext cx="5884863" cy="7651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571500" indent="-571500" eaLnBrk="1" hangingPunct="1">
              <a:buFont typeface="Wingdings" panose="05000000000000000000" pitchFamily="2" charset="2"/>
            </a:pP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     </a:t>
            </a:r>
            <a:r>
              <a:rPr lang="en-US" altLang="zh-CN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7.1 </a:t>
            </a: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数据仓库简介</a:t>
            </a:r>
          </a:p>
        </p:txBody>
      </p:sp>
      <p:sp>
        <p:nvSpPr>
          <p:cNvPr id="7" name="矩形 6"/>
          <p:cNvSpPr/>
          <p:nvPr/>
        </p:nvSpPr>
        <p:spPr bwMode="auto">
          <a:xfrm>
            <a:off x="0" y="969483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0487" name="Picture 2" descr="C:\Documents and Settings\Administrator\桌面\小人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225" y="969963"/>
            <a:ext cx="1323975" cy="1028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8" name="矩形 9"/>
          <p:cNvSpPr/>
          <p:nvPr/>
        </p:nvSpPr>
        <p:spPr>
          <a:xfrm>
            <a:off x="1755775" y="1143000"/>
            <a:ext cx="231648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数据仓库的结构</a:t>
            </a:r>
          </a:p>
        </p:txBody>
      </p:sp>
      <p:graphicFrame>
        <p:nvGraphicFramePr>
          <p:cNvPr id="2" name="对象 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14800" y="308991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05" r:id="rId6" imgW="914400" imgH="215900" progId="Equation.KSEE3">
                  <p:embed/>
                </p:oleObj>
              </mc:Choice>
              <mc:Fallback>
                <p:oleObj r:id="rId6" imgW="914400" imgH="2159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114800" y="308991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对象 17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24960" y="6251575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06" r:id="rId8" imgW="914400" imgH="215900" progId="Equation.KSEE3">
                  <p:embed/>
                </p:oleObj>
              </mc:Choice>
              <mc:Fallback>
                <p:oleObj r:id="rId8" imgW="914400" imgH="2159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124960" y="6251575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6" name="组合 30"/>
          <p:cNvGrpSpPr/>
          <p:nvPr/>
        </p:nvGrpSpPr>
        <p:grpSpPr bwMode="auto">
          <a:xfrm>
            <a:off x="1170051" y="1973072"/>
            <a:ext cx="3182492" cy="401193"/>
            <a:chOff x="900725" y="1981055"/>
            <a:chExt cx="6058068" cy="495082"/>
          </a:xfrm>
        </p:grpSpPr>
        <p:sp>
          <p:nvSpPr>
            <p:cNvPr id="27" name="圆角矩形 1"/>
            <p:cNvSpPr>
              <a:spLocks noChangeArrowheads="1"/>
            </p:cNvSpPr>
            <p:nvPr/>
          </p:nvSpPr>
          <p:spPr bwMode="auto">
            <a:xfrm>
              <a:off x="900725" y="1985600"/>
              <a:ext cx="6058068" cy="490537"/>
            </a:xfrm>
            <a:prstGeom prst="roundRect">
              <a:avLst>
                <a:gd name="adj" fmla="val 16667"/>
              </a:avLst>
            </a:prstGeom>
            <a:solidFill>
              <a:srgbClr val="6B81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/>
            </a:p>
          </p:txBody>
        </p:sp>
        <p:sp>
          <p:nvSpPr>
            <p:cNvPr id="28" name="矩形 14"/>
            <p:cNvSpPr>
              <a:spLocks noChangeArrowheads="1"/>
            </p:cNvSpPr>
            <p:nvPr/>
          </p:nvSpPr>
          <p:spPr bwMode="auto">
            <a:xfrm>
              <a:off x="1235089" y="1981055"/>
              <a:ext cx="4308621" cy="493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CN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3.  OLAP</a:t>
              </a:r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服务器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1159276" y="2678436"/>
            <a:ext cx="6917286" cy="946439"/>
            <a:chOff x="1019814" y="2668588"/>
            <a:chExt cx="7133585" cy="1183973"/>
          </a:xfrm>
        </p:grpSpPr>
        <p:sp>
          <p:nvSpPr>
            <p:cNvPr id="30" name="圆角矩形标注 29"/>
            <p:cNvSpPr/>
            <p:nvPr/>
          </p:nvSpPr>
          <p:spPr bwMode="auto">
            <a:xfrm>
              <a:off x="1019814" y="2668588"/>
              <a:ext cx="7133585" cy="1131970"/>
            </a:xfrm>
            <a:prstGeom prst="wedgeRoundRectCallout">
              <a:avLst>
                <a:gd name="adj1" fmla="val -24820"/>
                <a:gd name="adj2" fmla="val -63336"/>
                <a:gd name="adj3" fmla="val 16667"/>
              </a:avLst>
            </a:prstGeom>
            <a:noFill/>
            <a:ln w="190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1086338" y="2697496"/>
              <a:ext cx="7034042" cy="11550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457200" algn="just">
                <a:lnSpc>
                  <a:spcPct val="150000"/>
                </a:lnSpc>
              </a:pPr>
              <a:r>
                <a:rPr 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OLAP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服务器对需要分析的数据按多维数据模型进行重组，以支持用户随时进行多角度、多层次的分析，并发现数据规律和趋势。</a:t>
              </a:r>
            </a:p>
          </p:txBody>
        </p:sp>
      </p:grpSp>
      <p:grpSp>
        <p:nvGrpSpPr>
          <p:cNvPr id="32" name="组合 30"/>
          <p:cNvGrpSpPr/>
          <p:nvPr/>
        </p:nvGrpSpPr>
        <p:grpSpPr bwMode="auto">
          <a:xfrm>
            <a:off x="1163955" y="3966464"/>
            <a:ext cx="3273933" cy="401192"/>
            <a:chOff x="900725" y="1981056"/>
            <a:chExt cx="6232131" cy="495081"/>
          </a:xfrm>
        </p:grpSpPr>
        <p:sp>
          <p:nvSpPr>
            <p:cNvPr id="33" name="圆角矩形 1"/>
            <p:cNvSpPr>
              <a:spLocks noChangeArrowheads="1"/>
            </p:cNvSpPr>
            <p:nvPr/>
          </p:nvSpPr>
          <p:spPr bwMode="auto">
            <a:xfrm>
              <a:off x="900725" y="1985600"/>
              <a:ext cx="6232131" cy="490537"/>
            </a:xfrm>
            <a:prstGeom prst="roundRect">
              <a:avLst>
                <a:gd name="adj" fmla="val 16667"/>
              </a:avLst>
            </a:prstGeom>
            <a:solidFill>
              <a:srgbClr val="6B81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/>
            </a:p>
          </p:txBody>
        </p:sp>
        <p:sp>
          <p:nvSpPr>
            <p:cNvPr id="34" name="矩形 14"/>
            <p:cNvSpPr>
              <a:spLocks noChangeArrowheads="1"/>
            </p:cNvSpPr>
            <p:nvPr/>
          </p:nvSpPr>
          <p:spPr bwMode="auto">
            <a:xfrm>
              <a:off x="1235087" y="1981056"/>
              <a:ext cx="5735309" cy="493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CN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4.  </a:t>
              </a:r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前端工具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1153180" y="4671827"/>
            <a:ext cx="6917286" cy="936493"/>
            <a:chOff x="1019814" y="2668588"/>
            <a:chExt cx="7133585" cy="1171531"/>
          </a:xfrm>
        </p:grpSpPr>
        <p:sp>
          <p:nvSpPr>
            <p:cNvPr id="36" name="圆角矩形标注 35"/>
            <p:cNvSpPr/>
            <p:nvPr/>
          </p:nvSpPr>
          <p:spPr bwMode="auto">
            <a:xfrm>
              <a:off x="1019814" y="2668588"/>
              <a:ext cx="7133585" cy="1171531"/>
            </a:xfrm>
            <a:prstGeom prst="wedgeRoundRectCallout">
              <a:avLst>
                <a:gd name="adj1" fmla="val -24820"/>
                <a:gd name="adj2" fmla="val -63336"/>
                <a:gd name="adj3" fmla="val 16667"/>
              </a:avLst>
            </a:prstGeom>
            <a:noFill/>
            <a:ln w="190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1086338" y="2697494"/>
              <a:ext cx="7034042" cy="10938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457200" algn="just">
                <a:lnSpc>
                  <a:spcPct val="150000"/>
                </a:lnSpc>
              </a:pP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前端工具主要包含各种数据分析工具、报表工具、查询工具、数据挖掘工具以及各种基于数据仓库或数据集市开发的应用。</a:t>
              </a:r>
            </a:p>
          </p:txBody>
        </p:sp>
      </p:grpSp>
    </p:spTree>
    <p:custDataLst>
      <p:tags r:id="rId2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ChangeArrowheads="1"/>
          </p:cNvSpPr>
          <p:nvPr/>
        </p:nvSpPr>
        <p:spPr bwMode="auto">
          <a:xfrm>
            <a:off x="250825" y="136525"/>
            <a:ext cx="5884863" cy="7651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571500" indent="-571500" eaLnBrk="1" hangingPunct="1">
              <a:buFont typeface="Wingdings" panose="05000000000000000000" pitchFamily="2" charset="2"/>
            </a:pP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     </a:t>
            </a:r>
            <a:r>
              <a:rPr lang="en-US" altLang="zh-CN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7.1 </a:t>
            </a: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数据仓库简介</a:t>
            </a:r>
          </a:p>
        </p:txBody>
      </p:sp>
      <p:sp>
        <p:nvSpPr>
          <p:cNvPr id="7" name="矩形 6"/>
          <p:cNvSpPr/>
          <p:nvPr/>
        </p:nvSpPr>
        <p:spPr bwMode="auto">
          <a:xfrm>
            <a:off x="0" y="969483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0487" name="Picture 2" descr="C:\Documents and Settings\Administrator\桌面\小人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225" y="969963"/>
            <a:ext cx="1323975" cy="1028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8" name="矩形 9"/>
          <p:cNvSpPr/>
          <p:nvPr/>
        </p:nvSpPr>
        <p:spPr>
          <a:xfrm>
            <a:off x="1755775" y="1143000"/>
            <a:ext cx="292608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数据仓库的数据模型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70560" y="1792986"/>
            <a:ext cx="7766303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      </a:t>
            </a:r>
            <a:r>
              <a:rPr lang="en-US" altLang="zh-CN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数据模型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（Data Model）是数据特征的抽象，在数据仓库建设中，一般围绕</a:t>
            </a:r>
            <a:r>
              <a:rPr lang="en-US" altLang="zh-CN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星型模型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和</a:t>
            </a:r>
            <a:r>
              <a:rPr lang="en-US" altLang="zh-CN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雪花模型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来设计数据模型。</a:t>
            </a:r>
            <a:r>
              <a:rPr lang="en-US" altLang="zh-CN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星型模型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  <a:sym typeface="+mn-ea"/>
              </a:rPr>
              <a:t>是以一个</a:t>
            </a:r>
            <a:r>
              <a:rPr lang="en-US" altLang="zh-CN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事实表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  <a:sym typeface="+mn-ea"/>
              </a:rPr>
              <a:t>和一组</a:t>
            </a:r>
            <a:r>
              <a:rPr lang="en-US" altLang="zh-CN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维度表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  <a:sym typeface="+mn-ea"/>
              </a:rPr>
              <a:t>组合而成，并以事实表为中心，所有维度表直接与事实表相连。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2" name="对象 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14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17" r:id="rId6" imgW="914400" imgH="215900" progId="Equation.KSEE3">
                  <p:embed/>
                </p:oleObj>
              </mc:Choice>
              <mc:Fallback>
                <p:oleObj r:id="rId6" imgW="914400" imgH="215900" progId="Equation.KSEE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114800" y="332105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图片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51150" y="3291713"/>
            <a:ext cx="3488690" cy="3174787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86958637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ChangeArrowheads="1"/>
          </p:cNvSpPr>
          <p:nvPr/>
        </p:nvSpPr>
        <p:spPr bwMode="auto">
          <a:xfrm>
            <a:off x="250825" y="136525"/>
            <a:ext cx="5884863" cy="7651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571500" indent="-571500" eaLnBrk="1" hangingPunct="1">
              <a:buFont typeface="Wingdings" panose="05000000000000000000" pitchFamily="2" charset="2"/>
            </a:pP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     </a:t>
            </a:r>
            <a:r>
              <a:rPr lang="en-US" altLang="zh-CN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7.1 </a:t>
            </a: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数据仓库简介</a:t>
            </a:r>
          </a:p>
        </p:txBody>
      </p:sp>
      <p:sp>
        <p:nvSpPr>
          <p:cNvPr id="7" name="矩形 6"/>
          <p:cNvSpPr/>
          <p:nvPr/>
        </p:nvSpPr>
        <p:spPr bwMode="auto">
          <a:xfrm>
            <a:off x="0" y="969483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0487" name="Picture 2" descr="C:\Documents and Settings\Administrator\桌面\小人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225" y="969963"/>
            <a:ext cx="1323975" cy="1028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8" name="矩形 9"/>
          <p:cNvSpPr/>
          <p:nvPr/>
        </p:nvSpPr>
        <p:spPr>
          <a:xfrm>
            <a:off x="1755775" y="1143000"/>
            <a:ext cx="292608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数据仓库的数据模型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92480" y="1768602"/>
            <a:ext cx="75175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lnSpc>
                <a:spcPct val="150000"/>
              </a:lnSpc>
              <a:buClrTx/>
              <a:buSzTx/>
              <a:buFontTx/>
            </a:pPr>
            <a:r>
              <a:rPr lang="zh-CN" altLang="en-US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雪花模型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是当有</a:t>
            </a:r>
            <a:r>
              <a:rPr lang="zh-CN" altLang="en-US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一个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或</a:t>
            </a:r>
            <a:r>
              <a:rPr lang="zh-CN" altLang="en-US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多个维表没有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直接</a:t>
            </a:r>
            <a:r>
              <a:rPr lang="zh-CN" altLang="en-US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连到事实表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上，而是通过</a:t>
            </a:r>
            <a:r>
              <a:rPr lang="zh-CN" altLang="en-US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其他维表连到事实表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上，其</a:t>
            </a:r>
            <a:r>
              <a:rPr lang="zh-CN" altLang="en-US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图解像多个雪花连在一起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，故称</a:t>
            </a:r>
            <a:r>
              <a:rPr lang="zh-CN" altLang="en-US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雪花模型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。雪花模型是对星型模型的</a:t>
            </a:r>
            <a:r>
              <a:rPr lang="zh-CN" altLang="en-US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扩展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，原有的各维表可被扩展为小的事实表，形成一些局部的 "层次 " 区域，被分解的表都连</a:t>
            </a:r>
            <a:r>
              <a:rPr lang="zh-CN" altLang="en-US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主维度表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而不是事实表。</a:t>
            </a:r>
          </a:p>
        </p:txBody>
      </p:sp>
      <p:pic>
        <p:nvPicPr>
          <p:cNvPr id="3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2367" y="3536135"/>
            <a:ext cx="3791585" cy="288773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ChangeArrowheads="1"/>
          </p:cNvSpPr>
          <p:nvPr/>
        </p:nvSpPr>
        <p:spPr bwMode="auto">
          <a:xfrm>
            <a:off x="250825" y="136525"/>
            <a:ext cx="5884863" cy="7651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571500" indent="-571500" eaLnBrk="1" hangingPunct="1">
              <a:buFont typeface="Wingdings" panose="05000000000000000000" pitchFamily="2" charset="2"/>
            </a:pP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     </a:t>
            </a:r>
            <a:r>
              <a:rPr lang="en-US" altLang="zh-CN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7.2 </a:t>
            </a: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Hive简介</a:t>
            </a:r>
          </a:p>
        </p:txBody>
      </p:sp>
      <p:sp>
        <p:nvSpPr>
          <p:cNvPr id="7" name="矩形 6"/>
          <p:cNvSpPr/>
          <p:nvPr/>
        </p:nvSpPr>
        <p:spPr bwMode="auto">
          <a:xfrm>
            <a:off x="0" y="969483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0487" name="Picture 2" descr="C:\Documents and Settings\Administrator\桌面\小人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225" y="969963"/>
            <a:ext cx="1323975" cy="1028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8" name="矩形 9"/>
          <p:cNvSpPr/>
          <p:nvPr/>
        </p:nvSpPr>
        <p:spPr>
          <a:xfrm>
            <a:off x="1755775" y="1143000"/>
            <a:ext cx="178689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什么是Hive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4898" y="4860036"/>
            <a:ext cx="1913688" cy="1650492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926592" y="1793992"/>
            <a:ext cx="7327392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en-US" altLang="zh-CN" sz="16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Hive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是建立在</a:t>
            </a:r>
            <a:r>
              <a:rPr lang="en-US" altLang="zh-CN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Hadoop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文件系统上的数据仓库，它提供了一系列工具，能够对存储在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HDFS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中的数据进行数据提取、转换和加载（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ETL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），这是一种可以</a:t>
            </a:r>
            <a:r>
              <a:rPr lang="zh-CN" altLang="en-US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存储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en-US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查询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和</a:t>
            </a:r>
            <a:r>
              <a:rPr lang="zh-CN" altLang="en-US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分析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存储在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Hadoop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中的大规模数据的工具。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Hive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定义简单的</a:t>
            </a:r>
            <a:r>
              <a:rPr lang="zh-CN" altLang="en-US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类</a:t>
            </a:r>
            <a:r>
              <a:rPr lang="en-US" altLang="zh-CN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SQL</a:t>
            </a:r>
            <a:r>
              <a:rPr lang="zh-CN" altLang="en-US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查询语言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（即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HQL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），可以将</a:t>
            </a:r>
            <a:r>
              <a:rPr lang="zh-CN" altLang="en-US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结构化的数据文件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映射为一张</a:t>
            </a:r>
            <a:r>
              <a:rPr lang="zh-CN" altLang="en-US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数据表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，允许熟悉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SQL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的用户查询数据，允许熟悉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MapReduce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的开发者开发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mapper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和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reducer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来处理复杂的分析工作，与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MapReduce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相比较，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Hive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更具有优势。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</a:t>
            </a:r>
            <a:endParaRPr lang="zh-CN" altLang="en-US" dirty="0"/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ChangeArrowheads="1"/>
          </p:cNvSpPr>
          <p:nvPr/>
        </p:nvSpPr>
        <p:spPr bwMode="auto">
          <a:xfrm>
            <a:off x="250825" y="136525"/>
            <a:ext cx="5884863" cy="7651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571500" indent="-571500" eaLnBrk="1" hangingPunct="1">
              <a:buFont typeface="Wingdings" panose="05000000000000000000" pitchFamily="2" charset="2"/>
            </a:pP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     </a:t>
            </a:r>
            <a:r>
              <a:rPr lang="en-US" altLang="zh-CN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7.2 </a:t>
            </a: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Hive简介</a:t>
            </a:r>
          </a:p>
        </p:txBody>
      </p:sp>
      <p:sp>
        <p:nvSpPr>
          <p:cNvPr id="7" name="矩形 6"/>
          <p:cNvSpPr/>
          <p:nvPr/>
        </p:nvSpPr>
        <p:spPr bwMode="auto">
          <a:xfrm>
            <a:off x="0" y="969483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0487" name="Picture 2" descr="C:\Documents and Settings\Administrator\桌面\小人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225" y="969963"/>
            <a:ext cx="1323975" cy="1028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8" name="矩形 9"/>
          <p:cNvSpPr/>
          <p:nvPr/>
        </p:nvSpPr>
        <p:spPr>
          <a:xfrm>
            <a:off x="1755775" y="1143000"/>
            <a:ext cx="178689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什么是Hive</a:t>
            </a:r>
          </a:p>
        </p:txBody>
      </p:sp>
      <p:graphicFrame>
        <p:nvGraphicFramePr>
          <p:cNvPr id="2" name="对象 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14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3" r:id="rId6" imgW="914400" imgH="215900" progId="Equation.KSEE3">
                  <p:embed/>
                </p:oleObj>
              </mc:Choice>
              <mc:Fallback>
                <p:oleObj r:id="rId6" imgW="914400" imgH="2159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114800" y="332105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/>
          <p:nvPr/>
        </p:nvSpPr>
        <p:spPr>
          <a:xfrm>
            <a:off x="920496" y="1834451"/>
            <a:ext cx="722376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en-US" altLang="zh-CN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Hive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采用了</a:t>
            </a:r>
            <a:r>
              <a:rPr lang="en-US" altLang="zh-CN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SQL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的查询语言</a:t>
            </a:r>
            <a:r>
              <a:rPr lang="en-US" altLang="zh-CN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HQL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，因此很容易将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Hive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理解为数据库。其实从结构上来看，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Hive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和数据库除了拥有类似的查询语言，再无类似之处，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MySQL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与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Hive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对比如下所示。</a:t>
            </a:r>
            <a:endParaRPr lang="zh-CN" altLang="en-US" dirty="0"/>
          </a:p>
        </p:txBody>
      </p:sp>
      <p:graphicFrame>
        <p:nvGraphicFramePr>
          <p:cNvPr id="12" name="表格 11">
            <a:extLst>
              <a:ext uri="{FF2B5EF4-FFF2-40B4-BE49-F238E27FC236}">
                <a16:creationId xmlns:a16="http://schemas.microsoft.com/office/drawing/2014/main" xmlns="" id="{700AC2B8-A0D0-0040-AD3D-E472070C7C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4983852"/>
              </p:ext>
            </p:extLst>
          </p:nvPr>
        </p:nvGraphicFramePr>
        <p:xfrm>
          <a:off x="1483361" y="3243072"/>
          <a:ext cx="6112255" cy="321014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791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994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593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对比项</a:t>
                      </a:r>
                      <a:endParaRPr lang="zh-CN" sz="1600" kern="100" dirty="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Hive</a:t>
                      </a:r>
                      <a:endParaRPr lang="zh-CN" sz="1600" kern="100" dirty="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MySQL</a:t>
                      </a:r>
                      <a:endParaRPr lang="zh-CN" sz="1600" kern="100" dirty="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96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查询语言</a:t>
                      </a: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Hive QL</a:t>
                      </a:r>
                      <a:endParaRPr lang="zh-CN" sz="14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SQL</a:t>
                      </a:r>
                      <a:endParaRPr lang="zh-CN" sz="1400" kern="100" dirty="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10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数据存储位置</a:t>
                      </a: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HDFS</a:t>
                      </a:r>
                      <a:endParaRPr lang="zh-CN" sz="1400" kern="100" dirty="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块设备、本地文件系统</a:t>
                      </a: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83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数据格式</a:t>
                      </a: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用户定义</a:t>
                      </a: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系统决定</a:t>
                      </a: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83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数据更新</a:t>
                      </a: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不支持</a:t>
                      </a: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支持</a:t>
                      </a: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83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事务</a:t>
                      </a: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不支持</a:t>
                      </a: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支持</a:t>
                      </a: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83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执行延迟</a:t>
                      </a: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高</a:t>
                      </a: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低</a:t>
                      </a: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383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可扩展性</a:t>
                      </a: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高</a:t>
                      </a: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低</a:t>
                      </a: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383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数据规模</a:t>
                      </a: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大</a:t>
                      </a: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小</a:t>
                      </a: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custDataLst>
      <p:tags r:id="rId2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ChangeArrowheads="1"/>
          </p:cNvSpPr>
          <p:nvPr/>
        </p:nvSpPr>
        <p:spPr bwMode="auto">
          <a:xfrm>
            <a:off x="250825" y="136525"/>
            <a:ext cx="5884863" cy="7651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571500" indent="-571500" eaLnBrk="1" hangingPunct="1">
              <a:buFont typeface="Wingdings" panose="05000000000000000000" pitchFamily="2" charset="2"/>
            </a:pP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     </a:t>
            </a:r>
            <a:r>
              <a:rPr lang="en-US" altLang="zh-CN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7.2 </a:t>
            </a: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Hive简介</a:t>
            </a:r>
          </a:p>
        </p:txBody>
      </p:sp>
      <p:sp>
        <p:nvSpPr>
          <p:cNvPr id="7" name="矩形 6"/>
          <p:cNvSpPr/>
          <p:nvPr/>
        </p:nvSpPr>
        <p:spPr bwMode="auto">
          <a:xfrm>
            <a:off x="0" y="969483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0487" name="Picture 2" descr="C:\Documents and Settings\Administrator\桌面\小人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225" y="969963"/>
            <a:ext cx="1323975" cy="1028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8" name="矩形 9"/>
          <p:cNvSpPr/>
          <p:nvPr/>
        </p:nvSpPr>
        <p:spPr>
          <a:xfrm>
            <a:off x="1755775" y="1143000"/>
            <a:ext cx="209169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Hive系统架构</a:t>
            </a:r>
          </a:p>
        </p:txBody>
      </p:sp>
      <p:graphicFrame>
        <p:nvGraphicFramePr>
          <p:cNvPr id="2" name="对象 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14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97" r:id="rId6" imgW="914400" imgH="215900" progId="Equation.KSEE3">
                  <p:embed/>
                </p:oleObj>
              </mc:Choice>
              <mc:Fallback>
                <p:oleObj r:id="rId6" imgW="914400" imgH="2159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114800" y="332105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图片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78874" y="1829907"/>
            <a:ext cx="3603170" cy="448769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矩形 4"/>
          <p:cNvSpPr/>
          <p:nvPr/>
        </p:nvSpPr>
        <p:spPr>
          <a:xfrm>
            <a:off x="403225" y="2990218"/>
            <a:ext cx="4252220" cy="2167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Hive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是底层封装了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Hadoop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的数据仓库处理工具，运行在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Hadoop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基础上，其系统架构组成主要包含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部分，分别是</a:t>
            </a:r>
            <a:r>
              <a:rPr lang="zh-CN" altLang="en-US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用户接口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zh-CN" altLang="en-US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跨语言服务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zh-CN" altLang="en-US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底层驱动引擎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及</a:t>
            </a:r>
            <a:r>
              <a:rPr lang="zh-CN" altLang="en-US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元数据存储系统。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</p:spTree>
    <p:custDataLst>
      <p:tags r:id="rId2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标题 1"/>
          <p:cNvSpPr/>
          <p:nvPr/>
        </p:nvSpPr>
        <p:spPr>
          <a:xfrm>
            <a:off x="1751013" y="136525"/>
            <a:ext cx="5148262" cy="76517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marL="571500" indent="-571500" eaLnBrk="1" hangingPunct="1">
              <a:buFont typeface="Wingdings" panose="05000000000000000000" pitchFamily="2" charset="2"/>
            </a:pPr>
            <a:r>
              <a:rPr lang="zh-CN" altLang="en-US" sz="36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✎ 学习目标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3604499" y="2313107"/>
            <a:ext cx="2261665" cy="2600090"/>
            <a:chOff x="3556495" y="2206405"/>
            <a:chExt cx="2589781" cy="3028586"/>
          </a:xfrm>
          <a:noFill/>
        </p:grpSpPr>
        <p:sp>
          <p:nvSpPr>
            <p:cNvPr id="37" name="弧形 36"/>
            <p:cNvSpPr/>
            <p:nvPr/>
          </p:nvSpPr>
          <p:spPr bwMode="auto">
            <a:xfrm rot="5400000">
              <a:off x="3977686" y="3085583"/>
              <a:ext cx="1313362" cy="1314624"/>
            </a:xfrm>
            <a:prstGeom prst="arc">
              <a:avLst>
                <a:gd name="adj1" fmla="val 5382197"/>
                <a:gd name="adj2" fmla="val 0"/>
              </a:avLst>
            </a:prstGeom>
            <a:grpFill/>
            <a:ln w="57150" cap="flat" cmpd="sng" algn="ctr">
              <a:noFill/>
              <a:prstDash val="solid"/>
              <a:round/>
              <a:headEnd type="oval" w="sm" len="sm"/>
              <a:tailEnd type="oval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8" name="弧形 37"/>
            <p:cNvSpPr/>
            <p:nvPr/>
          </p:nvSpPr>
          <p:spPr bwMode="auto">
            <a:xfrm>
              <a:off x="4091608" y="3202751"/>
              <a:ext cx="1083701" cy="1083986"/>
            </a:xfrm>
            <a:prstGeom prst="arc">
              <a:avLst>
                <a:gd name="adj1" fmla="val 10763236"/>
                <a:gd name="adj2" fmla="val 0"/>
              </a:avLst>
            </a:prstGeom>
            <a:grpFill/>
            <a:ln w="571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9" name="弧形 38"/>
            <p:cNvSpPr/>
            <p:nvPr/>
          </p:nvSpPr>
          <p:spPr bwMode="auto">
            <a:xfrm rot="16200000">
              <a:off x="4173061" y="3346775"/>
              <a:ext cx="897156" cy="823686"/>
            </a:xfrm>
            <a:prstGeom prst="arc">
              <a:avLst>
                <a:gd name="adj1" fmla="val 16251812"/>
                <a:gd name="adj2" fmla="val 0"/>
              </a:avLst>
            </a:prstGeom>
            <a:grpFill/>
            <a:ln w="571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3111" name="组合 3"/>
            <p:cNvGrpSpPr/>
            <p:nvPr/>
          </p:nvGrpSpPr>
          <p:grpSpPr>
            <a:xfrm>
              <a:off x="3556495" y="2206405"/>
              <a:ext cx="484077" cy="3028586"/>
              <a:chOff x="3553396" y="2205709"/>
              <a:chExt cx="485481" cy="3029987"/>
            </a:xfrm>
            <a:grpFill/>
          </p:grpSpPr>
          <p:sp>
            <p:nvSpPr>
              <p:cNvPr id="44" name="TextBox 43"/>
              <p:cNvSpPr txBox="1"/>
              <p:nvPr/>
            </p:nvSpPr>
            <p:spPr>
              <a:xfrm rot="18892830">
                <a:off x="3261780" y="2497325"/>
                <a:ext cx="1041441" cy="458209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>
                <a:spAutoFit/>
              </a:bodyPr>
              <a:lstStyle/>
              <a:p>
                <a:pPr marR="0" defTabSz="914400">
                  <a:buClrTx/>
                  <a:buSzTx/>
                  <a:buFontTx/>
                  <a:defRPr/>
                </a:pPr>
                <a:r>
                  <a:rPr kumimoji="0" lang="zh-CN" altLang="en-US" sz="2000" b="1" kern="1200" cap="none" spc="300" normalizeH="0" baseline="0" noProof="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了解</a:t>
                </a: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 rot="3026289">
                <a:off x="3289052" y="4485870"/>
                <a:ext cx="1041442" cy="458209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>
                <a:spAutoFit/>
              </a:bodyPr>
              <a:lstStyle/>
              <a:p>
                <a:pPr marR="0" defTabSz="914400">
                  <a:buClrTx/>
                  <a:buSzTx/>
                  <a:buFontTx/>
                  <a:defRPr/>
                </a:pPr>
                <a:r>
                  <a:rPr kumimoji="0" lang="zh-CN" altLang="en-US" sz="2000" b="1" kern="1200" cap="none" spc="300" normalizeH="0" baseline="0" noProof="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掌握</a:t>
                </a:r>
              </a:p>
            </p:txBody>
          </p:sp>
        </p:grpSp>
        <p:sp>
          <p:nvSpPr>
            <p:cNvPr id="41" name="TextBox 40"/>
            <p:cNvSpPr txBox="1"/>
            <p:nvPr/>
          </p:nvSpPr>
          <p:spPr>
            <a:xfrm rot="3181581" flipH="1">
              <a:off x="5143708" y="2735935"/>
              <a:ext cx="1041441" cy="456754"/>
            </a:xfrm>
            <a:prstGeom prst="rect">
              <a:avLst/>
            </a:prstGeom>
            <a:grpFill/>
            <a:ln>
              <a:noFill/>
            </a:ln>
          </p:spPr>
          <p:txBody>
            <a:bodyPr>
              <a:spAutoFit/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zh-CN" altLang="zh-CN" sz="2000" b="1" kern="1200" cap="none" spc="300" normalizeH="0" baseline="0" noProof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熟悉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 rot="8102442" flipH="1" flipV="1">
              <a:off x="5106214" y="4338532"/>
              <a:ext cx="1040062" cy="464671"/>
            </a:xfrm>
            <a:prstGeom prst="rect">
              <a:avLst/>
            </a:prstGeom>
            <a:grpFill/>
            <a:ln>
              <a:noFill/>
            </a:ln>
          </p:spPr>
          <p:txBody>
            <a:bodyPr>
              <a:spAutoFit/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zh-CN" altLang="en-US" sz="2000" b="1" kern="1200" cap="none" spc="300" normalizeH="0" baseline="0" noProof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熟悉</a:t>
              </a: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357950" y="1529845"/>
            <a:ext cx="3195890" cy="1143188"/>
            <a:chOff x="153988" y="1614313"/>
            <a:chExt cx="3195890" cy="1141457"/>
          </a:xfrm>
        </p:grpSpPr>
        <p:sp>
          <p:nvSpPr>
            <p:cNvPr id="3101" name="矩形 5"/>
            <p:cNvSpPr/>
            <p:nvPr/>
          </p:nvSpPr>
          <p:spPr>
            <a:xfrm>
              <a:off x="593663" y="1787746"/>
              <a:ext cx="2756215" cy="95375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ctr">
              <a:spAutoFit/>
            </a:bodyPr>
            <a:lstStyle/>
            <a:p>
              <a:pPr indent="-457200">
                <a:lnSpc>
                  <a:spcPts val="3600"/>
                </a:lnSpc>
              </a:pPr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了解</a:t>
              </a:r>
              <a:r>
                <a:rPr lang="en-US" altLang="zh-CN" b="1" dirty="0">
                  <a:solidFill>
                    <a:srgbClr val="1369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Hive</a:t>
              </a:r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的相关</a:t>
              </a:r>
              <a:r>
                <a:rPr lang="zh-CN" altLang="en-US" b="1" dirty="0">
                  <a:solidFill>
                    <a:srgbClr val="1369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功能</a:t>
              </a:r>
              <a:endParaRPr lang="en-US" altLang="zh-CN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indent="-457200">
                <a:lnSpc>
                  <a:spcPts val="3600"/>
                </a:lnSpc>
              </a:pPr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和</a:t>
              </a:r>
              <a:r>
                <a:rPr lang="zh-CN" altLang="en-US" b="1" dirty="0">
                  <a:solidFill>
                    <a:srgbClr val="1369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特点</a:t>
              </a:r>
              <a:endParaRPr lang="en-US" altLang="zh-CN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102" name="组合 16"/>
            <p:cNvGrpSpPr/>
            <p:nvPr/>
          </p:nvGrpSpPr>
          <p:grpSpPr>
            <a:xfrm>
              <a:off x="466536" y="2103548"/>
              <a:ext cx="2462846" cy="652222"/>
              <a:chOff x="860198" y="2352244"/>
              <a:chExt cx="2461611" cy="652213"/>
            </a:xfrm>
          </p:grpSpPr>
          <p:cxnSp>
            <p:nvCxnSpPr>
              <p:cNvPr id="3106" name="直接连接符 7"/>
              <p:cNvCxnSpPr/>
              <p:nvPr/>
            </p:nvCxnSpPr>
            <p:spPr>
              <a:xfrm>
                <a:off x="860198" y="2352244"/>
                <a:ext cx="162033" cy="652213"/>
              </a:xfrm>
              <a:prstGeom prst="line">
                <a:avLst/>
              </a:prstGeom>
              <a:ln w="28575" cap="flat" cmpd="sng">
                <a:solidFill>
                  <a:srgbClr val="1369B2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3107" name="直接连接符 10"/>
              <p:cNvCxnSpPr/>
              <p:nvPr/>
            </p:nvCxnSpPr>
            <p:spPr>
              <a:xfrm>
                <a:off x="1022231" y="3004457"/>
                <a:ext cx="2299578" cy="0"/>
              </a:xfrm>
              <a:prstGeom prst="line">
                <a:avLst/>
              </a:prstGeom>
              <a:ln w="28575" cap="flat" cmpd="sng">
                <a:solidFill>
                  <a:srgbClr val="1369B2"/>
                </a:solidFill>
                <a:prstDash val="solid"/>
                <a:headEnd type="none" w="med" len="med"/>
                <a:tailEnd type="oval" w="med" len="med"/>
              </a:ln>
            </p:spPr>
          </p:cxnSp>
        </p:grpSp>
        <p:grpSp>
          <p:nvGrpSpPr>
            <p:cNvPr id="3103" name="组合 15"/>
            <p:cNvGrpSpPr/>
            <p:nvPr/>
          </p:nvGrpSpPr>
          <p:grpSpPr>
            <a:xfrm>
              <a:off x="153988" y="1614313"/>
              <a:ext cx="474819" cy="522307"/>
              <a:chOff x="1232465" y="3529898"/>
              <a:chExt cx="474581" cy="522300"/>
            </a:xfrm>
          </p:grpSpPr>
          <p:sp>
            <p:nvSpPr>
              <p:cNvPr id="51" name="椭圆 50"/>
              <p:cNvSpPr/>
              <p:nvPr/>
            </p:nvSpPr>
            <p:spPr bwMode="auto">
              <a:xfrm>
                <a:off x="1232465" y="3557671"/>
                <a:ext cx="474424" cy="475524"/>
              </a:xfrm>
              <a:prstGeom prst="ellipse">
                <a:avLst/>
              </a:prstGeom>
              <a:solidFill>
                <a:srgbClr val="1369B2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25400" dist="127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1287999" y="3529139"/>
                <a:ext cx="334795" cy="523077"/>
              </a:xfrm>
              <a:prstGeom prst="rect">
                <a:avLst/>
              </a:prstGeom>
              <a:noFill/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>
                <a:spAutoFit/>
              </a:bodyPr>
              <a:lstStyle/>
              <a:p>
                <a:pPr marR="0" defTabSz="914400">
                  <a:buClrTx/>
                  <a:buSzTx/>
                  <a:buFontTx/>
                  <a:defRPr/>
                </a:pPr>
                <a:r>
                  <a:rPr kumimoji="0" lang="en-US" altLang="zh-CN" sz="2800" b="1" kern="1200" cap="none" spc="0" normalizeH="0" baseline="0" noProof="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1</a:t>
                </a:r>
                <a:endParaRPr kumimoji="0" lang="zh-CN" altLang="en-US" sz="2800" b="1" kern="1200" cap="none" spc="0" normalizeH="0" baseline="0" noProof="0" dirty="0">
                  <a:solidFill>
                    <a:schemeClr val="bg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55" name="组合 54"/>
          <p:cNvGrpSpPr/>
          <p:nvPr/>
        </p:nvGrpSpPr>
        <p:grpSpPr>
          <a:xfrm>
            <a:off x="5917715" y="1569193"/>
            <a:ext cx="3383930" cy="1115946"/>
            <a:chOff x="6203213" y="2110383"/>
            <a:chExt cx="3054643" cy="1112133"/>
          </a:xfrm>
        </p:grpSpPr>
        <p:grpSp>
          <p:nvGrpSpPr>
            <p:cNvPr id="3094" name="组合 32"/>
            <p:cNvGrpSpPr/>
            <p:nvPr/>
          </p:nvGrpSpPr>
          <p:grpSpPr>
            <a:xfrm flipH="1">
              <a:off x="6253164" y="2557463"/>
              <a:ext cx="2178049" cy="652462"/>
              <a:chOff x="860198" y="2352244"/>
              <a:chExt cx="2178275" cy="652213"/>
            </a:xfrm>
          </p:grpSpPr>
          <p:cxnSp>
            <p:nvCxnSpPr>
              <p:cNvPr id="3099" name="直接连接符 33"/>
              <p:cNvCxnSpPr/>
              <p:nvPr/>
            </p:nvCxnSpPr>
            <p:spPr>
              <a:xfrm>
                <a:off x="860198" y="2352244"/>
                <a:ext cx="139715" cy="638499"/>
              </a:xfrm>
              <a:prstGeom prst="line">
                <a:avLst/>
              </a:prstGeom>
              <a:ln w="28575" cap="flat" cmpd="sng">
                <a:solidFill>
                  <a:srgbClr val="1369B2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3100" name="直接连接符 34"/>
              <p:cNvCxnSpPr/>
              <p:nvPr/>
            </p:nvCxnSpPr>
            <p:spPr>
              <a:xfrm>
                <a:off x="999913" y="3004457"/>
                <a:ext cx="2038560" cy="0"/>
              </a:xfrm>
              <a:prstGeom prst="line">
                <a:avLst/>
              </a:prstGeom>
              <a:ln w="28575" cap="flat" cmpd="sng">
                <a:solidFill>
                  <a:srgbClr val="1369B2"/>
                </a:solidFill>
                <a:prstDash val="solid"/>
                <a:headEnd type="none" w="med" len="med"/>
                <a:tailEnd type="oval" w="med" len="med"/>
              </a:ln>
            </p:spPr>
          </p:cxnSp>
        </p:grpSp>
        <p:grpSp>
          <p:nvGrpSpPr>
            <p:cNvPr id="3095" name="组合 35"/>
            <p:cNvGrpSpPr/>
            <p:nvPr/>
          </p:nvGrpSpPr>
          <p:grpSpPr>
            <a:xfrm>
              <a:off x="8223250" y="2110383"/>
              <a:ext cx="473075" cy="520186"/>
              <a:chOff x="1232465" y="3530616"/>
              <a:chExt cx="474415" cy="520639"/>
            </a:xfrm>
          </p:grpSpPr>
          <p:sp>
            <p:nvSpPr>
              <p:cNvPr id="59" name="椭圆 58"/>
              <p:cNvSpPr/>
              <p:nvPr/>
            </p:nvSpPr>
            <p:spPr bwMode="auto">
              <a:xfrm>
                <a:off x="1232465" y="3559119"/>
                <a:ext cx="474415" cy="475035"/>
              </a:xfrm>
              <a:prstGeom prst="ellipse">
                <a:avLst/>
              </a:prstGeom>
              <a:solidFill>
                <a:srgbClr val="1369B2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25400" dist="127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1300921" y="3530616"/>
                <a:ext cx="335911" cy="520639"/>
              </a:xfrm>
              <a:prstGeom prst="rect">
                <a:avLst/>
              </a:prstGeom>
              <a:noFill/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>
                <a:spAutoFit/>
              </a:bodyPr>
              <a:lstStyle/>
              <a:p>
                <a:pPr marR="0" defTabSz="914400">
                  <a:buClrTx/>
                  <a:buSzTx/>
                  <a:buFontTx/>
                  <a:defRPr/>
                </a:pPr>
                <a:r>
                  <a:rPr kumimoji="0" lang="en-US" altLang="zh-CN" sz="2800" b="1" kern="1200" cap="none" spc="0" normalizeH="0" baseline="0" noProof="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2</a:t>
                </a:r>
                <a:endParaRPr kumimoji="0" lang="zh-CN" altLang="en-US" sz="2800" b="1" kern="1200" cap="none" spc="0" normalizeH="0" baseline="0" noProof="0" dirty="0">
                  <a:solidFill>
                    <a:schemeClr val="bg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096" name="矩形 46"/>
            <p:cNvSpPr/>
            <p:nvPr/>
          </p:nvSpPr>
          <p:spPr>
            <a:xfrm>
              <a:off x="6203213" y="2210324"/>
              <a:ext cx="3054643" cy="101219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ctr">
              <a:spAutoFit/>
            </a:bodyPr>
            <a:lstStyle/>
            <a:p>
              <a:pPr marL="457200" indent="-457200">
                <a:lnSpc>
                  <a:spcPts val="3600"/>
                </a:lnSpc>
              </a:pPr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熟悉</a:t>
              </a:r>
              <a:r>
                <a:rPr lang="en-US" altLang="zh-CN" b="1" dirty="0">
                  <a:solidFill>
                    <a:srgbClr val="1369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Hive</a:t>
              </a:r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的简单</a:t>
              </a:r>
              <a:r>
                <a:rPr lang="zh-CN" altLang="en-US" b="1" dirty="0">
                  <a:solidFill>
                    <a:srgbClr val="1369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安装</a:t>
              </a:r>
              <a:endParaRPr lang="en-US" altLang="zh-CN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457200" indent="-457200">
                <a:lnSpc>
                  <a:spcPts val="3600"/>
                </a:lnSpc>
              </a:pPr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和</a:t>
              </a:r>
              <a:r>
                <a:rPr lang="zh-CN" altLang="en-US" b="1" dirty="0">
                  <a:solidFill>
                    <a:srgbClr val="1369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配置</a:t>
              </a:r>
              <a:endParaRPr lang="zh-CN" altLang="en-US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</p:grpSp>
      <p:grpSp>
        <p:nvGrpSpPr>
          <p:cNvPr id="47" name="组合 46"/>
          <p:cNvGrpSpPr/>
          <p:nvPr/>
        </p:nvGrpSpPr>
        <p:grpSpPr bwMode="auto">
          <a:xfrm>
            <a:off x="1960285" y="1873504"/>
            <a:ext cx="5217795" cy="3633470"/>
            <a:chOff x="1738542" y="1732545"/>
            <a:chExt cx="5976309" cy="4233770"/>
          </a:xfrm>
        </p:grpSpPr>
        <p:sp>
          <p:nvSpPr>
            <p:cNvPr id="48" name="弧形 47"/>
            <p:cNvSpPr/>
            <p:nvPr/>
          </p:nvSpPr>
          <p:spPr bwMode="auto">
            <a:xfrm rot="5400000">
              <a:off x="3977696" y="3085588"/>
              <a:ext cx="1313342" cy="1314614"/>
            </a:xfrm>
            <a:prstGeom prst="arc">
              <a:avLst>
                <a:gd name="adj1" fmla="val 5382197"/>
                <a:gd name="adj2" fmla="val 0"/>
              </a:avLst>
            </a:prstGeom>
            <a:noFill/>
            <a:ln w="57150" cap="flat" cmpd="sng" algn="ctr">
              <a:solidFill>
                <a:srgbClr val="D5F4FF"/>
              </a:solidFill>
              <a:prstDash val="solid"/>
              <a:round/>
              <a:headEnd type="oval" w="sm" len="sm"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49" name="弧形 48"/>
            <p:cNvSpPr/>
            <p:nvPr/>
          </p:nvSpPr>
          <p:spPr bwMode="auto">
            <a:xfrm>
              <a:off x="4091612" y="3202759"/>
              <a:ext cx="1083692" cy="1083969"/>
            </a:xfrm>
            <a:prstGeom prst="arc">
              <a:avLst>
                <a:gd name="adj1" fmla="val 10763236"/>
                <a:gd name="adj2" fmla="val 0"/>
              </a:avLst>
            </a:prstGeom>
            <a:noFill/>
            <a:ln w="57150" cap="flat" cmpd="sng" algn="ctr">
              <a:solidFill>
                <a:srgbClr val="D5F4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50" name="弧形 49"/>
            <p:cNvSpPr/>
            <p:nvPr/>
          </p:nvSpPr>
          <p:spPr bwMode="auto">
            <a:xfrm rot="16200000">
              <a:off x="4173068" y="3346778"/>
              <a:ext cx="897142" cy="823679"/>
            </a:xfrm>
            <a:prstGeom prst="arc">
              <a:avLst>
                <a:gd name="adj1" fmla="val 16251812"/>
                <a:gd name="adj2" fmla="val 0"/>
              </a:avLst>
            </a:prstGeom>
            <a:noFill/>
            <a:ln w="57150" cap="flat" cmpd="sng" algn="ctr">
              <a:solidFill>
                <a:srgbClr val="D5F4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ea typeface="宋体" panose="02010600030101010101" pitchFamily="2" charset="-122"/>
              </a:endParaRPr>
            </a:p>
          </p:txBody>
        </p:sp>
        <p:graphicFrame>
          <p:nvGraphicFramePr>
            <p:cNvPr id="57" name="图表 2"/>
            <p:cNvGraphicFramePr/>
            <p:nvPr>
              <p:extLst>
                <p:ext uri="{D42A27DB-BD31-4B8C-83A1-F6EECF244321}">
                  <p14:modId xmlns:p14="http://schemas.microsoft.com/office/powerpoint/2010/main" val="507576405"/>
                </p:ext>
              </p:extLst>
            </p:nvPr>
          </p:nvGraphicFramePr>
          <p:xfrm>
            <a:off x="1738542" y="1732545"/>
            <a:ext cx="5976309" cy="42337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50" name="图表" r:id="rId5" imgW="6832600" imgH="4724400" progId="Excel.Chart.8">
                    <p:embed/>
                  </p:oleObj>
                </mc:Choice>
                <mc:Fallback>
                  <p:oleObj name="图表" r:id="rId5" imgW="6832600" imgH="4724400" progId="Excel.Chart.8">
                    <p:embed/>
                    <p:pic>
                      <p:nvPicPr>
                        <p:cNvPr id="0" name="图片 1044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38542" y="1732545"/>
                          <a:ext cx="5976309" cy="423377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3" name="组合 62"/>
          <p:cNvGrpSpPr/>
          <p:nvPr/>
        </p:nvGrpSpPr>
        <p:grpSpPr>
          <a:xfrm>
            <a:off x="2686277" y="5478154"/>
            <a:ext cx="3815050" cy="1041924"/>
            <a:chOff x="4916690" y="4225924"/>
            <a:chExt cx="3696930" cy="1043167"/>
          </a:xfrm>
        </p:grpSpPr>
        <p:sp>
          <p:nvSpPr>
            <p:cNvPr id="3087" name="矩形 51"/>
            <p:cNvSpPr/>
            <p:nvPr/>
          </p:nvSpPr>
          <p:spPr>
            <a:xfrm>
              <a:off x="4916690" y="4316322"/>
              <a:ext cx="3253923" cy="4941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ctr">
              <a:spAutoFit/>
            </a:bodyPr>
            <a:lstStyle/>
            <a:p>
              <a:pPr marL="457200" indent="-457200" algn="r">
                <a:lnSpc>
                  <a:spcPts val="3600"/>
                </a:lnSpc>
                <a:buFont typeface="Calibri" panose="020F0502020204030204" charset="0"/>
              </a:pPr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掌握</a:t>
              </a:r>
              <a:r>
                <a:rPr lang="en-US" altLang="zh-CN" b="1" dirty="0">
                  <a:solidFill>
                    <a:srgbClr val="1369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HiveQL</a:t>
              </a:r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的</a:t>
              </a:r>
              <a:r>
                <a:rPr lang="zh-CN" altLang="en-US" b="1" dirty="0">
                  <a:solidFill>
                    <a:srgbClr val="1369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相关操作</a:t>
              </a:r>
              <a:endParaRPr lang="en-US" altLang="zh-CN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grpSp>
          <p:nvGrpSpPr>
            <p:cNvPr id="3088" name="组合 38"/>
            <p:cNvGrpSpPr/>
            <p:nvPr/>
          </p:nvGrpSpPr>
          <p:grpSpPr>
            <a:xfrm rot="10800000">
              <a:off x="5685823" y="4225924"/>
              <a:ext cx="2602636" cy="581603"/>
              <a:chOff x="1002967" y="2423077"/>
              <a:chExt cx="2602906" cy="581380"/>
            </a:xfrm>
          </p:grpSpPr>
          <p:cxnSp>
            <p:nvCxnSpPr>
              <p:cNvPr id="3092" name="直接连接符 39"/>
              <p:cNvCxnSpPr/>
              <p:nvPr/>
            </p:nvCxnSpPr>
            <p:spPr>
              <a:xfrm rot="10800000" flipH="1" flipV="1">
                <a:off x="1002967" y="2423077"/>
                <a:ext cx="229497" cy="581380"/>
              </a:xfrm>
              <a:prstGeom prst="line">
                <a:avLst/>
              </a:prstGeom>
              <a:ln w="28575" cap="flat" cmpd="sng">
                <a:solidFill>
                  <a:srgbClr val="1369B2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3093" name="直接连接符 40"/>
              <p:cNvCxnSpPr/>
              <p:nvPr/>
            </p:nvCxnSpPr>
            <p:spPr>
              <a:xfrm rot="-10800000" flipH="1">
                <a:off x="1222939" y="3004457"/>
                <a:ext cx="2382934" cy="0"/>
              </a:xfrm>
              <a:prstGeom prst="line">
                <a:avLst/>
              </a:prstGeom>
              <a:ln w="28575" cap="flat" cmpd="sng">
                <a:solidFill>
                  <a:srgbClr val="1369B2"/>
                </a:solidFill>
                <a:prstDash val="solid"/>
                <a:headEnd type="none" w="med" len="med"/>
                <a:tailEnd type="oval" w="med" len="med"/>
              </a:ln>
            </p:spPr>
          </p:cxnSp>
        </p:grpSp>
        <p:grpSp>
          <p:nvGrpSpPr>
            <p:cNvPr id="3089" name="组合 41"/>
            <p:cNvGrpSpPr/>
            <p:nvPr/>
          </p:nvGrpSpPr>
          <p:grpSpPr>
            <a:xfrm flipH="1">
              <a:off x="8140686" y="4746497"/>
              <a:ext cx="472934" cy="522594"/>
              <a:chOff x="1315401" y="3473250"/>
              <a:chExt cx="474274" cy="521941"/>
            </a:xfrm>
          </p:grpSpPr>
          <p:sp>
            <p:nvSpPr>
              <p:cNvPr id="73" name="椭圆 72"/>
              <p:cNvSpPr/>
              <p:nvPr/>
            </p:nvSpPr>
            <p:spPr bwMode="auto">
              <a:xfrm>
                <a:off x="1315401" y="3498640"/>
                <a:ext cx="474274" cy="472952"/>
              </a:xfrm>
              <a:prstGeom prst="ellipse">
                <a:avLst/>
              </a:prstGeom>
              <a:solidFill>
                <a:srgbClr val="1369B2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25400" dist="127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1388603" y="3473250"/>
                <a:ext cx="335812" cy="521941"/>
              </a:xfrm>
              <a:prstGeom prst="rect">
                <a:avLst/>
              </a:prstGeom>
              <a:noFill/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>
                <a:spAutoFit/>
              </a:bodyPr>
              <a:lstStyle/>
              <a:p>
                <a:pPr marR="0" defTabSz="914400">
                  <a:buClrTx/>
                  <a:buSzTx/>
                  <a:buFontTx/>
                  <a:defRPr/>
                </a:pPr>
                <a:r>
                  <a:rPr kumimoji="0" lang="en-US" altLang="zh-CN" sz="2800" b="1" kern="1200" cap="none" spc="0" normalizeH="0" baseline="0" noProof="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3</a:t>
                </a:r>
                <a:endParaRPr kumimoji="0" lang="zh-CN" altLang="en-US" sz="2800" b="1" kern="1200" cap="none" spc="0" normalizeH="0" baseline="0" noProof="0" dirty="0">
                  <a:solidFill>
                    <a:schemeClr val="bg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9" name="TextBox 8"/>
          <p:cNvSpPr txBox="1"/>
          <p:nvPr/>
        </p:nvSpPr>
        <p:spPr>
          <a:xfrm rot="17937178">
            <a:off x="3196364" y="2878123"/>
            <a:ext cx="7653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了解</a:t>
            </a:r>
          </a:p>
        </p:txBody>
      </p:sp>
      <p:sp>
        <p:nvSpPr>
          <p:cNvPr id="53" name="TextBox 52"/>
          <p:cNvSpPr txBox="1"/>
          <p:nvPr/>
        </p:nvSpPr>
        <p:spPr>
          <a:xfrm rot="3274307">
            <a:off x="5181516" y="2928485"/>
            <a:ext cx="7653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熟悉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246532" y="4701199"/>
            <a:ext cx="913292" cy="399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掌握</a:t>
            </a:r>
          </a:p>
        </p:txBody>
      </p:sp>
    </p:spTree>
    <p:custDataLst>
      <p:tags r:id="rId2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04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50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50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0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ChangeArrowheads="1"/>
          </p:cNvSpPr>
          <p:nvPr/>
        </p:nvSpPr>
        <p:spPr bwMode="auto">
          <a:xfrm>
            <a:off x="250825" y="136525"/>
            <a:ext cx="5884863" cy="7651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571500" indent="-571500" eaLnBrk="1" hangingPunct="1">
              <a:buFont typeface="Wingdings" panose="05000000000000000000" pitchFamily="2" charset="2"/>
            </a:pP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     </a:t>
            </a:r>
            <a:r>
              <a:rPr lang="en-US" altLang="zh-CN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7.2 </a:t>
            </a: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Hive简介</a:t>
            </a:r>
          </a:p>
        </p:txBody>
      </p:sp>
      <p:sp>
        <p:nvSpPr>
          <p:cNvPr id="7" name="矩形 6"/>
          <p:cNvSpPr/>
          <p:nvPr/>
        </p:nvSpPr>
        <p:spPr bwMode="auto">
          <a:xfrm>
            <a:off x="0" y="969483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0487" name="Picture 2" descr="C:\Documents and Settings\Administrator\桌面\小人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225" y="969963"/>
            <a:ext cx="1323975" cy="1028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8" name="矩形 9"/>
          <p:cNvSpPr/>
          <p:nvPr/>
        </p:nvSpPr>
        <p:spPr>
          <a:xfrm>
            <a:off x="1755775" y="1143000"/>
            <a:ext cx="209169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Hive</a:t>
            </a:r>
            <a:r>
              <a:rPr lang="zh-CN" altLang="en-US"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工作原理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816865" y="1780794"/>
            <a:ext cx="74931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lnSpc>
                <a:spcPct val="150000"/>
              </a:lnSpc>
              <a:buClrTx/>
              <a:buSzTx/>
              <a:buFontTx/>
            </a:pPr>
            <a:r>
              <a:rPr dirty="0">
                <a:latin typeface="微软雅黑" pitchFamily="34" charset="-122"/>
                <a:ea typeface="微软雅黑" pitchFamily="34" charset="-122"/>
              </a:rPr>
              <a:t>Hive建立在Hadoop</a:t>
            </a:r>
            <a:r>
              <a:rPr lang="zh-CN" dirty="0">
                <a:latin typeface="微软雅黑" pitchFamily="34" charset="-122"/>
                <a:ea typeface="微软雅黑" pitchFamily="34" charset="-122"/>
              </a:rPr>
              <a:t>系统</a:t>
            </a:r>
            <a:r>
              <a:rPr dirty="0">
                <a:latin typeface="微软雅黑" pitchFamily="34" charset="-122"/>
                <a:ea typeface="微软雅黑" pitchFamily="34" charset="-122"/>
              </a:rPr>
              <a:t>之上，</a:t>
            </a:r>
            <a:r>
              <a:rPr lang="zh-CN" dirty="0">
                <a:latin typeface="微软雅黑" pitchFamily="34" charset="-122"/>
                <a:ea typeface="微软雅黑" pitchFamily="34" charset="-122"/>
              </a:rPr>
              <a:t>因此</a:t>
            </a:r>
            <a:r>
              <a:rPr lang="en-US" altLang="zh-CN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Hive</a:t>
            </a:r>
            <a:r>
              <a:rPr lang="zh-CN" altLang="en-US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底层工作依赖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于</a:t>
            </a:r>
            <a:r>
              <a:rPr lang="en-US" altLang="zh-CN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Hadoop</a:t>
            </a:r>
            <a:r>
              <a:rPr lang="zh-CN" altLang="en-US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服务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Hive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底层工作原理如下所示。</a:t>
            </a:r>
          </a:p>
        </p:txBody>
      </p:sp>
      <p:graphicFrame>
        <p:nvGraphicFramePr>
          <p:cNvPr id="2" name="对象 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14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1" r:id="rId6" imgW="914400" imgH="215900" progId="Equation.KSEE3">
                  <p:embed/>
                </p:oleObj>
              </mc:Choice>
              <mc:Fallback>
                <p:oleObj r:id="rId6" imgW="914400" imgH="2159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114800" y="332105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4247515" y="2952750"/>
            <a:ext cx="420878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       </a:t>
            </a:r>
            <a:endParaRPr lang="zh-CN" altLang="en-US" sz="1400" dirty="0"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3" name="图片 -214748259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6551" y="2811907"/>
            <a:ext cx="6956476" cy="360000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2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ChangeArrowheads="1"/>
          </p:cNvSpPr>
          <p:nvPr/>
        </p:nvSpPr>
        <p:spPr bwMode="auto">
          <a:xfrm>
            <a:off x="250825" y="136525"/>
            <a:ext cx="5884863" cy="7651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571500" indent="-571500" eaLnBrk="1" hangingPunct="1">
              <a:buFont typeface="Wingdings" panose="05000000000000000000" pitchFamily="2" charset="2"/>
            </a:pP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     </a:t>
            </a:r>
            <a:r>
              <a:rPr lang="en-US" altLang="zh-CN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7.2 </a:t>
            </a: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Hive简介</a:t>
            </a:r>
          </a:p>
        </p:txBody>
      </p:sp>
      <p:sp>
        <p:nvSpPr>
          <p:cNvPr id="7" name="矩形 6"/>
          <p:cNvSpPr/>
          <p:nvPr/>
        </p:nvSpPr>
        <p:spPr bwMode="auto">
          <a:xfrm>
            <a:off x="0" y="969483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0487" name="Picture 2" descr="C:\Documents and Settings\Administrator\桌面\小人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225" y="969963"/>
            <a:ext cx="1323975" cy="1028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8" name="矩形 9"/>
          <p:cNvSpPr/>
          <p:nvPr/>
        </p:nvSpPr>
        <p:spPr>
          <a:xfrm>
            <a:off x="1755775" y="1143000"/>
            <a:ext cx="209169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Hive</a:t>
            </a:r>
            <a:r>
              <a:rPr lang="zh-CN" altLang="en-US"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数据模型</a:t>
            </a:r>
          </a:p>
        </p:txBody>
      </p:sp>
      <p:graphicFrame>
        <p:nvGraphicFramePr>
          <p:cNvPr id="2" name="对象 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14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7" r:id="rId6" imgW="914400" imgH="215900" progId="Equation.KSEE3">
                  <p:embed/>
                </p:oleObj>
              </mc:Choice>
              <mc:Fallback>
                <p:oleObj r:id="rId6" imgW="914400" imgH="2159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114800" y="332105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/>
          <p:nvPr/>
        </p:nvSpPr>
        <p:spPr>
          <a:xfrm>
            <a:off x="636755" y="1797246"/>
            <a:ext cx="7717536" cy="874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 Hive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中所有的数据都存储在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HDFS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中，它包含</a:t>
            </a:r>
            <a:r>
              <a:rPr lang="zh-CN" altLang="en-US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数据库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Database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）、</a:t>
            </a:r>
            <a:r>
              <a:rPr lang="zh-CN" altLang="en-US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表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Table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）、</a:t>
            </a:r>
            <a:r>
              <a:rPr lang="zh-CN" altLang="en-US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分区表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Partition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）和</a:t>
            </a:r>
            <a:r>
              <a:rPr lang="zh-CN" altLang="en-US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桶表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Bucket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）四种数据类型。</a:t>
            </a:r>
          </a:p>
        </p:txBody>
      </p:sp>
      <p:pic>
        <p:nvPicPr>
          <p:cNvPr id="10402" name="图片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246" y="2706775"/>
            <a:ext cx="5727903" cy="3735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2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ChangeArrowheads="1"/>
          </p:cNvSpPr>
          <p:nvPr/>
        </p:nvSpPr>
        <p:spPr bwMode="auto">
          <a:xfrm>
            <a:off x="250825" y="136525"/>
            <a:ext cx="5884863" cy="7651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571500" indent="-571500" eaLnBrk="1" hangingPunct="1">
              <a:buFont typeface="Wingdings" panose="05000000000000000000" pitchFamily="2" charset="2"/>
            </a:pP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     </a:t>
            </a:r>
            <a:r>
              <a:rPr lang="en-US" altLang="zh-CN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7.3 </a:t>
            </a: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Hive的安装</a:t>
            </a:r>
          </a:p>
        </p:txBody>
      </p:sp>
      <p:sp>
        <p:nvSpPr>
          <p:cNvPr id="7" name="矩形 6"/>
          <p:cNvSpPr/>
          <p:nvPr/>
        </p:nvSpPr>
        <p:spPr bwMode="auto">
          <a:xfrm>
            <a:off x="0" y="969483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0487" name="Picture 2" descr="C:\Documents and Settings\Administrator\桌面\小人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225" y="969963"/>
            <a:ext cx="1323975" cy="1028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8" name="矩形 9"/>
          <p:cNvSpPr/>
          <p:nvPr/>
        </p:nvSpPr>
        <p:spPr>
          <a:xfrm>
            <a:off x="1755775" y="1143000"/>
            <a:ext cx="239649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Hive的安装模式</a:t>
            </a:r>
          </a:p>
        </p:txBody>
      </p:sp>
      <p:sp>
        <p:nvSpPr>
          <p:cNvPr id="5" name="矩形 4"/>
          <p:cNvSpPr/>
          <p:nvPr/>
        </p:nvSpPr>
        <p:spPr>
          <a:xfrm>
            <a:off x="479996" y="1957196"/>
            <a:ext cx="763987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 Hive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的安装模式分为三种，分别是</a:t>
            </a:r>
            <a:r>
              <a:rPr lang="zh-CN" altLang="en-US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嵌入模式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zh-CN" altLang="en-US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本地模式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和</a:t>
            </a:r>
            <a:r>
              <a:rPr lang="zh-CN" altLang="en-US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远程模式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dirty="0"/>
          </a:p>
        </p:txBody>
      </p:sp>
      <p:grpSp>
        <p:nvGrpSpPr>
          <p:cNvPr id="27" name="组合 30"/>
          <p:cNvGrpSpPr/>
          <p:nvPr/>
        </p:nvGrpSpPr>
        <p:grpSpPr bwMode="auto">
          <a:xfrm>
            <a:off x="1133475" y="2655824"/>
            <a:ext cx="3182492" cy="401193"/>
            <a:chOff x="900725" y="1981055"/>
            <a:chExt cx="6058068" cy="495082"/>
          </a:xfrm>
        </p:grpSpPr>
        <p:sp>
          <p:nvSpPr>
            <p:cNvPr id="28" name="圆角矩形 1"/>
            <p:cNvSpPr>
              <a:spLocks noChangeArrowheads="1"/>
            </p:cNvSpPr>
            <p:nvPr/>
          </p:nvSpPr>
          <p:spPr bwMode="auto">
            <a:xfrm>
              <a:off x="900725" y="1985600"/>
              <a:ext cx="6058068" cy="490537"/>
            </a:xfrm>
            <a:prstGeom prst="roundRect">
              <a:avLst>
                <a:gd name="adj" fmla="val 16667"/>
              </a:avLst>
            </a:prstGeom>
            <a:solidFill>
              <a:srgbClr val="6B81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/>
            </a:p>
          </p:txBody>
        </p:sp>
        <p:sp>
          <p:nvSpPr>
            <p:cNvPr id="29" name="矩形 14"/>
            <p:cNvSpPr>
              <a:spLocks noChangeArrowheads="1"/>
            </p:cNvSpPr>
            <p:nvPr/>
          </p:nvSpPr>
          <p:spPr bwMode="auto">
            <a:xfrm>
              <a:off x="1235089" y="1981055"/>
              <a:ext cx="4308621" cy="493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CN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  </a:t>
              </a:r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嵌入模式</a:t>
              </a:r>
              <a:endPara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1084586" y="3335527"/>
            <a:ext cx="6923382" cy="843189"/>
            <a:chOff x="980508" y="2636488"/>
            <a:chExt cx="7139872" cy="1054810"/>
          </a:xfrm>
        </p:grpSpPr>
        <p:sp>
          <p:nvSpPr>
            <p:cNvPr id="31" name="圆角矩形标注 30"/>
            <p:cNvSpPr/>
            <p:nvPr/>
          </p:nvSpPr>
          <p:spPr bwMode="auto">
            <a:xfrm>
              <a:off x="980508" y="2636488"/>
              <a:ext cx="7133585" cy="1018004"/>
            </a:xfrm>
            <a:prstGeom prst="wedgeRoundRectCallout">
              <a:avLst>
                <a:gd name="adj1" fmla="val -24820"/>
                <a:gd name="adj2" fmla="val -63336"/>
                <a:gd name="adj3" fmla="val 16667"/>
              </a:avLst>
            </a:prstGeom>
            <a:noFill/>
            <a:ln w="190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1086338" y="2651740"/>
              <a:ext cx="7034042" cy="10395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457200" algn="just">
                <a:lnSpc>
                  <a:spcPct val="150000"/>
                </a:lnSpc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使用内嵌</a:t>
              </a:r>
              <a:r>
                <a:rPr 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Derby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数据库存储元数据，这是</a:t>
              </a:r>
              <a:r>
                <a:rPr 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Hive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的默认安装方式，配置简单，但是一次只能连接一个客户端，适合用来测试，不适合生产环境。</a:t>
              </a:r>
            </a:p>
          </p:txBody>
        </p:sp>
      </p:grpSp>
      <p:grpSp>
        <p:nvGrpSpPr>
          <p:cNvPr id="33" name="组合 30"/>
          <p:cNvGrpSpPr/>
          <p:nvPr/>
        </p:nvGrpSpPr>
        <p:grpSpPr bwMode="auto">
          <a:xfrm>
            <a:off x="1127379" y="4466336"/>
            <a:ext cx="3182492" cy="401193"/>
            <a:chOff x="900725" y="1981055"/>
            <a:chExt cx="6058068" cy="495082"/>
          </a:xfrm>
        </p:grpSpPr>
        <p:sp>
          <p:nvSpPr>
            <p:cNvPr id="34" name="圆角矩形 1"/>
            <p:cNvSpPr>
              <a:spLocks noChangeArrowheads="1"/>
            </p:cNvSpPr>
            <p:nvPr/>
          </p:nvSpPr>
          <p:spPr bwMode="auto">
            <a:xfrm>
              <a:off x="900725" y="1985600"/>
              <a:ext cx="6058068" cy="490537"/>
            </a:xfrm>
            <a:prstGeom prst="roundRect">
              <a:avLst>
                <a:gd name="adj" fmla="val 16667"/>
              </a:avLst>
            </a:prstGeom>
            <a:solidFill>
              <a:srgbClr val="6B81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/>
            </a:p>
          </p:txBody>
        </p:sp>
        <p:sp>
          <p:nvSpPr>
            <p:cNvPr id="35" name="矩形 14"/>
            <p:cNvSpPr>
              <a:spLocks noChangeArrowheads="1"/>
            </p:cNvSpPr>
            <p:nvPr/>
          </p:nvSpPr>
          <p:spPr bwMode="auto">
            <a:xfrm>
              <a:off x="1235089" y="1981055"/>
              <a:ext cx="4308621" cy="493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CN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2.  </a:t>
              </a:r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本地模式</a:t>
              </a:r>
              <a:endPara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1116604" y="5171700"/>
            <a:ext cx="6917286" cy="948685"/>
            <a:chOff x="1019814" y="2668588"/>
            <a:chExt cx="7133585" cy="1186783"/>
          </a:xfrm>
        </p:grpSpPr>
        <p:sp>
          <p:nvSpPr>
            <p:cNvPr id="37" name="圆角矩形标注 36"/>
            <p:cNvSpPr/>
            <p:nvPr/>
          </p:nvSpPr>
          <p:spPr bwMode="auto">
            <a:xfrm>
              <a:off x="1019814" y="2668588"/>
              <a:ext cx="7133585" cy="1186783"/>
            </a:xfrm>
            <a:prstGeom prst="wedgeRoundRectCallout">
              <a:avLst>
                <a:gd name="adj1" fmla="val -24820"/>
                <a:gd name="adj2" fmla="val -63336"/>
                <a:gd name="adj3" fmla="val 16667"/>
              </a:avLst>
            </a:prstGeom>
            <a:noFill/>
            <a:ln w="190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1086338" y="2712747"/>
              <a:ext cx="7034042" cy="9851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457200" algn="just">
                <a:lnSpc>
                  <a:spcPct val="150000"/>
                </a:lnSpc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采用外部数据库存储元数据，该模式不需要单独开启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Metastore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服务，因为本地模式使用的是和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Hive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在同一个进程中的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Metastore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服务。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72093558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ChangeArrowheads="1"/>
          </p:cNvSpPr>
          <p:nvPr/>
        </p:nvSpPr>
        <p:spPr bwMode="auto">
          <a:xfrm>
            <a:off x="250825" y="136525"/>
            <a:ext cx="5884863" cy="7651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571500" indent="-571500" eaLnBrk="1" hangingPunct="1">
              <a:buFont typeface="Wingdings" panose="05000000000000000000" pitchFamily="2" charset="2"/>
            </a:pP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     </a:t>
            </a:r>
            <a:r>
              <a:rPr lang="en-US" altLang="zh-CN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7.3 </a:t>
            </a: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Hive的安装</a:t>
            </a:r>
          </a:p>
        </p:txBody>
      </p:sp>
      <p:sp>
        <p:nvSpPr>
          <p:cNvPr id="7" name="矩形 6"/>
          <p:cNvSpPr/>
          <p:nvPr/>
        </p:nvSpPr>
        <p:spPr bwMode="auto">
          <a:xfrm>
            <a:off x="0" y="969483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0487" name="Picture 2" descr="C:\Documents and Settings\Administrator\桌面\小人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225" y="969963"/>
            <a:ext cx="1323975" cy="1028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8" name="矩形 9"/>
          <p:cNvSpPr/>
          <p:nvPr/>
        </p:nvSpPr>
        <p:spPr>
          <a:xfrm>
            <a:off x="1755775" y="1143000"/>
            <a:ext cx="239649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Hive的安装模式</a:t>
            </a:r>
          </a:p>
        </p:txBody>
      </p:sp>
      <p:grpSp>
        <p:nvGrpSpPr>
          <p:cNvPr id="33" name="组合 30"/>
          <p:cNvGrpSpPr/>
          <p:nvPr/>
        </p:nvGrpSpPr>
        <p:grpSpPr bwMode="auto">
          <a:xfrm>
            <a:off x="1133475" y="2253488"/>
            <a:ext cx="3182492" cy="401193"/>
            <a:chOff x="900725" y="1981055"/>
            <a:chExt cx="6058068" cy="495082"/>
          </a:xfrm>
        </p:grpSpPr>
        <p:sp>
          <p:nvSpPr>
            <p:cNvPr id="34" name="圆角矩形 1"/>
            <p:cNvSpPr>
              <a:spLocks noChangeArrowheads="1"/>
            </p:cNvSpPr>
            <p:nvPr/>
          </p:nvSpPr>
          <p:spPr bwMode="auto">
            <a:xfrm>
              <a:off x="900725" y="1985600"/>
              <a:ext cx="6058068" cy="490537"/>
            </a:xfrm>
            <a:prstGeom prst="roundRect">
              <a:avLst>
                <a:gd name="adj" fmla="val 16667"/>
              </a:avLst>
            </a:prstGeom>
            <a:solidFill>
              <a:srgbClr val="6B81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/>
            </a:p>
          </p:txBody>
        </p:sp>
        <p:sp>
          <p:nvSpPr>
            <p:cNvPr id="35" name="矩形 14"/>
            <p:cNvSpPr>
              <a:spLocks noChangeArrowheads="1"/>
            </p:cNvSpPr>
            <p:nvPr/>
          </p:nvSpPr>
          <p:spPr bwMode="auto">
            <a:xfrm>
              <a:off x="1235089" y="1981055"/>
              <a:ext cx="4308621" cy="493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CN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3.  </a:t>
              </a:r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远程模式</a:t>
              </a:r>
              <a:endPara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1121162" y="3213606"/>
            <a:ext cx="6923382" cy="1736346"/>
            <a:chOff x="980508" y="2636488"/>
            <a:chExt cx="7139872" cy="2172131"/>
          </a:xfrm>
        </p:grpSpPr>
        <p:sp>
          <p:nvSpPr>
            <p:cNvPr id="37" name="圆角矩形标注 36"/>
            <p:cNvSpPr/>
            <p:nvPr/>
          </p:nvSpPr>
          <p:spPr bwMode="auto">
            <a:xfrm>
              <a:off x="980508" y="2636488"/>
              <a:ext cx="7133585" cy="2172131"/>
            </a:xfrm>
            <a:prstGeom prst="wedgeRoundRectCallout">
              <a:avLst>
                <a:gd name="adj1" fmla="val -24820"/>
                <a:gd name="adj2" fmla="val -63336"/>
                <a:gd name="adj3" fmla="val 16667"/>
              </a:avLst>
            </a:prstGeom>
            <a:noFill/>
            <a:ln w="190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1086338" y="2789007"/>
              <a:ext cx="7034042" cy="1963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457200" algn="just">
                <a:lnSpc>
                  <a:spcPct val="150000"/>
                </a:lnSpc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与本地模式一样，远程模式也是采用外部数据库存储元数据。不同的是，远程模式需要单独开启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Metastore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服务，然后每个客户端都在配置文件中配置连接该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Metastore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服务。远程模式中，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Metastore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服务和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Hive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运行在不同的进程中。</a:t>
              </a:r>
            </a:p>
          </p:txBody>
        </p:sp>
      </p:grp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 bwMode="auto">
          <a:xfrm>
            <a:off x="0" y="969483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0487" name="Picture 2" descr="C:\Documents and Settings\Administrator\桌面\小人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225" y="969963"/>
            <a:ext cx="1323975" cy="10287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7" name="组合 26"/>
          <p:cNvGrpSpPr/>
          <p:nvPr/>
        </p:nvGrpSpPr>
        <p:grpSpPr>
          <a:xfrm>
            <a:off x="963168" y="2315655"/>
            <a:ext cx="7217664" cy="3084512"/>
            <a:chOff x="975360" y="1998663"/>
            <a:chExt cx="7217664" cy="3084512"/>
          </a:xfrm>
        </p:grpSpPr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xmlns="" id="{88A52105-DD15-6F4C-8318-90B06383CD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75360" y="1998663"/>
              <a:ext cx="7217664" cy="1127125"/>
              <a:chOff x="1910363" y="2286295"/>
              <a:chExt cx="7217664" cy="1127125"/>
            </a:xfrm>
          </p:grpSpPr>
          <p:sp>
            <p:nvSpPr>
              <p:cNvPr id="10" name="任意多边形 12">
                <a:extLst>
                  <a:ext uri="{FF2B5EF4-FFF2-40B4-BE49-F238E27FC236}">
                    <a16:creationId xmlns:a16="http://schemas.microsoft.com/office/drawing/2014/main" xmlns="" id="{F36E0FC1-C44D-4A47-952C-CF343C221A6C}"/>
                  </a:ext>
                </a:extLst>
              </p:cNvPr>
              <p:cNvSpPr/>
              <p:nvPr/>
            </p:nvSpPr>
            <p:spPr>
              <a:xfrm>
                <a:off x="1910363" y="2286295"/>
                <a:ext cx="788988" cy="1127125"/>
              </a:xfrm>
              <a:custGeom>
                <a:avLst/>
                <a:gdLst>
                  <a:gd name="connsiteX0" fmla="*/ 0 w 1127124"/>
                  <a:gd name="connsiteY0" fmla="*/ 0 h 788987"/>
                  <a:gd name="connsiteX1" fmla="*/ 732631 w 1127124"/>
                  <a:gd name="connsiteY1" fmla="*/ 0 h 788987"/>
                  <a:gd name="connsiteX2" fmla="*/ 1127124 w 1127124"/>
                  <a:gd name="connsiteY2" fmla="*/ 394494 h 788987"/>
                  <a:gd name="connsiteX3" fmla="*/ 732631 w 1127124"/>
                  <a:gd name="connsiteY3" fmla="*/ 788987 h 788987"/>
                  <a:gd name="connsiteX4" fmla="*/ 0 w 1127124"/>
                  <a:gd name="connsiteY4" fmla="*/ 788987 h 788987"/>
                  <a:gd name="connsiteX5" fmla="*/ 394494 w 1127124"/>
                  <a:gd name="connsiteY5" fmla="*/ 394494 h 788987"/>
                  <a:gd name="connsiteX6" fmla="*/ 0 w 1127124"/>
                  <a:gd name="connsiteY6" fmla="*/ 0 h 788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27124" h="788987">
                    <a:moveTo>
                      <a:pt x="1127123" y="0"/>
                    </a:moveTo>
                    <a:lnTo>
                      <a:pt x="1127123" y="512842"/>
                    </a:lnTo>
                    <a:lnTo>
                      <a:pt x="563561" y="788987"/>
                    </a:lnTo>
                    <a:lnTo>
                      <a:pt x="1" y="512842"/>
                    </a:lnTo>
                    <a:lnTo>
                      <a:pt x="1" y="0"/>
                    </a:lnTo>
                    <a:lnTo>
                      <a:pt x="563561" y="276146"/>
                    </a:lnTo>
                    <a:lnTo>
                      <a:pt x="1127123" y="0"/>
                    </a:lnTo>
                    <a:close/>
                  </a:path>
                </a:pathLst>
              </a:custGeom>
              <a:solidFill>
                <a:srgbClr val="1369B2"/>
              </a:solidFill>
              <a:ln>
                <a:solidFill>
                  <a:srgbClr val="1369B2"/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12701" tIns="407195" rIns="12700" bIns="407193" anchor="ctr"/>
              <a:lstStyle>
                <a:lvl1pPr defTabSz="8890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defTabSz="8890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defTabSz="8890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defTabSz="8890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defTabSz="8890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defTabSz="8890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defTabSz="8890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defTabSz="8890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defTabSz="8890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lnSpc>
                    <a:spcPct val="90000"/>
                  </a:lnSpc>
                  <a:spcAft>
                    <a:spcPct val="35000"/>
                  </a:spcAft>
                </a:pPr>
                <a:endParaRPr kumimoji="0" lang="en-US" altLang="zh-CN" sz="1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>
                  <a:lnSpc>
                    <a:spcPct val="90000"/>
                  </a:lnSpc>
                  <a:spcAft>
                    <a:spcPct val="35000"/>
                  </a:spcAft>
                </a:pPr>
                <a:r>
                  <a:rPr kumimoji="0" lang="en-US" altLang="zh-CN" sz="320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  <a:endParaRPr kumimoji="0" lang="zh-CN" altLang="en-US" sz="3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" name="任意多边形 13">
                <a:extLst>
                  <a:ext uri="{FF2B5EF4-FFF2-40B4-BE49-F238E27FC236}">
                    <a16:creationId xmlns:a16="http://schemas.microsoft.com/office/drawing/2014/main" xmlns="" id="{F2C8697B-8AF6-574D-ABC6-E6928B602037}"/>
                  </a:ext>
                </a:extLst>
              </p:cNvPr>
              <p:cNvSpPr/>
              <p:nvPr/>
            </p:nvSpPr>
            <p:spPr>
              <a:xfrm>
                <a:off x="2699351" y="2286295"/>
                <a:ext cx="6428676" cy="733425"/>
              </a:xfrm>
              <a:custGeom>
                <a:avLst/>
                <a:gdLst>
                  <a:gd name="connsiteX0" fmla="*/ 122108 w 732631"/>
                  <a:gd name="connsiteY0" fmla="*/ 0 h 5307012"/>
                  <a:gd name="connsiteX1" fmla="*/ 610523 w 732631"/>
                  <a:gd name="connsiteY1" fmla="*/ 0 h 5307012"/>
                  <a:gd name="connsiteX2" fmla="*/ 732631 w 732631"/>
                  <a:gd name="connsiteY2" fmla="*/ 122108 h 5307012"/>
                  <a:gd name="connsiteX3" fmla="*/ 732631 w 732631"/>
                  <a:gd name="connsiteY3" fmla="*/ 5307012 h 5307012"/>
                  <a:gd name="connsiteX4" fmla="*/ 732631 w 732631"/>
                  <a:gd name="connsiteY4" fmla="*/ 5307012 h 5307012"/>
                  <a:gd name="connsiteX5" fmla="*/ 0 w 732631"/>
                  <a:gd name="connsiteY5" fmla="*/ 5307012 h 5307012"/>
                  <a:gd name="connsiteX6" fmla="*/ 0 w 732631"/>
                  <a:gd name="connsiteY6" fmla="*/ 5307012 h 5307012"/>
                  <a:gd name="connsiteX7" fmla="*/ 0 w 732631"/>
                  <a:gd name="connsiteY7" fmla="*/ 122108 h 5307012"/>
                  <a:gd name="connsiteX8" fmla="*/ 122108 w 732631"/>
                  <a:gd name="connsiteY8" fmla="*/ 0 h 5307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2631" h="5307012">
                    <a:moveTo>
                      <a:pt x="732631" y="884525"/>
                    </a:moveTo>
                    <a:lnTo>
                      <a:pt x="732631" y="4422487"/>
                    </a:lnTo>
                    <a:cubicBezTo>
                      <a:pt x="732631" y="4910992"/>
                      <a:pt x="725084" y="5307008"/>
                      <a:pt x="715774" y="5307008"/>
                    </a:cubicBezTo>
                    <a:lnTo>
                      <a:pt x="0" y="5307008"/>
                    </a:lnTo>
                    <a:lnTo>
                      <a:pt x="0" y="5307008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715774" y="4"/>
                    </a:lnTo>
                    <a:cubicBezTo>
                      <a:pt x="725084" y="4"/>
                      <a:pt x="732631" y="396020"/>
                      <a:pt x="732631" y="884525"/>
                    </a:cubicBezTo>
                    <a:close/>
                  </a:path>
                </a:pathLst>
              </a:custGeom>
              <a:ln>
                <a:solidFill>
                  <a:srgbClr val="1369B2"/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135129" tIns="47829" rIns="47829" bIns="47830" spcCol="1270" anchor="ctr"/>
              <a:lstStyle/>
              <a:p>
                <a:pPr marL="171450" lvl="1" indent="-171450" defTabSz="844550">
                  <a:lnSpc>
                    <a:spcPct val="90000"/>
                  </a:lnSpc>
                  <a:spcAft>
                    <a:spcPct val="15000"/>
                  </a:spcAft>
                  <a:buFontTx/>
                  <a:buChar char="••"/>
                  <a:defRPr/>
                </a:pPr>
                <a:endParaRPr lang="zh-CN" altLang="en-US" sz="19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171450" lvl="1" indent="-171450" defTabSz="844550">
                  <a:lnSpc>
                    <a:spcPct val="90000"/>
                  </a:lnSpc>
                  <a:spcAft>
                    <a:spcPct val="15000"/>
                  </a:spcAft>
                  <a:buFontTx/>
                  <a:buChar char="••"/>
                  <a:defRPr/>
                </a:pPr>
                <a:endParaRPr lang="zh-CN" altLang="en-US" sz="19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" name="矩形 24">
                <a:extLst>
                  <a:ext uri="{FF2B5EF4-FFF2-40B4-BE49-F238E27FC236}">
                    <a16:creationId xmlns:a16="http://schemas.microsoft.com/office/drawing/2014/main" xmlns="" id="{3762381C-958B-FB45-AA05-BFBF7BA4AB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35923" y="2435138"/>
                <a:ext cx="5965384" cy="3877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342900" indent="-3429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lvl="1" indent="0" defTabSz="622300">
                  <a:lnSpc>
                    <a:spcPct val="120000"/>
                  </a:lnSpc>
                  <a:spcAft>
                    <a:spcPct val="15000"/>
                  </a:spcAft>
                  <a:defRPr/>
                </a:pPr>
                <a:r>
                  <a:rPr lang="zh-CN" altLang="en-US" sz="1600" dirty="0">
                    <a:latin typeface="微软雅黑" pitchFamily="34" charset="-122"/>
                    <a:ea typeface="微软雅黑" pitchFamily="34" charset="-122"/>
                  </a:rPr>
                  <a:t>下载</a:t>
                </a:r>
                <a:r>
                  <a:rPr lang="en-US" altLang="zh-CN" sz="1600" dirty="0">
                    <a:latin typeface="微软雅黑" pitchFamily="34" charset="-122"/>
                    <a:ea typeface="微软雅黑" pitchFamily="34" charset="-122"/>
                  </a:rPr>
                  <a:t>Hive</a:t>
                </a:r>
                <a:r>
                  <a:rPr lang="zh-CN" altLang="en-US" sz="1600" dirty="0">
                    <a:latin typeface="微软雅黑" pitchFamily="34" charset="-122"/>
                    <a:ea typeface="微软雅黑" pitchFamily="34" charset="-122"/>
                  </a:rPr>
                  <a:t>安装包，本次教材使用</a:t>
                </a:r>
                <a:r>
                  <a:rPr lang="en-US" altLang="zh-CN" sz="1600" dirty="0">
                    <a:latin typeface="微软雅黑" pitchFamily="34" charset="-122"/>
                    <a:ea typeface="微软雅黑" pitchFamily="34" charset="-122"/>
                  </a:rPr>
                  <a:t>1.2.1</a:t>
                </a:r>
                <a:r>
                  <a:rPr lang="zh-CN" altLang="en-US" sz="1600" dirty="0">
                    <a:latin typeface="微软雅黑" pitchFamily="34" charset="-122"/>
                    <a:ea typeface="微软雅黑" pitchFamily="34" charset="-122"/>
                  </a:rPr>
                  <a:t>版本。</a:t>
                </a:r>
              </a:p>
            </p:txBody>
          </p:sp>
        </p:grpSp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xmlns="" id="{AEAA74F2-EF99-5C45-B0B3-25E0CD7F0F5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75360" y="2978150"/>
              <a:ext cx="7217664" cy="1127125"/>
              <a:chOff x="1910363" y="3264852"/>
              <a:chExt cx="7217664" cy="1127125"/>
            </a:xfrm>
          </p:grpSpPr>
          <p:sp>
            <p:nvSpPr>
              <p:cNvPr id="14" name="任意多边形 20">
                <a:extLst>
                  <a:ext uri="{FF2B5EF4-FFF2-40B4-BE49-F238E27FC236}">
                    <a16:creationId xmlns:a16="http://schemas.microsoft.com/office/drawing/2014/main" xmlns="" id="{D431B18A-C561-AE42-B3BE-66EA785EF579}"/>
                  </a:ext>
                </a:extLst>
              </p:cNvPr>
              <p:cNvSpPr/>
              <p:nvPr/>
            </p:nvSpPr>
            <p:spPr>
              <a:xfrm>
                <a:off x="1910363" y="3264852"/>
                <a:ext cx="788988" cy="1127125"/>
              </a:xfrm>
              <a:custGeom>
                <a:avLst/>
                <a:gdLst>
                  <a:gd name="connsiteX0" fmla="*/ 0 w 1127124"/>
                  <a:gd name="connsiteY0" fmla="*/ 0 h 788987"/>
                  <a:gd name="connsiteX1" fmla="*/ 732631 w 1127124"/>
                  <a:gd name="connsiteY1" fmla="*/ 0 h 788987"/>
                  <a:gd name="connsiteX2" fmla="*/ 1127124 w 1127124"/>
                  <a:gd name="connsiteY2" fmla="*/ 394494 h 788987"/>
                  <a:gd name="connsiteX3" fmla="*/ 732631 w 1127124"/>
                  <a:gd name="connsiteY3" fmla="*/ 788987 h 788987"/>
                  <a:gd name="connsiteX4" fmla="*/ 0 w 1127124"/>
                  <a:gd name="connsiteY4" fmla="*/ 788987 h 788987"/>
                  <a:gd name="connsiteX5" fmla="*/ 394494 w 1127124"/>
                  <a:gd name="connsiteY5" fmla="*/ 394494 h 788987"/>
                  <a:gd name="connsiteX6" fmla="*/ 0 w 1127124"/>
                  <a:gd name="connsiteY6" fmla="*/ 0 h 788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27124" h="788987">
                    <a:moveTo>
                      <a:pt x="1127123" y="0"/>
                    </a:moveTo>
                    <a:lnTo>
                      <a:pt x="1127123" y="512842"/>
                    </a:lnTo>
                    <a:lnTo>
                      <a:pt x="563561" y="788987"/>
                    </a:lnTo>
                    <a:lnTo>
                      <a:pt x="1" y="512842"/>
                    </a:lnTo>
                    <a:lnTo>
                      <a:pt x="1" y="0"/>
                    </a:lnTo>
                    <a:lnTo>
                      <a:pt x="563561" y="276146"/>
                    </a:lnTo>
                    <a:lnTo>
                      <a:pt x="1127123" y="0"/>
                    </a:lnTo>
                    <a:close/>
                  </a:path>
                </a:pathLst>
              </a:custGeom>
              <a:solidFill>
                <a:srgbClr val="1369B2"/>
              </a:solidFill>
              <a:ln>
                <a:solidFill>
                  <a:srgbClr val="1369B2"/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12701" tIns="407195" rIns="12700" bIns="407193" anchor="ctr"/>
              <a:lstStyle>
                <a:lvl1pPr defTabSz="8890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defTabSz="8890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defTabSz="8890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defTabSz="8890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defTabSz="8890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defTabSz="8890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defTabSz="8890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defTabSz="8890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defTabSz="8890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lnSpc>
                    <a:spcPct val="90000"/>
                  </a:lnSpc>
                  <a:spcAft>
                    <a:spcPct val="35000"/>
                  </a:spcAft>
                </a:pPr>
                <a:endParaRPr kumimoji="0" lang="en-US" altLang="zh-CN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>
                  <a:lnSpc>
                    <a:spcPct val="90000"/>
                  </a:lnSpc>
                  <a:spcAft>
                    <a:spcPct val="35000"/>
                  </a:spcAft>
                </a:pPr>
                <a:r>
                  <a:rPr kumimoji="0" lang="en-US" altLang="zh-CN" sz="320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  <a:endParaRPr kumimoji="0" lang="zh-CN" altLang="en-US" sz="3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任意多边形 21">
                <a:extLst>
                  <a:ext uri="{FF2B5EF4-FFF2-40B4-BE49-F238E27FC236}">
                    <a16:creationId xmlns:a16="http://schemas.microsoft.com/office/drawing/2014/main" xmlns="" id="{451D9D14-AEB8-744C-9DD7-BE6500F9F3BF}"/>
                  </a:ext>
                </a:extLst>
              </p:cNvPr>
              <p:cNvSpPr/>
              <p:nvPr/>
            </p:nvSpPr>
            <p:spPr>
              <a:xfrm>
                <a:off x="2699351" y="3264852"/>
                <a:ext cx="6428676" cy="733425"/>
              </a:xfrm>
              <a:custGeom>
                <a:avLst/>
                <a:gdLst>
                  <a:gd name="connsiteX0" fmla="*/ 122108 w 732631"/>
                  <a:gd name="connsiteY0" fmla="*/ 0 h 5307012"/>
                  <a:gd name="connsiteX1" fmla="*/ 610523 w 732631"/>
                  <a:gd name="connsiteY1" fmla="*/ 0 h 5307012"/>
                  <a:gd name="connsiteX2" fmla="*/ 732631 w 732631"/>
                  <a:gd name="connsiteY2" fmla="*/ 122108 h 5307012"/>
                  <a:gd name="connsiteX3" fmla="*/ 732631 w 732631"/>
                  <a:gd name="connsiteY3" fmla="*/ 5307012 h 5307012"/>
                  <a:gd name="connsiteX4" fmla="*/ 732631 w 732631"/>
                  <a:gd name="connsiteY4" fmla="*/ 5307012 h 5307012"/>
                  <a:gd name="connsiteX5" fmla="*/ 0 w 732631"/>
                  <a:gd name="connsiteY5" fmla="*/ 5307012 h 5307012"/>
                  <a:gd name="connsiteX6" fmla="*/ 0 w 732631"/>
                  <a:gd name="connsiteY6" fmla="*/ 5307012 h 5307012"/>
                  <a:gd name="connsiteX7" fmla="*/ 0 w 732631"/>
                  <a:gd name="connsiteY7" fmla="*/ 122108 h 5307012"/>
                  <a:gd name="connsiteX8" fmla="*/ 122108 w 732631"/>
                  <a:gd name="connsiteY8" fmla="*/ 0 h 5307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2631" h="5307012">
                    <a:moveTo>
                      <a:pt x="732631" y="884525"/>
                    </a:moveTo>
                    <a:lnTo>
                      <a:pt x="732631" y="4422487"/>
                    </a:lnTo>
                    <a:cubicBezTo>
                      <a:pt x="732631" y="4910992"/>
                      <a:pt x="725084" y="5307008"/>
                      <a:pt x="715774" y="5307008"/>
                    </a:cubicBezTo>
                    <a:lnTo>
                      <a:pt x="0" y="5307008"/>
                    </a:lnTo>
                    <a:lnTo>
                      <a:pt x="0" y="5307008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715774" y="4"/>
                    </a:lnTo>
                    <a:cubicBezTo>
                      <a:pt x="725084" y="4"/>
                      <a:pt x="732631" y="396020"/>
                      <a:pt x="732631" y="884525"/>
                    </a:cubicBezTo>
                    <a:close/>
                  </a:path>
                </a:pathLst>
              </a:custGeom>
              <a:ln>
                <a:solidFill>
                  <a:srgbClr val="1369B2"/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135129" tIns="47829" rIns="47829" bIns="47830" spcCol="1270" anchor="ctr"/>
              <a:lstStyle/>
              <a:p>
                <a:pPr marL="171450" lvl="1" indent="-171450" defTabSz="844550">
                  <a:lnSpc>
                    <a:spcPct val="90000"/>
                  </a:lnSpc>
                  <a:spcAft>
                    <a:spcPct val="15000"/>
                  </a:spcAft>
                  <a:buFontTx/>
                  <a:buChar char="••"/>
                  <a:defRPr/>
                </a:pPr>
                <a:endParaRPr lang="zh-CN" altLang="en-US" sz="19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171450" lvl="1" indent="-171450" defTabSz="844550">
                  <a:lnSpc>
                    <a:spcPct val="90000"/>
                  </a:lnSpc>
                  <a:spcAft>
                    <a:spcPct val="15000"/>
                  </a:spcAft>
                  <a:buFontTx/>
                  <a:buChar char="••"/>
                  <a:defRPr/>
                </a:pPr>
                <a:endParaRPr lang="zh-CN" altLang="en-US" sz="19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矩形 28">
                <a:extLst>
                  <a:ext uri="{FF2B5EF4-FFF2-40B4-BE49-F238E27FC236}">
                    <a16:creationId xmlns:a16="http://schemas.microsoft.com/office/drawing/2014/main" xmlns="" id="{1544FDF1-B3AC-264C-BDDE-9022F8F42B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99347" y="3413298"/>
                <a:ext cx="6428680" cy="4181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285750" indent="-28575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>
                  <a:lnSpc>
                    <a:spcPct val="150000"/>
                  </a:lnSpc>
                  <a:buClrTx/>
                  <a:buSzTx/>
                  <a:buFontTx/>
                </a:pPr>
                <a:r>
                  <a:rPr lang="zh-CN" altLang="en-US" sz="1600" dirty="0">
                    <a:latin typeface="微软雅黑" pitchFamily="34" charset="-122"/>
                    <a:ea typeface="微软雅黑" pitchFamily="34" charset="-122"/>
                    <a:sym typeface="+mn-ea"/>
                  </a:rPr>
                  <a:t>解压Hive安装包，将压缩包解压至</a:t>
                </a:r>
                <a:r>
                  <a:rPr lang="en-US" altLang="zh-CN" sz="1600" dirty="0">
                    <a:latin typeface="微软雅黑" pitchFamily="34" charset="-122"/>
                    <a:ea typeface="微软雅黑" pitchFamily="34" charset="-122"/>
                    <a:sym typeface="+mn-ea"/>
                  </a:rPr>
                  <a:t>/export/servers</a:t>
                </a:r>
                <a:r>
                  <a:rPr lang="zh-CN" altLang="en-US" sz="1600" dirty="0">
                    <a:latin typeface="微软雅黑" pitchFamily="34" charset="-122"/>
                    <a:ea typeface="微软雅黑" pitchFamily="34" charset="-122"/>
                    <a:sym typeface="+mn-ea"/>
                  </a:rPr>
                  <a:t>文件夹下。</a:t>
                </a:r>
                <a:endParaRPr lang="zh-CN" altLang="en-US" sz="1600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xmlns="" id="{E8234E7E-BE7F-9645-A6B5-B7EFBD22548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75360" y="3935415"/>
              <a:ext cx="7217663" cy="1147760"/>
              <a:chOff x="1910363" y="4222774"/>
              <a:chExt cx="7217663" cy="1147760"/>
            </a:xfrm>
          </p:grpSpPr>
          <p:sp>
            <p:nvSpPr>
              <p:cNvPr id="18" name="任意多边形 24">
                <a:extLst>
                  <a:ext uri="{FF2B5EF4-FFF2-40B4-BE49-F238E27FC236}">
                    <a16:creationId xmlns:a16="http://schemas.microsoft.com/office/drawing/2014/main" xmlns="" id="{F7865A90-A9D2-7F4D-8DAC-CDBC52185901}"/>
                  </a:ext>
                </a:extLst>
              </p:cNvPr>
              <p:cNvSpPr/>
              <p:nvPr/>
            </p:nvSpPr>
            <p:spPr>
              <a:xfrm>
                <a:off x="1910363" y="4243409"/>
                <a:ext cx="788988" cy="1127125"/>
              </a:xfrm>
              <a:custGeom>
                <a:avLst/>
                <a:gdLst>
                  <a:gd name="connsiteX0" fmla="*/ 0 w 1127124"/>
                  <a:gd name="connsiteY0" fmla="*/ 0 h 788987"/>
                  <a:gd name="connsiteX1" fmla="*/ 732631 w 1127124"/>
                  <a:gd name="connsiteY1" fmla="*/ 0 h 788987"/>
                  <a:gd name="connsiteX2" fmla="*/ 1127124 w 1127124"/>
                  <a:gd name="connsiteY2" fmla="*/ 394494 h 788987"/>
                  <a:gd name="connsiteX3" fmla="*/ 732631 w 1127124"/>
                  <a:gd name="connsiteY3" fmla="*/ 788987 h 788987"/>
                  <a:gd name="connsiteX4" fmla="*/ 0 w 1127124"/>
                  <a:gd name="connsiteY4" fmla="*/ 788987 h 788987"/>
                  <a:gd name="connsiteX5" fmla="*/ 394494 w 1127124"/>
                  <a:gd name="connsiteY5" fmla="*/ 394494 h 788987"/>
                  <a:gd name="connsiteX6" fmla="*/ 0 w 1127124"/>
                  <a:gd name="connsiteY6" fmla="*/ 0 h 788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27124" h="788987">
                    <a:moveTo>
                      <a:pt x="1127123" y="0"/>
                    </a:moveTo>
                    <a:lnTo>
                      <a:pt x="1127123" y="512842"/>
                    </a:lnTo>
                    <a:lnTo>
                      <a:pt x="563561" y="788987"/>
                    </a:lnTo>
                    <a:lnTo>
                      <a:pt x="1" y="512842"/>
                    </a:lnTo>
                    <a:lnTo>
                      <a:pt x="1" y="0"/>
                    </a:lnTo>
                    <a:lnTo>
                      <a:pt x="563561" y="276146"/>
                    </a:lnTo>
                    <a:lnTo>
                      <a:pt x="1127123" y="0"/>
                    </a:lnTo>
                    <a:close/>
                  </a:path>
                </a:pathLst>
              </a:custGeom>
              <a:solidFill>
                <a:srgbClr val="1369B2"/>
              </a:solidFill>
              <a:ln>
                <a:solidFill>
                  <a:srgbClr val="1369B2"/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12701" tIns="407195" rIns="12700" bIns="407193" anchor="ctr"/>
              <a:lstStyle>
                <a:lvl1pPr defTabSz="8890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defTabSz="8890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defTabSz="8890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defTabSz="8890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defTabSz="8890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defTabSz="8890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defTabSz="8890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defTabSz="8890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defTabSz="8890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lnSpc>
                    <a:spcPct val="90000"/>
                  </a:lnSpc>
                  <a:spcAft>
                    <a:spcPct val="35000"/>
                  </a:spcAft>
                </a:pPr>
                <a:endParaRPr kumimoji="0" lang="en-US" altLang="zh-CN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>
                  <a:lnSpc>
                    <a:spcPct val="90000"/>
                  </a:lnSpc>
                  <a:spcAft>
                    <a:spcPct val="35000"/>
                  </a:spcAft>
                </a:pPr>
                <a:r>
                  <a:rPr kumimoji="0" lang="en-US" altLang="zh-CN" sz="320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3</a:t>
                </a:r>
                <a:endParaRPr kumimoji="0" lang="zh-CN" altLang="en-US" sz="3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同侧圆角矩形 18">
                <a:extLst>
                  <a:ext uri="{FF2B5EF4-FFF2-40B4-BE49-F238E27FC236}">
                    <a16:creationId xmlns:a16="http://schemas.microsoft.com/office/drawing/2014/main" xmlns="" id="{3C9A991E-6099-164D-9E3B-76315FEB3533}"/>
                  </a:ext>
                </a:extLst>
              </p:cNvPr>
              <p:cNvSpPr/>
              <p:nvPr/>
            </p:nvSpPr>
            <p:spPr>
              <a:xfrm rot="5400000">
                <a:off x="5546974" y="1375147"/>
                <a:ext cx="733425" cy="6428679"/>
              </a:xfrm>
              <a:prstGeom prst="round2SameRect">
                <a:avLst/>
              </a:prstGeom>
              <a:ln>
                <a:solidFill>
                  <a:srgbClr val="1369B2"/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0" name="矩形 32">
                <a:extLst>
                  <a:ext uri="{FF2B5EF4-FFF2-40B4-BE49-F238E27FC236}">
                    <a16:creationId xmlns:a16="http://schemas.microsoft.com/office/drawing/2014/main" xmlns="" id="{C52E540A-DFB3-3A4B-8279-F5577C04A3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7683" y="4275159"/>
                <a:ext cx="6380343" cy="6832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285750" indent="-28575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indent="0">
                  <a:lnSpc>
                    <a:spcPct val="120000"/>
                  </a:lnSpc>
                </a:pPr>
                <a:r>
                  <a:rPr lang="zh-CN" altLang="en-US" sz="1600" dirty="0">
                    <a:latin typeface="微软雅黑" pitchFamily="34" charset="-122"/>
                    <a:ea typeface="微软雅黑" pitchFamily="34" charset="-122"/>
                  </a:rPr>
                  <a:t>在嵌入模式下执行</a:t>
                </a:r>
                <a:r>
                  <a:rPr lang="en-US" altLang="zh-CN" sz="1600" dirty="0">
                    <a:latin typeface="微软雅黑" pitchFamily="34" charset="-122"/>
                    <a:ea typeface="微软雅黑" pitchFamily="34" charset="-122"/>
                  </a:rPr>
                  <a:t>Hive</a:t>
                </a:r>
                <a:r>
                  <a:rPr lang="zh-CN" altLang="en-US" sz="1600" dirty="0">
                    <a:latin typeface="微软雅黑" pitchFamily="34" charset="-122"/>
                    <a:ea typeface="微软雅黑" pitchFamily="34" charset="-122"/>
                  </a:rPr>
                  <a:t>程序，无需对</a:t>
                </a:r>
                <a:r>
                  <a:rPr lang="en-US" altLang="zh-CN" sz="1600" dirty="0">
                    <a:latin typeface="微软雅黑" pitchFamily="34" charset="-122"/>
                    <a:ea typeface="微软雅黑" pitchFamily="34" charset="-122"/>
                  </a:rPr>
                  <a:t>Hive</a:t>
                </a:r>
                <a:r>
                  <a:rPr lang="zh-CN" altLang="en-US" sz="1600" dirty="0">
                    <a:latin typeface="微软雅黑" pitchFamily="34" charset="-122"/>
                    <a:ea typeface="微软雅黑" pitchFamily="34" charset="-122"/>
                  </a:rPr>
                  <a:t>配置文件进行修改，只要启动</a:t>
                </a:r>
                <a:r>
                  <a:rPr lang="en-US" altLang="zh-CN" sz="1600" dirty="0">
                    <a:latin typeface="微软雅黑" pitchFamily="34" charset="-122"/>
                    <a:ea typeface="微软雅黑" pitchFamily="34" charset="-122"/>
                  </a:rPr>
                  <a:t>bin</a:t>
                </a:r>
                <a:r>
                  <a:rPr lang="zh-CN" altLang="en-US" sz="1600" dirty="0">
                    <a:latin typeface="微软雅黑" pitchFamily="34" charset="-122"/>
                    <a:ea typeface="微软雅黑" pitchFamily="34" charset="-122"/>
                  </a:rPr>
                  <a:t>目录下的</a:t>
                </a:r>
                <a:r>
                  <a:rPr lang="en-US" altLang="zh-CN" sz="1600" dirty="0">
                    <a:latin typeface="微软雅黑" pitchFamily="34" charset="-122"/>
                    <a:ea typeface="微软雅黑" pitchFamily="34" charset="-122"/>
                  </a:rPr>
                  <a:t>Hive</a:t>
                </a:r>
                <a:r>
                  <a:rPr lang="zh-CN" altLang="en-US" sz="1600" dirty="0">
                    <a:latin typeface="微软雅黑" pitchFamily="34" charset="-122"/>
                    <a:ea typeface="微软雅黑" pitchFamily="34" charset="-122"/>
                  </a:rPr>
                  <a:t>程序即可。</a:t>
                </a:r>
              </a:p>
            </p:txBody>
          </p:sp>
        </p:grpSp>
      </p:grpSp>
      <p:sp>
        <p:nvSpPr>
          <p:cNvPr id="25" name="标题 1"/>
          <p:cNvSpPr>
            <a:spLocks noChangeArrowheads="1"/>
          </p:cNvSpPr>
          <p:nvPr/>
        </p:nvSpPr>
        <p:spPr bwMode="auto">
          <a:xfrm>
            <a:off x="250825" y="136525"/>
            <a:ext cx="5884863" cy="7651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571500" indent="-571500" eaLnBrk="1" hangingPunct="1">
              <a:buFont typeface="Wingdings" panose="05000000000000000000" pitchFamily="2" charset="2"/>
            </a:pP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     </a:t>
            </a:r>
            <a:r>
              <a:rPr lang="en-US" altLang="zh-CN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7.3 </a:t>
            </a: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Hive的安装</a:t>
            </a:r>
          </a:p>
        </p:txBody>
      </p:sp>
      <p:sp>
        <p:nvSpPr>
          <p:cNvPr id="26" name="矩形 9"/>
          <p:cNvSpPr/>
          <p:nvPr/>
        </p:nvSpPr>
        <p:spPr>
          <a:xfrm>
            <a:off x="1755775" y="1143000"/>
            <a:ext cx="300609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Hive安装之嵌入模式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1049071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 bwMode="auto">
          <a:xfrm>
            <a:off x="0" y="969483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0487" name="Picture 2" descr="C:\Documents and Settings\Administrator\桌面\小人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225" y="969963"/>
            <a:ext cx="1323975" cy="10287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7" name="组合 26"/>
          <p:cNvGrpSpPr/>
          <p:nvPr/>
        </p:nvGrpSpPr>
        <p:grpSpPr>
          <a:xfrm>
            <a:off x="963168" y="2864295"/>
            <a:ext cx="7217664" cy="3084512"/>
            <a:chOff x="975360" y="1998663"/>
            <a:chExt cx="7217664" cy="3084512"/>
          </a:xfrm>
        </p:grpSpPr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xmlns="" id="{88A52105-DD15-6F4C-8318-90B06383CD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75360" y="1998663"/>
              <a:ext cx="7217664" cy="1127125"/>
              <a:chOff x="1910363" y="2286295"/>
              <a:chExt cx="7217664" cy="1127125"/>
            </a:xfrm>
          </p:grpSpPr>
          <p:sp>
            <p:nvSpPr>
              <p:cNvPr id="10" name="任意多边形 12">
                <a:extLst>
                  <a:ext uri="{FF2B5EF4-FFF2-40B4-BE49-F238E27FC236}">
                    <a16:creationId xmlns:a16="http://schemas.microsoft.com/office/drawing/2014/main" xmlns="" id="{F36E0FC1-C44D-4A47-952C-CF343C221A6C}"/>
                  </a:ext>
                </a:extLst>
              </p:cNvPr>
              <p:cNvSpPr/>
              <p:nvPr/>
            </p:nvSpPr>
            <p:spPr>
              <a:xfrm>
                <a:off x="1910363" y="2286295"/>
                <a:ext cx="788988" cy="1127125"/>
              </a:xfrm>
              <a:custGeom>
                <a:avLst/>
                <a:gdLst>
                  <a:gd name="connsiteX0" fmla="*/ 0 w 1127124"/>
                  <a:gd name="connsiteY0" fmla="*/ 0 h 788987"/>
                  <a:gd name="connsiteX1" fmla="*/ 732631 w 1127124"/>
                  <a:gd name="connsiteY1" fmla="*/ 0 h 788987"/>
                  <a:gd name="connsiteX2" fmla="*/ 1127124 w 1127124"/>
                  <a:gd name="connsiteY2" fmla="*/ 394494 h 788987"/>
                  <a:gd name="connsiteX3" fmla="*/ 732631 w 1127124"/>
                  <a:gd name="connsiteY3" fmla="*/ 788987 h 788987"/>
                  <a:gd name="connsiteX4" fmla="*/ 0 w 1127124"/>
                  <a:gd name="connsiteY4" fmla="*/ 788987 h 788987"/>
                  <a:gd name="connsiteX5" fmla="*/ 394494 w 1127124"/>
                  <a:gd name="connsiteY5" fmla="*/ 394494 h 788987"/>
                  <a:gd name="connsiteX6" fmla="*/ 0 w 1127124"/>
                  <a:gd name="connsiteY6" fmla="*/ 0 h 788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27124" h="788987">
                    <a:moveTo>
                      <a:pt x="1127123" y="0"/>
                    </a:moveTo>
                    <a:lnTo>
                      <a:pt x="1127123" y="512842"/>
                    </a:lnTo>
                    <a:lnTo>
                      <a:pt x="563561" y="788987"/>
                    </a:lnTo>
                    <a:lnTo>
                      <a:pt x="1" y="512842"/>
                    </a:lnTo>
                    <a:lnTo>
                      <a:pt x="1" y="0"/>
                    </a:lnTo>
                    <a:lnTo>
                      <a:pt x="563561" y="276146"/>
                    </a:lnTo>
                    <a:lnTo>
                      <a:pt x="1127123" y="0"/>
                    </a:lnTo>
                    <a:close/>
                  </a:path>
                </a:pathLst>
              </a:custGeom>
              <a:solidFill>
                <a:srgbClr val="1369B2"/>
              </a:solidFill>
              <a:ln>
                <a:solidFill>
                  <a:srgbClr val="1369B2"/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12701" tIns="407195" rIns="12700" bIns="407193" anchor="ctr"/>
              <a:lstStyle>
                <a:lvl1pPr defTabSz="8890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defTabSz="8890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defTabSz="8890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defTabSz="8890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defTabSz="8890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defTabSz="8890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defTabSz="8890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defTabSz="8890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defTabSz="8890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lnSpc>
                    <a:spcPct val="90000"/>
                  </a:lnSpc>
                  <a:spcAft>
                    <a:spcPct val="35000"/>
                  </a:spcAft>
                </a:pPr>
                <a:endParaRPr kumimoji="0" lang="en-US" altLang="zh-CN" sz="1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>
                  <a:lnSpc>
                    <a:spcPct val="90000"/>
                  </a:lnSpc>
                  <a:spcAft>
                    <a:spcPct val="35000"/>
                  </a:spcAft>
                </a:pPr>
                <a:r>
                  <a:rPr kumimoji="0" lang="en-US" altLang="zh-CN" sz="320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  <a:endParaRPr kumimoji="0" lang="zh-CN" altLang="en-US" sz="3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" name="任意多边形 13">
                <a:extLst>
                  <a:ext uri="{FF2B5EF4-FFF2-40B4-BE49-F238E27FC236}">
                    <a16:creationId xmlns:a16="http://schemas.microsoft.com/office/drawing/2014/main" xmlns="" id="{F2C8697B-8AF6-574D-ABC6-E6928B602037}"/>
                  </a:ext>
                </a:extLst>
              </p:cNvPr>
              <p:cNvSpPr/>
              <p:nvPr/>
            </p:nvSpPr>
            <p:spPr>
              <a:xfrm>
                <a:off x="2699351" y="2286295"/>
                <a:ext cx="6428676" cy="733425"/>
              </a:xfrm>
              <a:custGeom>
                <a:avLst/>
                <a:gdLst>
                  <a:gd name="connsiteX0" fmla="*/ 122108 w 732631"/>
                  <a:gd name="connsiteY0" fmla="*/ 0 h 5307012"/>
                  <a:gd name="connsiteX1" fmla="*/ 610523 w 732631"/>
                  <a:gd name="connsiteY1" fmla="*/ 0 h 5307012"/>
                  <a:gd name="connsiteX2" fmla="*/ 732631 w 732631"/>
                  <a:gd name="connsiteY2" fmla="*/ 122108 h 5307012"/>
                  <a:gd name="connsiteX3" fmla="*/ 732631 w 732631"/>
                  <a:gd name="connsiteY3" fmla="*/ 5307012 h 5307012"/>
                  <a:gd name="connsiteX4" fmla="*/ 732631 w 732631"/>
                  <a:gd name="connsiteY4" fmla="*/ 5307012 h 5307012"/>
                  <a:gd name="connsiteX5" fmla="*/ 0 w 732631"/>
                  <a:gd name="connsiteY5" fmla="*/ 5307012 h 5307012"/>
                  <a:gd name="connsiteX6" fmla="*/ 0 w 732631"/>
                  <a:gd name="connsiteY6" fmla="*/ 5307012 h 5307012"/>
                  <a:gd name="connsiteX7" fmla="*/ 0 w 732631"/>
                  <a:gd name="connsiteY7" fmla="*/ 122108 h 5307012"/>
                  <a:gd name="connsiteX8" fmla="*/ 122108 w 732631"/>
                  <a:gd name="connsiteY8" fmla="*/ 0 h 5307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2631" h="5307012">
                    <a:moveTo>
                      <a:pt x="732631" y="884525"/>
                    </a:moveTo>
                    <a:lnTo>
                      <a:pt x="732631" y="4422487"/>
                    </a:lnTo>
                    <a:cubicBezTo>
                      <a:pt x="732631" y="4910992"/>
                      <a:pt x="725084" y="5307008"/>
                      <a:pt x="715774" y="5307008"/>
                    </a:cubicBezTo>
                    <a:lnTo>
                      <a:pt x="0" y="5307008"/>
                    </a:lnTo>
                    <a:lnTo>
                      <a:pt x="0" y="5307008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715774" y="4"/>
                    </a:lnTo>
                    <a:cubicBezTo>
                      <a:pt x="725084" y="4"/>
                      <a:pt x="732631" y="396020"/>
                      <a:pt x="732631" y="884525"/>
                    </a:cubicBezTo>
                    <a:close/>
                  </a:path>
                </a:pathLst>
              </a:custGeom>
              <a:ln>
                <a:solidFill>
                  <a:srgbClr val="1369B2"/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135129" tIns="47829" rIns="47829" bIns="47830" spcCol="1270" anchor="ctr"/>
              <a:lstStyle/>
              <a:p>
                <a:pPr marL="171450" lvl="1" indent="-171450" defTabSz="844550">
                  <a:lnSpc>
                    <a:spcPct val="90000"/>
                  </a:lnSpc>
                  <a:spcAft>
                    <a:spcPct val="15000"/>
                  </a:spcAft>
                  <a:buFontTx/>
                  <a:buChar char="••"/>
                  <a:defRPr/>
                </a:pPr>
                <a:endParaRPr lang="zh-CN" altLang="en-US" sz="19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171450" lvl="1" indent="-171450" defTabSz="844550">
                  <a:lnSpc>
                    <a:spcPct val="90000"/>
                  </a:lnSpc>
                  <a:spcAft>
                    <a:spcPct val="15000"/>
                  </a:spcAft>
                  <a:buFontTx/>
                  <a:buChar char="••"/>
                  <a:defRPr/>
                </a:pPr>
                <a:endParaRPr lang="zh-CN" altLang="en-US" sz="19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" name="矩形 24">
                <a:extLst>
                  <a:ext uri="{FF2B5EF4-FFF2-40B4-BE49-F238E27FC236}">
                    <a16:creationId xmlns:a16="http://schemas.microsoft.com/office/drawing/2014/main" xmlns="" id="{3762381C-958B-FB45-AA05-BFBF7BA4AB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35923" y="2462848"/>
                <a:ext cx="5965384" cy="3877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342900" indent="-3429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lvl="1" indent="0" defTabSz="622300">
                  <a:lnSpc>
                    <a:spcPct val="120000"/>
                  </a:lnSpc>
                  <a:spcAft>
                    <a:spcPct val="15000"/>
                  </a:spcAft>
                  <a:defRPr/>
                </a:pPr>
                <a:r>
                  <a:rPr lang="zh-CN" altLang="en-US" sz="1600" dirty="0">
                    <a:latin typeface="微软雅黑" pitchFamily="34" charset="-122"/>
                    <a:ea typeface="微软雅黑" pitchFamily="34" charset="-122"/>
                  </a:rPr>
                  <a:t>安装</a:t>
                </a:r>
                <a:r>
                  <a:rPr lang="en-US" altLang="zh-CN" sz="1600" dirty="0">
                    <a:latin typeface="微软雅黑" pitchFamily="34" charset="-122"/>
                    <a:ea typeface="微软雅黑" pitchFamily="34" charset="-122"/>
                  </a:rPr>
                  <a:t>MySQL</a:t>
                </a:r>
                <a:r>
                  <a:rPr lang="zh-CN" altLang="en-US" sz="1600" dirty="0">
                    <a:latin typeface="微软雅黑" pitchFamily="34" charset="-122"/>
                    <a:ea typeface="微软雅黑" pitchFamily="34" charset="-122"/>
                  </a:rPr>
                  <a:t>服务。</a:t>
                </a:r>
              </a:p>
            </p:txBody>
          </p:sp>
        </p:grpSp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xmlns="" id="{AEAA74F2-EF99-5C45-B0B3-25E0CD7F0F5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75360" y="2978150"/>
              <a:ext cx="7217664" cy="1127125"/>
              <a:chOff x="1910363" y="3264852"/>
              <a:chExt cx="7217664" cy="1127125"/>
            </a:xfrm>
          </p:grpSpPr>
          <p:sp>
            <p:nvSpPr>
              <p:cNvPr id="14" name="任意多边形 20">
                <a:extLst>
                  <a:ext uri="{FF2B5EF4-FFF2-40B4-BE49-F238E27FC236}">
                    <a16:creationId xmlns:a16="http://schemas.microsoft.com/office/drawing/2014/main" xmlns="" id="{D431B18A-C561-AE42-B3BE-66EA785EF579}"/>
                  </a:ext>
                </a:extLst>
              </p:cNvPr>
              <p:cNvSpPr/>
              <p:nvPr/>
            </p:nvSpPr>
            <p:spPr>
              <a:xfrm>
                <a:off x="1910363" y="3264852"/>
                <a:ext cx="788988" cy="1127125"/>
              </a:xfrm>
              <a:custGeom>
                <a:avLst/>
                <a:gdLst>
                  <a:gd name="connsiteX0" fmla="*/ 0 w 1127124"/>
                  <a:gd name="connsiteY0" fmla="*/ 0 h 788987"/>
                  <a:gd name="connsiteX1" fmla="*/ 732631 w 1127124"/>
                  <a:gd name="connsiteY1" fmla="*/ 0 h 788987"/>
                  <a:gd name="connsiteX2" fmla="*/ 1127124 w 1127124"/>
                  <a:gd name="connsiteY2" fmla="*/ 394494 h 788987"/>
                  <a:gd name="connsiteX3" fmla="*/ 732631 w 1127124"/>
                  <a:gd name="connsiteY3" fmla="*/ 788987 h 788987"/>
                  <a:gd name="connsiteX4" fmla="*/ 0 w 1127124"/>
                  <a:gd name="connsiteY4" fmla="*/ 788987 h 788987"/>
                  <a:gd name="connsiteX5" fmla="*/ 394494 w 1127124"/>
                  <a:gd name="connsiteY5" fmla="*/ 394494 h 788987"/>
                  <a:gd name="connsiteX6" fmla="*/ 0 w 1127124"/>
                  <a:gd name="connsiteY6" fmla="*/ 0 h 788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27124" h="788987">
                    <a:moveTo>
                      <a:pt x="1127123" y="0"/>
                    </a:moveTo>
                    <a:lnTo>
                      <a:pt x="1127123" y="512842"/>
                    </a:lnTo>
                    <a:lnTo>
                      <a:pt x="563561" y="788987"/>
                    </a:lnTo>
                    <a:lnTo>
                      <a:pt x="1" y="512842"/>
                    </a:lnTo>
                    <a:lnTo>
                      <a:pt x="1" y="0"/>
                    </a:lnTo>
                    <a:lnTo>
                      <a:pt x="563561" y="276146"/>
                    </a:lnTo>
                    <a:lnTo>
                      <a:pt x="1127123" y="0"/>
                    </a:lnTo>
                    <a:close/>
                  </a:path>
                </a:pathLst>
              </a:custGeom>
              <a:solidFill>
                <a:srgbClr val="1369B2"/>
              </a:solidFill>
              <a:ln>
                <a:solidFill>
                  <a:srgbClr val="1369B2"/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12701" tIns="407195" rIns="12700" bIns="407193" anchor="ctr"/>
              <a:lstStyle>
                <a:lvl1pPr defTabSz="8890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defTabSz="8890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defTabSz="8890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defTabSz="8890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defTabSz="8890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defTabSz="8890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defTabSz="8890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defTabSz="8890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defTabSz="8890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lnSpc>
                    <a:spcPct val="90000"/>
                  </a:lnSpc>
                  <a:spcAft>
                    <a:spcPct val="35000"/>
                  </a:spcAft>
                </a:pPr>
                <a:endParaRPr kumimoji="0" lang="en-US" altLang="zh-CN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>
                  <a:lnSpc>
                    <a:spcPct val="90000"/>
                  </a:lnSpc>
                  <a:spcAft>
                    <a:spcPct val="35000"/>
                  </a:spcAft>
                </a:pPr>
                <a:r>
                  <a:rPr kumimoji="0" lang="en-US" altLang="zh-CN" sz="320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  <a:endParaRPr kumimoji="0" lang="zh-CN" altLang="en-US" sz="3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任意多边形 21">
                <a:extLst>
                  <a:ext uri="{FF2B5EF4-FFF2-40B4-BE49-F238E27FC236}">
                    <a16:creationId xmlns:a16="http://schemas.microsoft.com/office/drawing/2014/main" xmlns="" id="{451D9D14-AEB8-744C-9DD7-BE6500F9F3BF}"/>
                  </a:ext>
                </a:extLst>
              </p:cNvPr>
              <p:cNvSpPr/>
              <p:nvPr/>
            </p:nvSpPr>
            <p:spPr>
              <a:xfrm>
                <a:off x="2699351" y="3264852"/>
                <a:ext cx="6428676" cy="733425"/>
              </a:xfrm>
              <a:custGeom>
                <a:avLst/>
                <a:gdLst>
                  <a:gd name="connsiteX0" fmla="*/ 122108 w 732631"/>
                  <a:gd name="connsiteY0" fmla="*/ 0 h 5307012"/>
                  <a:gd name="connsiteX1" fmla="*/ 610523 w 732631"/>
                  <a:gd name="connsiteY1" fmla="*/ 0 h 5307012"/>
                  <a:gd name="connsiteX2" fmla="*/ 732631 w 732631"/>
                  <a:gd name="connsiteY2" fmla="*/ 122108 h 5307012"/>
                  <a:gd name="connsiteX3" fmla="*/ 732631 w 732631"/>
                  <a:gd name="connsiteY3" fmla="*/ 5307012 h 5307012"/>
                  <a:gd name="connsiteX4" fmla="*/ 732631 w 732631"/>
                  <a:gd name="connsiteY4" fmla="*/ 5307012 h 5307012"/>
                  <a:gd name="connsiteX5" fmla="*/ 0 w 732631"/>
                  <a:gd name="connsiteY5" fmla="*/ 5307012 h 5307012"/>
                  <a:gd name="connsiteX6" fmla="*/ 0 w 732631"/>
                  <a:gd name="connsiteY6" fmla="*/ 5307012 h 5307012"/>
                  <a:gd name="connsiteX7" fmla="*/ 0 w 732631"/>
                  <a:gd name="connsiteY7" fmla="*/ 122108 h 5307012"/>
                  <a:gd name="connsiteX8" fmla="*/ 122108 w 732631"/>
                  <a:gd name="connsiteY8" fmla="*/ 0 h 5307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2631" h="5307012">
                    <a:moveTo>
                      <a:pt x="732631" y="884525"/>
                    </a:moveTo>
                    <a:lnTo>
                      <a:pt x="732631" y="4422487"/>
                    </a:lnTo>
                    <a:cubicBezTo>
                      <a:pt x="732631" y="4910992"/>
                      <a:pt x="725084" y="5307008"/>
                      <a:pt x="715774" y="5307008"/>
                    </a:cubicBezTo>
                    <a:lnTo>
                      <a:pt x="0" y="5307008"/>
                    </a:lnTo>
                    <a:lnTo>
                      <a:pt x="0" y="5307008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715774" y="4"/>
                    </a:lnTo>
                    <a:cubicBezTo>
                      <a:pt x="725084" y="4"/>
                      <a:pt x="732631" y="396020"/>
                      <a:pt x="732631" y="884525"/>
                    </a:cubicBezTo>
                    <a:close/>
                  </a:path>
                </a:pathLst>
              </a:custGeom>
              <a:ln>
                <a:solidFill>
                  <a:srgbClr val="1369B2"/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135129" tIns="47829" rIns="47829" bIns="47830" spcCol="1270" anchor="ctr"/>
              <a:lstStyle/>
              <a:p>
                <a:pPr marL="171450" lvl="1" indent="-171450" defTabSz="844550">
                  <a:lnSpc>
                    <a:spcPct val="90000"/>
                  </a:lnSpc>
                  <a:spcAft>
                    <a:spcPct val="15000"/>
                  </a:spcAft>
                  <a:buFontTx/>
                  <a:buChar char="••"/>
                  <a:defRPr/>
                </a:pPr>
                <a:endParaRPr lang="zh-CN" altLang="en-US" sz="19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171450" lvl="1" indent="-171450" defTabSz="844550">
                  <a:lnSpc>
                    <a:spcPct val="90000"/>
                  </a:lnSpc>
                  <a:spcAft>
                    <a:spcPct val="15000"/>
                  </a:spcAft>
                  <a:buFontTx/>
                  <a:buChar char="••"/>
                  <a:defRPr/>
                </a:pPr>
                <a:endParaRPr lang="zh-CN" altLang="en-US" sz="19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矩形 28">
                <a:extLst>
                  <a:ext uri="{FF2B5EF4-FFF2-40B4-BE49-F238E27FC236}">
                    <a16:creationId xmlns:a16="http://schemas.microsoft.com/office/drawing/2014/main" xmlns="" id="{1544FDF1-B3AC-264C-BDDE-9022F8F42B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35923" y="3280891"/>
                <a:ext cx="6001960" cy="701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285750" indent="-28575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indent="0" algn="just">
                  <a:lnSpc>
                    <a:spcPct val="130000"/>
                  </a:lnSpc>
                  <a:buClrTx/>
                  <a:buSzTx/>
                  <a:buFontTx/>
                </a:pPr>
                <a:r>
                  <a:rPr lang="en-US" altLang="zh-CN" sz="1600" dirty="0">
                    <a:latin typeface="微软雅黑" pitchFamily="34" charset="-122"/>
                    <a:ea typeface="微软雅黑" pitchFamily="34" charset="-122"/>
                    <a:sym typeface="+mn-ea"/>
                  </a:rPr>
                  <a:t>Hive</a:t>
                </a:r>
                <a:r>
                  <a:rPr lang="zh-CN" altLang="en-US" sz="1600" dirty="0">
                    <a:latin typeface="微软雅黑" pitchFamily="34" charset="-122"/>
                    <a:ea typeface="微软雅黑" pitchFamily="34" charset="-122"/>
                    <a:sym typeface="+mn-ea"/>
                  </a:rPr>
                  <a:t>的配置。修改</a:t>
                </a:r>
                <a:r>
                  <a:rPr lang="en-US" altLang="zh-CN" sz="1600" dirty="0">
                    <a:latin typeface="微软雅黑" pitchFamily="34" charset="-122"/>
                    <a:ea typeface="微软雅黑" pitchFamily="34" charset="-122"/>
                    <a:sym typeface="+mn-ea"/>
                  </a:rPr>
                  <a:t>hive-env.sh</a:t>
                </a:r>
                <a:r>
                  <a:rPr lang="zh-CN" altLang="en-US" sz="1600" dirty="0">
                    <a:latin typeface="微软雅黑" pitchFamily="34" charset="-122"/>
                    <a:ea typeface="微软雅黑" pitchFamily="34" charset="-122"/>
                    <a:sym typeface="+mn-ea"/>
                  </a:rPr>
                  <a:t>配置文件，配置</a:t>
                </a:r>
                <a:r>
                  <a:rPr lang="en-US" altLang="zh-CN" sz="1600" dirty="0">
                    <a:latin typeface="微软雅黑" pitchFamily="34" charset="-122"/>
                    <a:ea typeface="微软雅黑" pitchFamily="34" charset="-122"/>
                    <a:sym typeface="+mn-ea"/>
                  </a:rPr>
                  <a:t>Hadoop</a:t>
                </a:r>
                <a:r>
                  <a:rPr lang="zh-CN" altLang="en-US" sz="1600" dirty="0">
                    <a:latin typeface="微软雅黑" pitchFamily="34" charset="-122"/>
                    <a:ea typeface="微软雅黑" pitchFamily="34" charset="-122"/>
                    <a:sym typeface="+mn-ea"/>
                  </a:rPr>
                  <a:t>环境变量，添加</a:t>
                </a:r>
                <a:r>
                  <a:rPr lang="en-US" altLang="zh-CN" sz="1600" dirty="0">
                    <a:latin typeface="微软雅黑" pitchFamily="34" charset="-122"/>
                    <a:ea typeface="微软雅黑" pitchFamily="34" charset="-122"/>
                    <a:sym typeface="+mn-ea"/>
                  </a:rPr>
                  <a:t>hive-site.xml</a:t>
                </a:r>
                <a:r>
                  <a:rPr lang="zh-CN" altLang="en-US" sz="1600" dirty="0">
                    <a:latin typeface="微软雅黑" pitchFamily="34" charset="-122"/>
                    <a:ea typeface="微软雅黑" pitchFamily="34" charset="-122"/>
                    <a:sym typeface="+mn-ea"/>
                  </a:rPr>
                  <a:t>配置文件，配置</a:t>
                </a:r>
                <a:r>
                  <a:rPr lang="en-US" altLang="zh-CN" sz="1600" dirty="0">
                    <a:latin typeface="微软雅黑" pitchFamily="34" charset="-122"/>
                    <a:ea typeface="微软雅黑" pitchFamily="34" charset="-122"/>
                    <a:sym typeface="+mn-ea"/>
                  </a:rPr>
                  <a:t>MySQL</a:t>
                </a:r>
                <a:r>
                  <a:rPr lang="zh-CN" altLang="en-US" sz="1600" dirty="0">
                    <a:latin typeface="微软雅黑" pitchFamily="34" charset="-122"/>
                    <a:ea typeface="微软雅黑" pitchFamily="34" charset="-122"/>
                    <a:sym typeface="+mn-ea"/>
                  </a:rPr>
                  <a:t>相关信息。</a:t>
                </a:r>
              </a:p>
            </p:txBody>
          </p:sp>
        </p:grpSp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xmlns="" id="{E8234E7E-BE7F-9645-A6B5-B7EFBD22548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75360" y="3935415"/>
              <a:ext cx="7217663" cy="1147760"/>
              <a:chOff x="1910363" y="4222774"/>
              <a:chExt cx="7217663" cy="1147760"/>
            </a:xfrm>
          </p:grpSpPr>
          <p:sp>
            <p:nvSpPr>
              <p:cNvPr id="18" name="任意多边形 24">
                <a:extLst>
                  <a:ext uri="{FF2B5EF4-FFF2-40B4-BE49-F238E27FC236}">
                    <a16:creationId xmlns:a16="http://schemas.microsoft.com/office/drawing/2014/main" xmlns="" id="{F7865A90-A9D2-7F4D-8DAC-CDBC52185901}"/>
                  </a:ext>
                </a:extLst>
              </p:cNvPr>
              <p:cNvSpPr/>
              <p:nvPr/>
            </p:nvSpPr>
            <p:spPr>
              <a:xfrm>
                <a:off x="1910363" y="4243409"/>
                <a:ext cx="788988" cy="1127125"/>
              </a:xfrm>
              <a:custGeom>
                <a:avLst/>
                <a:gdLst>
                  <a:gd name="connsiteX0" fmla="*/ 0 w 1127124"/>
                  <a:gd name="connsiteY0" fmla="*/ 0 h 788987"/>
                  <a:gd name="connsiteX1" fmla="*/ 732631 w 1127124"/>
                  <a:gd name="connsiteY1" fmla="*/ 0 h 788987"/>
                  <a:gd name="connsiteX2" fmla="*/ 1127124 w 1127124"/>
                  <a:gd name="connsiteY2" fmla="*/ 394494 h 788987"/>
                  <a:gd name="connsiteX3" fmla="*/ 732631 w 1127124"/>
                  <a:gd name="connsiteY3" fmla="*/ 788987 h 788987"/>
                  <a:gd name="connsiteX4" fmla="*/ 0 w 1127124"/>
                  <a:gd name="connsiteY4" fmla="*/ 788987 h 788987"/>
                  <a:gd name="connsiteX5" fmla="*/ 394494 w 1127124"/>
                  <a:gd name="connsiteY5" fmla="*/ 394494 h 788987"/>
                  <a:gd name="connsiteX6" fmla="*/ 0 w 1127124"/>
                  <a:gd name="connsiteY6" fmla="*/ 0 h 788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27124" h="788987">
                    <a:moveTo>
                      <a:pt x="1127123" y="0"/>
                    </a:moveTo>
                    <a:lnTo>
                      <a:pt x="1127123" y="512842"/>
                    </a:lnTo>
                    <a:lnTo>
                      <a:pt x="563561" y="788987"/>
                    </a:lnTo>
                    <a:lnTo>
                      <a:pt x="1" y="512842"/>
                    </a:lnTo>
                    <a:lnTo>
                      <a:pt x="1" y="0"/>
                    </a:lnTo>
                    <a:lnTo>
                      <a:pt x="563561" y="276146"/>
                    </a:lnTo>
                    <a:lnTo>
                      <a:pt x="1127123" y="0"/>
                    </a:lnTo>
                    <a:close/>
                  </a:path>
                </a:pathLst>
              </a:custGeom>
              <a:solidFill>
                <a:srgbClr val="1369B2"/>
              </a:solidFill>
              <a:ln>
                <a:solidFill>
                  <a:srgbClr val="1369B2"/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12701" tIns="407195" rIns="12700" bIns="407193" anchor="ctr"/>
              <a:lstStyle>
                <a:lvl1pPr defTabSz="8890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defTabSz="8890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defTabSz="8890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defTabSz="8890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defTabSz="8890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defTabSz="8890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defTabSz="8890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defTabSz="8890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defTabSz="8890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lnSpc>
                    <a:spcPct val="90000"/>
                  </a:lnSpc>
                  <a:spcAft>
                    <a:spcPct val="35000"/>
                  </a:spcAft>
                </a:pPr>
                <a:endParaRPr kumimoji="0" lang="en-US" altLang="zh-CN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>
                  <a:lnSpc>
                    <a:spcPct val="90000"/>
                  </a:lnSpc>
                  <a:spcAft>
                    <a:spcPct val="35000"/>
                  </a:spcAft>
                </a:pPr>
                <a:r>
                  <a:rPr kumimoji="0" lang="en-US" altLang="zh-CN" sz="320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3</a:t>
                </a:r>
                <a:endParaRPr kumimoji="0" lang="zh-CN" altLang="en-US" sz="3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同侧圆角矩形 18">
                <a:extLst>
                  <a:ext uri="{FF2B5EF4-FFF2-40B4-BE49-F238E27FC236}">
                    <a16:creationId xmlns:a16="http://schemas.microsoft.com/office/drawing/2014/main" xmlns="" id="{3C9A991E-6099-164D-9E3B-76315FEB3533}"/>
                  </a:ext>
                </a:extLst>
              </p:cNvPr>
              <p:cNvSpPr/>
              <p:nvPr/>
            </p:nvSpPr>
            <p:spPr>
              <a:xfrm rot="5400000">
                <a:off x="5546973" y="1375147"/>
                <a:ext cx="733425" cy="6428680"/>
              </a:xfrm>
              <a:prstGeom prst="round2SameRect">
                <a:avLst/>
              </a:prstGeom>
              <a:ln>
                <a:solidFill>
                  <a:srgbClr val="1369B2"/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0" name="矩形 32">
                <a:extLst>
                  <a:ext uri="{FF2B5EF4-FFF2-40B4-BE49-F238E27FC236}">
                    <a16:creationId xmlns:a16="http://schemas.microsoft.com/office/drawing/2014/main" xmlns="" id="{C52E540A-DFB3-3A4B-8279-F5577C04A3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35923" y="4273236"/>
                <a:ext cx="6200789" cy="6832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285750" indent="-28575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indent="0">
                  <a:lnSpc>
                    <a:spcPct val="120000"/>
                  </a:lnSpc>
                </a:pPr>
                <a:r>
                  <a:rPr lang="zh-CN" altLang="en-US" sz="1600" dirty="0">
                    <a:latin typeface="微软雅黑" pitchFamily="34" charset="-122"/>
                    <a:ea typeface="微软雅黑" pitchFamily="34" charset="-122"/>
                  </a:rPr>
                  <a:t>拷贝数据库连接驱动包（</a:t>
                </a:r>
                <a:r>
                  <a:rPr lang="en-US" altLang="zh-CN" sz="1600" dirty="0">
                    <a:latin typeface="微软雅黑" pitchFamily="34" charset="-122"/>
                    <a:ea typeface="微软雅黑" pitchFamily="34" charset="-122"/>
                  </a:rPr>
                  <a:t>mysql-connector-java-5.1.32.jar</a:t>
                </a:r>
                <a:r>
                  <a:rPr lang="zh-CN" altLang="en-US" sz="1600" dirty="0">
                    <a:latin typeface="微软雅黑" pitchFamily="34" charset="-122"/>
                    <a:ea typeface="微软雅黑" pitchFamily="34" charset="-122"/>
                  </a:rPr>
                  <a:t>）至</a:t>
                </a:r>
                <a:r>
                  <a:rPr lang="en-US" altLang="zh-CN" sz="1600" dirty="0">
                    <a:latin typeface="微软雅黑" pitchFamily="34" charset="-122"/>
                    <a:ea typeface="微软雅黑" pitchFamily="34" charset="-122"/>
                  </a:rPr>
                  <a:t>Hive</a:t>
                </a:r>
                <a:r>
                  <a:rPr lang="zh-CN" altLang="en-US" sz="1600" dirty="0">
                    <a:latin typeface="微软雅黑" pitchFamily="34" charset="-122"/>
                    <a:ea typeface="微软雅黑" pitchFamily="34" charset="-122"/>
                  </a:rPr>
                  <a:t>的</a:t>
                </a:r>
                <a:r>
                  <a:rPr lang="en-US" altLang="zh-CN" sz="1600" dirty="0">
                    <a:latin typeface="微软雅黑" pitchFamily="34" charset="-122"/>
                    <a:ea typeface="微软雅黑" pitchFamily="34" charset="-122"/>
                  </a:rPr>
                  <a:t>lib</a:t>
                </a:r>
                <a:r>
                  <a:rPr lang="zh-CN" altLang="en-US" sz="1600" dirty="0">
                    <a:latin typeface="微软雅黑" pitchFamily="34" charset="-122"/>
                    <a:ea typeface="微软雅黑" pitchFamily="34" charset="-122"/>
                  </a:rPr>
                  <a:t>目录。</a:t>
                </a:r>
              </a:p>
            </p:txBody>
          </p:sp>
        </p:grpSp>
      </p:grpSp>
      <p:sp>
        <p:nvSpPr>
          <p:cNvPr id="25" name="标题 1"/>
          <p:cNvSpPr>
            <a:spLocks noChangeArrowheads="1"/>
          </p:cNvSpPr>
          <p:nvPr/>
        </p:nvSpPr>
        <p:spPr bwMode="auto">
          <a:xfrm>
            <a:off x="250825" y="136525"/>
            <a:ext cx="5884863" cy="7651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571500" indent="-571500" eaLnBrk="1" hangingPunct="1">
              <a:buFont typeface="Wingdings" panose="05000000000000000000" pitchFamily="2" charset="2"/>
            </a:pP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     </a:t>
            </a:r>
            <a:r>
              <a:rPr lang="en-US" altLang="zh-CN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7.3 </a:t>
            </a: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Hive的安装</a:t>
            </a:r>
          </a:p>
        </p:txBody>
      </p:sp>
      <p:sp>
        <p:nvSpPr>
          <p:cNvPr id="2" name="矩形 1"/>
          <p:cNvSpPr/>
          <p:nvPr/>
        </p:nvSpPr>
        <p:spPr>
          <a:xfrm>
            <a:off x="944688" y="1810359"/>
            <a:ext cx="7150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本地和远程模式安装配置方式大致相同，本质上是将Hive默认的元数据存储介质由自带的</a:t>
            </a:r>
            <a:r>
              <a:rPr lang="zh-CN" altLang="en-US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Derby数据库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替换为</a:t>
            </a:r>
            <a:r>
              <a:rPr lang="zh-CN" altLang="en-US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MySQL数据库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。</a:t>
            </a:r>
          </a:p>
        </p:txBody>
      </p:sp>
      <p:sp>
        <p:nvSpPr>
          <p:cNvPr id="28" name="矩形 9"/>
          <p:cNvSpPr/>
          <p:nvPr/>
        </p:nvSpPr>
        <p:spPr>
          <a:xfrm>
            <a:off x="1755775" y="1143000"/>
            <a:ext cx="422529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Hive的安装之本地和远程模式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220863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ChangeArrowheads="1"/>
          </p:cNvSpPr>
          <p:nvPr/>
        </p:nvSpPr>
        <p:spPr bwMode="auto">
          <a:xfrm>
            <a:off x="250825" y="136525"/>
            <a:ext cx="5884863" cy="7651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571500" indent="-571500" eaLnBrk="1" hangingPunct="1">
              <a:buFont typeface="Wingdings" panose="05000000000000000000" pitchFamily="2" charset="2"/>
            </a:pP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     </a:t>
            </a:r>
            <a:r>
              <a:rPr lang="en-US" altLang="zh-CN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7.4 </a:t>
            </a: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Hive的管理</a:t>
            </a:r>
          </a:p>
        </p:txBody>
      </p:sp>
      <p:sp>
        <p:nvSpPr>
          <p:cNvPr id="7" name="矩形 6"/>
          <p:cNvSpPr/>
          <p:nvPr/>
        </p:nvSpPr>
        <p:spPr bwMode="auto">
          <a:xfrm>
            <a:off x="0" y="969483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0487" name="Picture 2" descr="C:\Documents and Settings\Administrator\桌面\小人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225" y="969963"/>
            <a:ext cx="1323975" cy="1028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8" name="矩形 9"/>
          <p:cNvSpPr/>
          <p:nvPr/>
        </p:nvSpPr>
        <p:spPr>
          <a:xfrm>
            <a:off x="1755775" y="1143000"/>
            <a:ext cx="3175635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Hive的管理之CLI方式</a:t>
            </a:r>
          </a:p>
        </p:txBody>
      </p:sp>
      <p:pic>
        <p:nvPicPr>
          <p:cNvPr id="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0480" y="2897124"/>
            <a:ext cx="6675638" cy="33451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矩形 2"/>
          <p:cNvSpPr/>
          <p:nvPr/>
        </p:nvSpPr>
        <p:spPr>
          <a:xfrm>
            <a:off x="896112" y="1827150"/>
            <a:ext cx="73456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Hive CLI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是Hive的</a:t>
            </a:r>
            <a:r>
              <a:rPr lang="zh-CN" altLang="en-US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交互工具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，输入</a:t>
            </a:r>
            <a:r>
              <a:rPr lang="zh-CN" altLang="en-US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#&lt;HIVE_HOME&gt;/bin/hive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启动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Hive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客户端，启动效果如下所示。</a:t>
            </a:r>
            <a:endParaRPr lang="zh-CN" altLang="en-US" dirty="0"/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ChangeArrowheads="1"/>
          </p:cNvSpPr>
          <p:nvPr/>
        </p:nvSpPr>
        <p:spPr bwMode="auto">
          <a:xfrm>
            <a:off x="250825" y="136525"/>
            <a:ext cx="5884863" cy="7651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571500" indent="-571500" eaLnBrk="1" hangingPunct="1">
              <a:buFont typeface="Wingdings" panose="05000000000000000000" pitchFamily="2" charset="2"/>
            </a:pP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     </a:t>
            </a:r>
            <a:r>
              <a:rPr lang="en-US" altLang="zh-CN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7.4 </a:t>
            </a: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Hive的管理</a:t>
            </a:r>
          </a:p>
        </p:txBody>
      </p:sp>
      <p:sp>
        <p:nvSpPr>
          <p:cNvPr id="7" name="矩形 6"/>
          <p:cNvSpPr/>
          <p:nvPr/>
        </p:nvSpPr>
        <p:spPr bwMode="auto">
          <a:xfrm>
            <a:off x="0" y="969483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0487" name="Picture 2" descr="C:\Documents and Settings\Administrator\桌面\小人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225" y="969963"/>
            <a:ext cx="1323975" cy="1028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8" name="矩形 9"/>
          <p:cNvSpPr/>
          <p:nvPr/>
        </p:nvSpPr>
        <p:spPr>
          <a:xfrm>
            <a:off x="1755775" y="1143000"/>
            <a:ext cx="331089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Hive的管理之远程服务</a:t>
            </a:r>
          </a:p>
        </p:txBody>
      </p:sp>
      <p:sp>
        <p:nvSpPr>
          <p:cNvPr id="8" name="矩形 7"/>
          <p:cNvSpPr/>
          <p:nvPr/>
        </p:nvSpPr>
        <p:spPr>
          <a:xfrm>
            <a:off x="943292" y="1859660"/>
            <a:ext cx="72633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 由于使用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CLI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连接方式不能进行多个节点的同时访问，而且会造成</a:t>
            </a:r>
            <a:r>
              <a:rPr lang="zh-CN" altLang="en-US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服务器阻塞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，且出于对服务器安全性的考虑， 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Hive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服务所部署的服务器通常用户是无法直接访问的，因此，必须选用</a:t>
            </a:r>
            <a:r>
              <a:rPr lang="zh-CN" altLang="en-US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远程服务启动模式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，具体启动步骤如下。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963168" y="3742119"/>
            <a:ext cx="7217664" cy="2106612"/>
            <a:chOff x="975360" y="1998663"/>
            <a:chExt cx="7217664" cy="2106612"/>
          </a:xfrm>
        </p:grpSpPr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xmlns="" id="{88A52105-DD15-6F4C-8318-90B06383CD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75360" y="1998663"/>
              <a:ext cx="7217664" cy="1127125"/>
              <a:chOff x="1910363" y="2286295"/>
              <a:chExt cx="7217664" cy="1127125"/>
            </a:xfrm>
          </p:grpSpPr>
          <p:sp>
            <p:nvSpPr>
              <p:cNvPr id="18" name="任意多边形 12">
                <a:extLst>
                  <a:ext uri="{FF2B5EF4-FFF2-40B4-BE49-F238E27FC236}">
                    <a16:creationId xmlns:a16="http://schemas.microsoft.com/office/drawing/2014/main" xmlns="" id="{F36E0FC1-C44D-4A47-952C-CF343C221A6C}"/>
                  </a:ext>
                </a:extLst>
              </p:cNvPr>
              <p:cNvSpPr/>
              <p:nvPr/>
            </p:nvSpPr>
            <p:spPr>
              <a:xfrm>
                <a:off x="1910363" y="2286295"/>
                <a:ext cx="788988" cy="1127125"/>
              </a:xfrm>
              <a:custGeom>
                <a:avLst/>
                <a:gdLst>
                  <a:gd name="connsiteX0" fmla="*/ 0 w 1127124"/>
                  <a:gd name="connsiteY0" fmla="*/ 0 h 788987"/>
                  <a:gd name="connsiteX1" fmla="*/ 732631 w 1127124"/>
                  <a:gd name="connsiteY1" fmla="*/ 0 h 788987"/>
                  <a:gd name="connsiteX2" fmla="*/ 1127124 w 1127124"/>
                  <a:gd name="connsiteY2" fmla="*/ 394494 h 788987"/>
                  <a:gd name="connsiteX3" fmla="*/ 732631 w 1127124"/>
                  <a:gd name="connsiteY3" fmla="*/ 788987 h 788987"/>
                  <a:gd name="connsiteX4" fmla="*/ 0 w 1127124"/>
                  <a:gd name="connsiteY4" fmla="*/ 788987 h 788987"/>
                  <a:gd name="connsiteX5" fmla="*/ 394494 w 1127124"/>
                  <a:gd name="connsiteY5" fmla="*/ 394494 h 788987"/>
                  <a:gd name="connsiteX6" fmla="*/ 0 w 1127124"/>
                  <a:gd name="connsiteY6" fmla="*/ 0 h 788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27124" h="788987">
                    <a:moveTo>
                      <a:pt x="1127123" y="0"/>
                    </a:moveTo>
                    <a:lnTo>
                      <a:pt x="1127123" y="512842"/>
                    </a:lnTo>
                    <a:lnTo>
                      <a:pt x="563561" y="788987"/>
                    </a:lnTo>
                    <a:lnTo>
                      <a:pt x="1" y="512842"/>
                    </a:lnTo>
                    <a:lnTo>
                      <a:pt x="1" y="0"/>
                    </a:lnTo>
                    <a:lnTo>
                      <a:pt x="563561" y="276146"/>
                    </a:lnTo>
                    <a:lnTo>
                      <a:pt x="1127123" y="0"/>
                    </a:lnTo>
                    <a:close/>
                  </a:path>
                </a:pathLst>
              </a:custGeom>
              <a:solidFill>
                <a:srgbClr val="1369B2"/>
              </a:solidFill>
              <a:ln>
                <a:solidFill>
                  <a:srgbClr val="1369B2"/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12701" tIns="407195" rIns="12700" bIns="407193" anchor="ctr"/>
              <a:lstStyle>
                <a:lvl1pPr defTabSz="8890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defTabSz="8890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defTabSz="8890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defTabSz="8890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defTabSz="8890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defTabSz="8890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defTabSz="8890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defTabSz="8890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defTabSz="8890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lnSpc>
                    <a:spcPct val="90000"/>
                  </a:lnSpc>
                  <a:spcAft>
                    <a:spcPct val="35000"/>
                  </a:spcAft>
                </a:pPr>
                <a:endParaRPr kumimoji="0" lang="en-US" altLang="zh-CN" sz="1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>
                  <a:lnSpc>
                    <a:spcPct val="90000"/>
                  </a:lnSpc>
                  <a:spcAft>
                    <a:spcPct val="35000"/>
                  </a:spcAft>
                </a:pPr>
                <a:r>
                  <a:rPr kumimoji="0" lang="en-US" altLang="zh-CN" sz="320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  <a:endParaRPr kumimoji="0" lang="zh-CN" altLang="en-US" sz="3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任意多边形 13">
                <a:extLst>
                  <a:ext uri="{FF2B5EF4-FFF2-40B4-BE49-F238E27FC236}">
                    <a16:creationId xmlns:a16="http://schemas.microsoft.com/office/drawing/2014/main" xmlns="" id="{F2C8697B-8AF6-574D-ABC6-E6928B602037}"/>
                  </a:ext>
                </a:extLst>
              </p:cNvPr>
              <p:cNvSpPr/>
              <p:nvPr/>
            </p:nvSpPr>
            <p:spPr>
              <a:xfrm>
                <a:off x="2699351" y="2286295"/>
                <a:ext cx="6428676" cy="733425"/>
              </a:xfrm>
              <a:custGeom>
                <a:avLst/>
                <a:gdLst>
                  <a:gd name="connsiteX0" fmla="*/ 122108 w 732631"/>
                  <a:gd name="connsiteY0" fmla="*/ 0 h 5307012"/>
                  <a:gd name="connsiteX1" fmla="*/ 610523 w 732631"/>
                  <a:gd name="connsiteY1" fmla="*/ 0 h 5307012"/>
                  <a:gd name="connsiteX2" fmla="*/ 732631 w 732631"/>
                  <a:gd name="connsiteY2" fmla="*/ 122108 h 5307012"/>
                  <a:gd name="connsiteX3" fmla="*/ 732631 w 732631"/>
                  <a:gd name="connsiteY3" fmla="*/ 5307012 h 5307012"/>
                  <a:gd name="connsiteX4" fmla="*/ 732631 w 732631"/>
                  <a:gd name="connsiteY4" fmla="*/ 5307012 h 5307012"/>
                  <a:gd name="connsiteX5" fmla="*/ 0 w 732631"/>
                  <a:gd name="connsiteY5" fmla="*/ 5307012 h 5307012"/>
                  <a:gd name="connsiteX6" fmla="*/ 0 w 732631"/>
                  <a:gd name="connsiteY6" fmla="*/ 5307012 h 5307012"/>
                  <a:gd name="connsiteX7" fmla="*/ 0 w 732631"/>
                  <a:gd name="connsiteY7" fmla="*/ 122108 h 5307012"/>
                  <a:gd name="connsiteX8" fmla="*/ 122108 w 732631"/>
                  <a:gd name="connsiteY8" fmla="*/ 0 h 5307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2631" h="5307012">
                    <a:moveTo>
                      <a:pt x="732631" y="884525"/>
                    </a:moveTo>
                    <a:lnTo>
                      <a:pt x="732631" y="4422487"/>
                    </a:lnTo>
                    <a:cubicBezTo>
                      <a:pt x="732631" y="4910992"/>
                      <a:pt x="725084" y="5307008"/>
                      <a:pt x="715774" y="5307008"/>
                    </a:cubicBezTo>
                    <a:lnTo>
                      <a:pt x="0" y="5307008"/>
                    </a:lnTo>
                    <a:lnTo>
                      <a:pt x="0" y="5307008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715774" y="4"/>
                    </a:lnTo>
                    <a:cubicBezTo>
                      <a:pt x="725084" y="4"/>
                      <a:pt x="732631" y="396020"/>
                      <a:pt x="732631" y="884525"/>
                    </a:cubicBezTo>
                    <a:close/>
                  </a:path>
                </a:pathLst>
              </a:custGeom>
              <a:ln>
                <a:solidFill>
                  <a:srgbClr val="1369B2"/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135129" tIns="47829" rIns="47829" bIns="47830" spcCol="1270" anchor="ctr"/>
              <a:lstStyle/>
              <a:p>
                <a:pPr marL="171450" lvl="1" indent="-171450" defTabSz="844550">
                  <a:lnSpc>
                    <a:spcPct val="90000"/>
                  </a:lnSpc>
                  <a:spcAft>
                    <a:spcPct val="15000"/>
                  </a:spcAft>
                  <a:buFontTx/>
                  <a:buChar char="••"/>
                  <a:defRPr/>
                </a:pPr>
                <a:endParaRPr lang="zh-CN" altLang="en-US" sz="19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171450" lvl="1" indent="-171450" defTabSz="844550">
                  <a:lnSpc>
                    <a:spcPct val="90000"/>
                  </a:lnSpc>
                  <a:spcAft>
                    <a:spcPct val="15000"/>
                  </a:spcAft>
                  <a:buFontTx/>
                  <a:buChar char="••"/>
                  <a:defRPr/>
                </a:pPr>
                <a:endParaRPr lang="zh-CN" altLang="en-US" sz="19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矩形 24">
                <a:extLst>
                  <a:ext uri="{FF2B5EF4-FFF2-40B4-BE49-F238E27FC236}">
                    <a16:creationId xmlns:a16="http://schemas.microsoft.com/office/drawing/2014/main" xmlns="" id="{3762381C-958B-FB45-AA05-BFBF7BA4AB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35923" y="2435138"/>
                <a:ext cx="5965384" cy="3627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342900" indent="-3429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lvl="1" indent="0" defTabSz="622300">
                  <a:lnSpc>
                    <a:spcPct val="120000"/>
                  </a:lnSpc>
                  <a:spcAft>
                    <a:spcPct val="15000"/>
                  </a:spcAft>
                  <a:defRPr/>
                </a:pPr>
                <a:r>
                  <a:rPr lang="zh-CN" altLang="en-US" sz="1600" dirty="0">
                    <a:latin typeface="微软雅黑" pitchFamily="34" charset="-122"/>
                    <a:ea typeface="微软雅黑" pitchFamily="34" charset="-122"/>
                  </a:rPr>
                  <a:t>在</a:t>
                </a:r>
                <a:r>
                  <a:rPr lang="en-US" altLang="zh-CN" sz="1600" dirty="0">
                    <a:latin typeface="微软雅黑" pitchFamily="34" charset="-122"/>
                    <a:ea typeface="微软雅黑" pitchFamily="34" charset="-122"/>
                  </a:rPr>
                  <a:t>hadoop01</a:t>
                </a:r>
                <a:r>
                  <a:rPr lang="zh-CN" altLang="en-US" sz="1600" dirty="0">
                    <a:latin typeface="微软雅黑" pitchFamily="34" charset="-122"/>
                    <a:ea typeface="微软雅黑" pitchFamily="34" charset="-122"/>
                  </a:rPr>
                  <a:t>服务器的</a:t>
                </a:r>
                <a:r>
                  <a:rPr lang="en-US" altLang="zh-CN" sz="1600" dirty="0">
                    <a:latin typeface="微软雅黑" pitchFamily="34" charset="-122"/>
                    <a:ea typeface="微软雅黑" pitchFamily="34" charset="-122"/>
                  </a:rPr>
                  <a:t>Hive</a:t>
                </a:r>
                <a:r>
                  <a:rPr lang="zh-CN" altLang="en-US" sz="1600" dirty="0">
                    <a:latin typeface="微软雅黑" pitchFamily="34" charset="-122"/>
                    <a:ea typeface="微软雅黑" pitchFamily="34" charset="-122"/>
                  </a:rPr>
                  <a:t>的安装包下启动</a:t>
                </a:r>
                <a:r>
                  <a:rPr lang="en-US" altLang="zh-CN" sz="1600" dirty="0">
                    <a:latin typeface="微软雅黑" pitchFamily="34" charset="-122"/>
                    <a:ea typeface="微软雅黑" pitchFamily="34" charset="-122"/>
                  </a:rPr>
                  <a:t>Hiveserver2</a:t>
                </a:r>
                <a:r>
                  <a:rPr lang="zh-CN" altLang="en-US" sz="1600" dirty="0">
                    <a:latin typeface="微软雅黑" pitchFamily="34" charset="-122"/>
                    <a:ea typeface="微软雅黑" pitchFamily="34" charset="-122"/>
                  </a:rPr>
                  <a:t>服务。</a:t>
                </a:r>
              </a:p>
            </p:txBody>
          </p:sp>
        </p:grpSp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xmlns="" id="{AEAA74F2-EF99-5C45-B0B3-25E0CD7F0F5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75360" y="2955908"/>
              <a:ext cx="7217664" cy="1149367"/>
              <a:chOff x="1910363" y="3242610"/>
              <a:chExt cx="7217664" cy="1149367"/>
            </a:xfrm>
          </p:grpSpPr>
          <p:sp>
            <p:nvSpPr>
              <p:cNvPr id="15" name="任意多边形 20">
                <a:extLst>
                  <a:ext uri="{FF2B5EF4-FFF2-40B4-BE49-F238E27FC236}">
                    <a16:creationId xmlns:a16="http://schemas.microsoft.com/office/drawing/2014/main" xmlns="" id="{D431B18A-C561-AE42-B3BE-66EA785EF579}"/>
                  </a:ext>
                </a:extLst>
              </p:cNvPr>
              <p:cNvSpPr/>
              <p:nvPr/>
            </p:nvSpPr>
            <p:spPr>
              <a:xfrm>
                <a:off x="1910363" y="3264852"/>
                <a:ext cx="788988" cy="1127125"/>
              </a:xfrm>
              <a:custGeom>
                <a:avLst/>
                <a:gdLst>
                  <a:gd name="connsiteX0" fmla="*/ 0 w 1127124"/>
                  <a:gd name="connsiteY0" fmla="*/ 0 h 788987"/>
                  <a:gd name="connsiteX1" fmla="*/ 732631 w 1127124"/>
                  <a:gd name="connsiteY1" fmla="*/ 0 h 788987"/>
                  <a:gd name="connsiteX2" fmla="*/ 1127124 w 1127124"/>
                  <a:gd name="connsiteY2" fmla="*/ 394494 h 788987"/>
                  <a:gd name="connsiteX3" fmla="*/ 732631 w 1127124"/>
                  <a:gd name="connsiteY3" fmla="*/ 788987 h 788987"/>
                  <a:gd name="connsiteX4" fmla="*/ 0 w 1127124"/>
                  <a:gd name="connsiteY4" fmla="*/ 788987 h 788987"/>
                  <a:gd name="connsiteX5" fmla="*/ 394494 w 1127124"/>
                  <a:gd name="connsiteY5" fmla="*/ 394494 h 788987"/>
                  <a:gd name="connsiteX6" fmla="*/ 0 w 1127124"/>
                  <a:gd name="connsiteY6" fmla="*/ 0 h 788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27124" h="788987">
                    <a:moveTo>
                      <a:pt x="1127123" y="0"/>
                    </a:moveTo>
                    <a:lnTo>
                      <a:pt x="1127123" y="512842"/>
                    </a:lnTo>
                    <a:lnTo>
                      <a:pt x="563561" y="788987"/>
                    </a:lnTo>
                    <a:lnTo>
                      <a:pt x="1" y="512842"/>
                    </a:lnTo>
                    <a:lnTo>
                      <a:pt x="1" y="0"/>
                    </a:lnTo>
                    <a:lnTo>
                      <a:pt x="563561" y="276146"/>
                    </a:lnTo>
                    <a:lnTo>
                      <a:pt x="1127123" y="0"/>
                    </a:lnTo>
                    <a:close/>
                  </a:path>
                </a:pathLst>
              </a:custGeom>
              <a:solidFill>
                <a:srgbClr val="1369B2"/>
              </a:solidFill>
              <a:ln>
                <a:solidFill>
                  <a:srgbClr val="1369B2"/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12701" tIns="407195" rIns="12700" bIns="407193" anchor="ctr"/>
              <a:lstStyle>
                <a:lvl1pPr defTabSz="8890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defTabSz="8890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defTabSz="8890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defTabSz="8890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defTabSz="8890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defTabSz="8890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defTabSz="8890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defTabSz="8890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defTabSz="8890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lnSpc>
                    <a:spcPct val="90000"/>
                  </a:lnSpc>
                  <a:spcAft>
                    <a:spcPct val="35000"/>
                  </a:spcAft>
                </a:pPr>
                <a:endParaRPr kumimoji="0" lang="en-US" altLang="zh-CN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>
                  <a:lnSpc>
                    <a:spcPct val="90000"/>
                  </a:lnSpc>
                  <a:spcAft>
                    <a:spcPct val="35000"/>
                  </a:spcAft>
                </a:pPr>
                <a:r>
                  <a:rPr kumimoji="0" lang="en-US" altLang="zh-CN" sz="320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  <a:endParaRPr kumimoji="0" lang="zh-CN" altLang="en-US" sz="3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任意多边形 21">
                <a:extLst>
                  <a:ext uri="{FF2B5EF4-FFF2-40B4-BE49-F238E27FC236}">
                    <a16:creationId xmlns:a16="http://schemas.microsoft.com/office/drawing/2014/main" xmlns="" id="{451D9D14-AEB8-744C-9DD7-BE6500F9F3BF}"/>
                  </a:ext>
                </a:extLst>
              </p:cNvPr>
              <p:cNvSpPr/>
              <p:nvPr/>
            </p:nvSpPr>
            <p:spPr>
              <a:xfrm>
                <a:off x="2699351" y="3264852"/>
                <a:ext cx="6428676" cy="733425"/>
              </a:xfrm>
              <a:custGeom>
                <a:avLst/>
                <a:gdLst>
                  <a:gd name="connsiteX0" fmla="*/ 122108 w 732631"/>
                  <a:gd name="connsiteY0" fmla="*/ 0 h 5307012"/>
                  <a:gd name="connsiteX1" fmla="*/ 610523 w 732631"/>
                  <a:gd name="connsiteY1" fmla="*/ 0 h 5307012"/>
                  <a:gd name="connsiteX2" fmla="*/ 732631 w 732631"/>
                  <a:gd name="connsiteY2" fmla="*/ 122108 h 5307012"/>
                  <a:gd name="connsiteX3" fmla="*/ 732631 w 732631"/>
                  <a:gd name="connsiteY3" fmla="*/ 5307012 h 5307012"/>
                  <a:gd name="connsiteX4" fmla="*/ 732631 w 732631"/>
                  <a:gd name="connsiteY4" fmla="*/ 5307012 h 5307012"/>
                  <a:gd name="connsiteX5" fmla="*/ 0 w 732631"/>
                  <a:gd name="connsiteY5" fmla="*/ 5307012 h 5307012"/>
                  <a:gd name="connsiteX6" fmla="*/ 0 w 732631"/>
                  <a:gd name="connsiteY6" fmla="*/ 5307012 h 5307012"/>
                  <a:gd name="connsiteX7" fmla="*/ 0 w 732631"/>
                  <a:gd name="connsiteY7" fmla="*/ 122108 h 5307012"/>
                  <a:gd name="connsiteX8" fmla="*/ 122108 w 732631"/>
                  <a:gd name="connsiteY8" fmla="*/ 0 h 5307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2631" h="5307012">
                    <a:moveTo>
                      <a:pt x="732631" y="884525"/>
                    </a:moveTo>
                    <a:lnTo>
                      <a:pt x="732631" y="4422487"/>
                    </a:lnTo>
                    <a:cubicBezTo>
                      <a:pt x="732631" y="4910992"/>
                      <a:pt x="725084" y="5307008"/>
                      <a:pt x="715774" y="5307008"/>
                    </a:cubicBezTo>
                    <a:lnTo>
                      <a:pt x="0" y="5307008"/>
                    </a:lnTo>
                    <a:lnTo>
                      <a:pt x="0" y="5307008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715774" y="4"/>
                    </a:lnTo>
                    <a:cubicBezTo>
                      <a:pt x="725084" y="4"/>
                      <a:pt x="732631" y="396020"/>
                      <a:pt x="732631" y="884525"/>
                    </a:cubicBezTo>
                    <a:close/>
                  </a:path>
                </a:pathLst>
              </a:custGeom>
              <a:ln>
                <a:solidFill>
                  <a:srgbClr val="1369B2"/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135129" tIns="47829" rIns="47829" bIns="47830" spcCol="1270" anchor="ctr"/>
              <a:lstStyle/>
              <a:p>
                <a:pPr marL="171450" lvl="1" indent="-171450" defTabSz="844550">
                  <a:lnSpc>
                    <a:spcPct val="90000"/>
                  </a:lnSpc>
                  <a:spcAft>
                    <a:spcPct val="15000"/>
                  </a:spcAft>
                  <a:buFontTx/>
                  <a:buChar char="••"/>
                  <a:defRPr/>
                </a:pPr>
                <a:endParaRPr lang="zh-CN" altLang="en-US" sz="19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171450" lvl="1" indent="-171450" defTabSz="844550">
                  <a:lnSpc>
                    <a:spcPct val="90000"/>
                  </a:lnSpc>
                  <a:spcAft>
                    <a:spcPct val="15000"/>
                  </a:spcAft>
                  <a:buFontTx/>
                  <a:buChar char="••"/>
                  <a:defRPr/>
                </a:pPr>
                <a:endParaRPr lang="zh-CN" altLang="en-US" sz="19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矩形 28">
                <a:extLst>
                  <a:ext uri="{FF2B5EF4-FFF2-40B4-BE49-F238E27FC236}">
                    <a16:creationId xmlns:a16="http://schemas.microsoft.com/office/drawing/2014/main" xmlns="" id="{1544FDF1-B3AC-264C-BDDE-9022F8F42B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99347" y="3242610"/>
                <a:ext cx="6428680" cy="701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285750" indent="-28575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indent="0" algn="just">
                  <a:lnSpc>
                    <a:spcPct val="130000"/>
                  </a:lnSpc>
                  <a:buClrTx/>
                  <a:buSzTx/>
                  <a:buFontTx/>
                </a:pPr>
                <a:r>
                  <a:rPr lang="zh-CN" altLang="en-US" sz="1600" dirty="0">
                    <a:latin typeface="微软雅黑" pitchFamily="34" charset="-122"/>
                    <a:ea typeface="微软雅黑" pitchFamily="34" charset="-122"/>
                    <a:sym typeface="+mn-ea"/>
                  </a:rPr>
                  <a:t>在</a:t>
                </a:r>
                <a:r>
                  <a:rPr lang="en-US" altLang="zh-CN" sz="1600" dirty="0">
                    <a:latin typeface="微软雅黑" pitchFamily="34" charset="-122"/>
                    <a:ea typeface="微软雅黑" pitchFamily="34" charset="-122"/>
                    <a:sym typeface="+mn-ea"/>
                  </a:rPr>
                  <a:t>hadoop02</a:t>
                </a:r>
                <a:r>
                  <a:rPr lang="zh-CN" altLang="en-US" sz="1600" dirty="0">
                    <a:latin typeface="微软雅黑" pitchFamily="34" charset="-122"/>
                    <a:ea typeface="微软雅黑" pitchFamily="34" charset="-122"/>
                    <a:sym typeface="+mn-ea"/>
                  </a:rPr>
                  <a:t>服务器的</a:t>
                </a:r>
                <a:r>
                  <a:rPr lang="en-US" altLang="zh-CN" sz="1600" dirty="0">
                    <a:latin typeface="微软雅黑" pitchFamily="34" charset="-122"/>
                    <a:ea typeface="微软雅黑" pitchFamily="34" charset="-122"/>
                    <a:sym typeface="+mn-ea"/>
                  </a:rPr>
                  <a:t>Hive</a:t>
                </a:r>
                <a:r>
                  <a:rPr lang="zh-CN" altLang="en-US" sz="1600" dirty="0">
                    <a:latin typeface="微软雅黑" pitchFamily="34" charset="-122"/>
                    <a:ea typeface="微软雅黑" pitchFamily="34" charset="-122"/>
                    <a:sym typeface="+mn-ea"/>
                  </a:rPr>
                  <a:t>安装包下，通过远程连接命令</a:t>
                </a:r>
                <a:r>
                  <a:rPr lang="en-US" altLang="zh-CN" sz="1600" dirty="0">
                    <a:latin typeface="微软雅黑" pitchFamily="34" charset="-122"/>
                    <a:ea typeface="微软雅黑" pitchFamily="34" charset="-122"/>
                    <a:sym typeface="+mn-ea"/>
                  </a:rPr>
                  <a:t>bin/beeline</a:t>
                </a:r>
                <a:r>
                  <a:rPr lang="zh-CN" altLang="en-US" sz="1600" dirty="0">
                    <a:latin typeface="微软雅黑" pitchFamily="34" charset="-122"/>
                    <a:ea typeface="微软雅黑" pitchFamily="34" charset="-122"/>
                    <a:sym typeface="+mn-ea"/>
                  </a:rPr>
                  <a:t>进行连接。</a:t>
                </a:r>
              </a:p>
            </p:txBody>
          </p:sp>
        </p:grpSp>
      </p:grp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 bwMode="auto">
          <a:xfrm>
            <a:off x="0" y="969483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0487" name="Picture 2" descr="C:\Documents and Settings\Administrator\桌面\小人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225" y="969963"/>
            <a:ext cx="1323975" cy="102870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2" name="对象 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14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38" r:id="rId6" imgW="914400" imgH="215900" progId="Equation.KSEE3">
                  <p:embed/>
                </p:oleObj>
              </mc:Choice>
              <mc:Fallback>
                <p:oleObj r:id="rId6" imgW="914400" imgH="215900" progId="Equation.KSEE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114800" y="332105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/>
          <p:nvPr/>
        </p:nvSpPr>
        <p:spPr>
          <a:xfrm>
            <a:off x="920496" y="1834451"/>
            <a:ext cx="72237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</a:rPr>
              <a:t>Hive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</a:rPr>
              <a:t>的内置数据类型可以分为两大类，分别是</a:t>
            </a:r>
            <a:r>
              <a:rPr lang="zh-CN" altLang="en-US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基础数据类型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</a:rPr>
              <a:t>和</a:t>
            </a:r>
            <a:r>
              <a:rPr lang="zh-CN" altLang="en-US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复杂数据类型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</a:rPr>
              <a:t>，</a:t>
            </a: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</a:rPr>
              <a:t>Hive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</a:rPr>
              <a:t>基础数据类型如下所示。</a:t>
            </a:r>
          </a:p>
        </p:txBody>
      </p:sp>
      <p:graphicFrame>
        <p:nvGraphicFramePr>
          <p:cNvPr id="12" name="表格 11">
            <a:extLst>
              <a:ext uri="{FF2B5EF4-FFF2-40B4-BE49-F238E27FC236}">
                <a16:creationId xmlns:a16="http://schemas.microsoft.com/office/drawing/2014/main" xmlns="" id="{700AC2B8-A0D0-0040-AD3D-E472070C7C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0246996"/>
              </p:ext>
            </p:extLst>
          </p:nvPr>
        </p:nvGraphicFramePr>
        <p:xfrm>
          <a:off x="1077404" y="2844095"/>
          <a:ext cx="6932740" cy="321014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02767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90506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59392"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600" dirty="0">
                          <a:latin typeface="微软雅黑" pitchFamily="34" charset="-122"/>
                          <a:ea typeface="微软雅黑" pitchFamily="34" charset="-122"/>
                          <a:sym typeface="+mn-ea"/>
                        </a:rPr>
                        <a:t>数据类型</a:t>
                      </a:r>
                      <a:endParaRPr lang="en-US" altLang="zh-CN" sz="1600" dirty="0">
                        <a:latin typeface="微软雅黑" pitchFamily="34" charset="-122"/>
                        <a:ea typeface="微软雅黑" pitchFamily="34" charset="-122"/>
                        <a:sym typeface="+mn-ea"/>
                      </a:endParaRPr>
                    </a:p>
                  </a:txBody>
                  <a:tcPr marL="92754" marR="92754" marT="46377" marB="46377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600" dirty="0">
                          <a:latin typeface="微软雅黑" pitchFamily="34" charset="-122"/>
                          <a:ea typeface="微软雅黑" pitchFamily="34" charset="-122"/>
                        </a:rPr>
                        <a:t>描述</a:t>
                      </a: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9662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TINYINT</a:t>
                      </a: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1字节的有符号整数，从-128至127</a:t>
                      </a: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1082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SMALLINT</a:t>
                      </a: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2字节有符号整数，从-32768至32767</a:t>
                      </a: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8335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INT</a:t>
                      </a: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4字节有符号整数，从从-231到231-1</a:t>
                      </a: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8335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BIGINT</a:t>
                      </a: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8字节有符号整数，从从-263到263-1</a:t>
                      </a: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8335">
                <a:tc>
                  <a:txBody>
                    <a:bodyPr/>
                    <a:lstStyle/>
                    <a:p>
                      <a:pPr indent="0" algn="ctr">
                        <a:lnSpc>
                          <a:spcPct val="140000"/>
                        </a:lnSpc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FLOAT</a:t>
                      </a: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4字节单精度浮点数</a:t>
                      </a: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8335">
                <a:tc>
                  <a:txBody>
                    <a:bodyPr/>
                    <a:lstStyle/>
                    <a:p>
                      <a:pPr indent="0" algn="ctr">
                        <a:lnSpc>
                          <a:spcPct val="140000"/>
                        </a:lnSpc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DOUBLE</a:t>
                      </a: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8字节双精度浮点数</a:t>
                      </a: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38335">
                <a:tc>
                  <a:txBody>
                    <a:bodyPr/>
                    <a:lstStyle/>
                    <a:p>
                      <a:pPr indent="0" algn="ctr">
                        <a:lnSpc>
                          <a:spcPct val="140000"/>
                        </a:lnSpc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DOUBLE PRECISION</a:t>
                      </a: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Double的别名，从Hive2.2.0开始提供</a:t>
                      </a: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38335">
                <a:tc>
                  <a:txBody>
                    <a:bodyPr/>
                    <a:lstStyle/>
                    <a:p>
                      <a:pPr indent="0" algn="ctr">
                        <a:lnSpc>
                          <a:spcPct val="140000"/>
                        </a:lnSpc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DECIMAL</a:t>
                      </a: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任意精度的带符号小数</a:t>
                      </a: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9" name="标题 1"/>
          <p:cNvSpPr>
            <a:spLocks noChangeArrowheads="1"/>
          </p:cNvSpPr>
          <p:nvPr/>
        </p:nvSpPr>
        <p:spPr bwMode="auto">
          <a:xfrm>
            <a:off x="250825" y="136525"/>
            <a:ext cx="5884863" cy="7651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571500" indent="-571500" eaLnBrk="1" hangingPunct="1">
              <a:buFont typeface="Wingdings" panose="05000000000000000000" pitchFamily="2" charset="2"/>
            </a:pP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     </a:t>
            </a:r>
            <a:r>
              <a:rPr lang="en-US" altLang="zh-CN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7.5 </a:t>
            </a: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Hive内置数据类型</a:t>
            </a:r>
          </a:p>
        </p:txBody>
      </p:sp>
      <p:sp>
        <p:nvSpPr>
          <p:cNvPr id="10" name="矩形 9"/>
          <p:cNvSpPr/>
          <p:nvPr/>
        </p:nvSpPr>
        <p:spPr>
          <a:xfrm>
            <a:off x="1755775" y="1143000"/>
            <a:ext cx="201168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zh-CN"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内置数据类型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60787723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 bwMode="auto">
          <a:xfrm>
            <a:off x="0" y="969483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0487" name="Picture 2" descr="C:\Documents and Settings\Administrator\桌面\小人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225" y="969963"/>
            <a:ext cx="1323975" cy="102870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2" name="对象 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14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2" r:id="rId6" imgW="914400" imgH="215900" progId="Equation.KSEE3">
                  <p:embed/>
                </p:oleObj>
              </mc:Choice>
              <mc:Fallback>
                <p:oleObj r:id="rId6" imgW="914400" imgH="215900" progId="Equation.KSEE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114800" y="332105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表格 11">
            <a:extLst>
              <a:ext uri="{FF2B5EF4-FFF2-40B4-BE49-F238E27FC236}">
                <a16:creationId xmlns:a16="http://schemas.microsoft.com/office/drawing/2014/main" xmlns="" id="{700AC2B8-A0D0-0040-AD3D-E472070C7C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9527664"/>
              </p:ext>
            </p:extLst>
          </p:nvPr>
        </p:nvGraphicFramePr>
        <p:xfrm>
          <a:off x="1126172" y="2429567"/>
          <a:ext cx="6932740" cy="321014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02767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90506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59392"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600" dirty="0">
                          <a:latin typeface="微软雅黑" pitchFamily="34" charset="-122"/>
                          <a:ea typeface="微软雅黑" pitchFamily="34" charset="-122"/>
                          <a:sym typeface="+mn-ea"/>
                        </a:rPr>
                        <a:t>数据类型</a:t>
                      </a:r>
                      <a:endParaRPr lang="en-US" altLang="zh-CN" sz="1600" dirty="0">
                        <a:latin typeface="微软雅黑" pitchFamily="34" charset="-122"/>
                        <a:ea typeface="微软雅黑" pitchFamily="34" charset="-122"/>
                        <a:sym typeface="+mn-ea"/>
                      </a:endParaRPr>
                    </a:p>
                  </a:txBody>
                  <a:tcPr marL="92754" marR="92754" marT="46377" marB="46377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600" dirty="0">
                          <a:latin typeface="微软雅黑" pitchFamily="34" charset="-122"/>
                          <a:ea typeface="微软雅黑" pitchFamily="34" charset="-122"/>
                        </a:rPr>
                        <a:t>描述</a:t>
                      </a: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96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NUMERIC</a:t>
                      </a:r>
                      <a:endParaRPr lang="zh-CN" sz="14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同样是</a:t>
                      </a:r>
                      <a:r>
                        <a:rPr lang="en-US" sz="1400" kern="100">
                          <a:effectLst/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DECIMAL</a:t>
                      </a:r>
                      <a:r>
                        <a:rPr lang="zh-CN" sz="1400" kern="100">
                          <a:effectLst/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，从</a:t>
                      </a:r>
                      <a:r>
                        <a:rPr lang="en-US" sz="1400" kern="100">
                          <a:effectLst/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Hive3.0</a:t>
                      </a:r>
                      <a:r>
                        <a:rPr lang="zh-CN" sz="1400" kern="100">
                          <a:effectLst/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开始</a:t>
                      </a:r>
                      <a:endParaRPr lang="zh-CN" sz="14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10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TIMESTAMP</a:t>
                      </a:r>
                      <a:endParaRPr lang="zh-CN" sz="14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精度到纳秒的时间戳</a:t>
                      </a:r>
                      <a:endParaRPr lang="zh-CN" sz="14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83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DATE</a:t>
                      </a:r>
                      <a:endParaRPr lang="zh-CN" sz="14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以年</a:t>
                      </a:r>
                      <a:r>
                        <a:rPr lang="en-US" sz="1400" kern="100">
                          <a:effectLst/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/</a:t>
                      </a:r>
                      <a:r>
                        <a:rPr lang="zh-CN" sz="1400" kern="100">
                          <a:effectLst/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月</a:t>
                      </a:r>
                      <a:r>
                        <a:rPr lang="en-US" sz="1400" kern="100">
                          <a:effectLst/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/</a:t>
                      </a:r>
                      <a:r>
                        <a:rPr lang="zh-CN" sz="1400" kern="100">
                          <a:effectLst/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日形式描述的日期</a:t>
                      </a:r>
                      <a:endParaRPr lang="zh-CN" sz="14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83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INTERVAL</a:t>
                      </a:r>
                      <a:endParaRPr lang="zh-CN" sz="14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表示时间间隔</a:t>
                      </a:r>
                      <a:endParaRPr lang="zh-CN" sz="14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83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STRING</a:t>
                      </a:r>
                      <a:endParaRPr lang="zh-CN" sz="14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字符串</a:t>
                      </a:r>
                      <a:endParaRPr lang="zh-CN" sz="14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83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VARCHAR</a:t>
                      </a:r>
                      <a:endParaRPr lang="zh-CN" sz="14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同</a:t>
                      </a:r>
                      <a:r>
                        <a:rPr lang="en-US" sz="1400" kern="100">
                          <a:effectLst/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STRING</a:t>
                      </a:r>
                      <a:r>
                        <a:rPr lang="zh-CN" sz="1400" kern="100">
                          <a:effectLst/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，字符串长度不固定</a:t>
                      </a:r>
                      <a:endParaRPr lang="zh-CN" sz="14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383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CHAR</a:t>
                      </a:r>
                      <a:endParaRPr lang="zh-CN" sz="14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固定长度的字符串</a:t>
                      </a:r>
                      <a:endParaRPr lang="zh-CN" sz="14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383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BOOLEAN</a:t>
                      </a:r>
                      <a:endParaRPr lang="zh-CN" sz="14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用于存储真值（</a:t>
                      </a:r>
                      <a:r>
                        <a:rPr lang="en-US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TRUE</a:t>
                      </a: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）和假值（</a:t>
                      </a:r>
                      <a:r>
                        <a:rPr lang="en-US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FALSE</a:t>
                      </a: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）</a:t>
                      </a:r>
                      <a:endParaRPr lang="zh-CN" sz="1400" kern="100" dirty="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9" name="标题 1"/>
          <p:cNvSpPr>
            <a:spLocks noChangeArrowheads="1"/>
          </p:cNvSpPr>
          <p:nvPr/>
        </p:nvSpPr>
        <p:spPr bwMode="auto">
          <a:xfrm>
            <a:off x="250825" y="136525"/>
            <a:ext cx="5884863" cy="7651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571500" indent="-571500" eaLnBrk="1" hangingPunct="1">
              <a:buFont typeface="Wingdings" panose="05000000000000000000" pitchFamily="2" charset="2"/>
            </a:pP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     </a:t>
            </a:r>
            <a:r>
              <a:rPr lang="en-US" altLang="zh-CN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7.5 </a:t>
            </a: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Hive内置数据类型</a:t>
            </a:r>
          </a:p>
        </p:txBody>
      </p:sp>
      <p:sp>
        <p:nvSpPr>
          <p:cNvPr id="10" name="矩形 9"/>
          <p:cNvSpPr/>
          <p:nvPr/>
        </p:nvSpPr>
        <p:spPr>
          <a:xfrm>
            <a:off x="1755775" y="1143000"/>
            <a:ext cx="201168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zh-CN"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内置数据类型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61960817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ChangeArrowheads="1"/>
          </p:cNvSpPr>
          <p:nvPr/>
        </p:nvSpPr>
        <p:spPr bwMode="auto">
          <a:xfrm>
            <a:off x="1778000" y="153988"/>
            <a:ext cx="5148263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571500" indent="-571500" eaLnBrk="1" hangingPunct="1">
              <a:buFont typeface="Wingdings" pitchFamily="2" charset="2"/>
              <a:buNone/>
            </a:pPr>
            <a:r>
              <a:rPr lang="en-US" altLang="zh-CN" sz="3600">
                <a:solidFill>
                  <a:srgbClr val="1369B2"/>
                </a:solidFill>
                <a:sym typeface="Wingdings" pitchFamily="2" charset="2"/>
              </a:rPr>
              <a:t></a:t>
            </a:r>
            <a:r>
              <a:rPr lang="zh-CN" altLang="en-US" sz="3600" b="1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 目录</a:t>
            </a:r>
          </a:p>
        </p:txBody>
      </p:sp>
      <p:grpSp>
        <p:nvGrpSpPr>
          <p:cNvPr id="4099" name="组合 2"/>
          <p:cNvGrpSpPr>
            <a:grpSpLocks/>
          </p:cNvGrpSpPr>
          <p:nvPr/>
        </p:nvGrpSpPr>
        <p:grpSpPr bwMode="auto">
          <a:xfrm>
            <a:off x="3162300" y="2476500"/>
            <a:ext cx="4857750" cy="954088"/>
            <a:chOff x="3250849" y="2900309"/>
            <a:chExt cx="4857752" cy="954087"/>
          </a:xfrm>
        </p:grpSpPr>
        <p:cxnSp>
          <p:nvCxnSpPr>
            <p:cNvPr id="49" name="直接连接符 48"/>
            <p:cNvCxnSpPr/>
            <p:nvPr/>
          </p:nvCxnSpPr>
          <p:spPr bwMode="auto">
            <a:xfrm>
              <a:off x="4373212" y="3403546"/>
              <a:ext cx="3735389" cy="0"/>
            </a:xfrm>
            <a:prstGeom prst="line">
              <a:avLst/>
            </a:prstGeom>
            <a:noFill/>
            <a:ln w="3175" cap="flat" cmpd="sng" algn="ctr">
              <a:solidFill>
                <a:schemeClr val="bg1">
                  <a:lumMod val="50000"/>
                </a:schemeClr>
              </a:solidFill>
              <a:prstDash val="sysDot"/>
              <a:headEnd type="oval" w="sm" len="sm"/>
              <a:tailEnd type="oval" w="sm" len="sm"/>
            </a:ln>
            <a:effectLst/>
          </p:spPr>
        </p:cxnSp>
        <p:sp>
          <p:nvSpPr>
            <p:cNvPr id="4130" name="矩形 36"/>
            <p:cNvSpPr>
              <a:spLocks noChangeArrowheads="1"/>
            </p:cNvSpPr>
            <p:nvPr/>
          </p:nvSpPr>
          <p:spPr bwMode="auto">
            <a:xfrm flipH="1">
              <a:off x="4131560" y="2900312"/>
              <a:ext cx="172964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400" dirty="0">
                  <a:solidFill>
                    <a:srgbClr val="1369B2"/>
                  </a:solidFill>
                  <a:latin typeface="微软雅黑" pitchFamily="34" charset="-122"/>
                  <a:ea typeface="微软雅黑" pitchFamily="34" charset="-122"/>
                </a:rPr>
                <a:t>   </a:t>
              </a:r>
              <a:r>
                <a:rPr lang="en-US" altLang="zh-CN" sz="2400" dirty="0">
                  <a:solidFill>
                    <a:srgbClr val="1369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Hive</a:t>
              </a:r>
              <a:r>
                <a:rPr lang="zh-CN" altLang="en-US" sz="2400" dirty="0">
                  <a:solidFill>
                    <a:srgbClr val="1369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简介</a:t>
              </a:r>
            </a:p>
          </p:txBody>
        </p:sp>
        <p:grpSp>
          <p:nvGrpSpPr>
            <p:cNvPr id="4131" name="组合 111"/>
            <p:cNvGrpSpPr>
              <a:grpSpLocks/>
            </p:cNvGrpSpPr>
            <p:nvPr/>
          </p:nvGrpSpPr>
          <p:grpSpPr bwMode="auto">
            <a:xfrm rot="-12767">
              <a:off x="3250849" y="2900309"/>
              <a:ext cx="885714" cy="954087"/>
              <a:chOff x="1936620" y="1275606"/>
              <a:chExt cx="1298308" cy="1728192"/>
            </a:xfrm>
          </p:grpSpPr>
          <p:grpSp>
            <p:nvGrpSpPr>
              <p:cNvPr id="4133" name="组合 112"/>
              <p:cNvGrpSpPr>
                <a:grpSpLocks/>
              </p:cNvGrpSpPr>
              <p:nvPr/>
            </p:nvGrpSpPr>
            <p:grpSpPr bwMode="auto">
              <a:xfrm>
                <a:off x="1936620" y="1275606"/>
                <a:ext cx="1296142" cy="1728192"/>
                <a:chOff x="1907704" y="1275606"/>
                <a:chExt cx="1296142" cy="1728192"/>
              </a:xfrm>
            </p:grpSpPr>
            <p:sp>
              <p:nvSpPr>
                <p:cNvPr id="55" name="圆角矩形 54"/>
                <p:cNvSpPr/>
                <p:nvPr/>
              </p:nvSpPr>
              <p:spPr>
                <a:xfrm>
                  <a:off x="1907704" y="1275601"/>
                  <a:ext cx="1296145" cy="1728192"/>
                </a:xfrm>
                <a:prstGeom prst="roundRect">
                  <a:avLst/>
                </a:prstGeom>
                <a:solidFill>
                  <a:srgbClr val="1369B2"/>
                </a:solidFill>
                <a:ln w="25400" cap="flat" cmpd="sng" algn="ctr">
                  <a:noFill/>
                  <a:prstDash val="solid"/>
                </a:ln>
                <a:effectLst>
                  <a:outerShdw blurRad="76200" dir="13500000" sy="23000" kx="1200000" algn="br" rotWithShape="0">
                    <a:prstClr val="black">
                      <a:alpha val="20000"/>
                    </a:prstClr>
                  </a:outerShdw>
                </a:effectLst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altLang="zh-CN" sz="3600" b="1" kern="0" dirty="0">
                      <a:solidFill>
                        <a:prstClr val="white"/>
                      </a:solidFill>
                      <a:latin typeface="Cambria Math" panose="02040503050406030204" pitchFamily="18" charset="0"/>
                      <a:ea typeface="汉仪综艺体简" panose="02010609000101010101" pitchFamily="49" charset="-122"/>
                    </a:rPr>
                    <a:t>7.2</a:t>
                  </a:r>
                  <a:endParaRPr lang="zh-CN" altLang="en-US" sz="3600" b="1" kern="0" dirty="0">
                    <a:solidFill>
                      <a:prstClr val="white"/>
                    </a:solidFill>
                    <a:latin typeface="Cambria Math" panose="02040503050406030204" pitchFamily="18" charset="0"/>
                    <a:ea typeface="汉仪综艺体简" panose="02010609000101010101" pitchFamily="49" charset="-122"/>
                  </a:endParaRPr>
                </a:p>
              </p:txBody>
            </p:sp>
            <p:sp>
              <p:nvSpPr>
                <p:cNvPr id="56" name="圆角矩形 55"/>
                <p:cNvSpPr/>
                <p:nvPr/>
              </p:nvSpPr>
              <p:spPr>
                <a:xfrm>
                  <a:off x="1961226" y="1347490"/>
                  <a:ext cx="1189101" cy="1584414"/>
                </a:xfrm>
                <a:prstGeom prst="roundRect">
                  <a:avLst/>
                </a:prstGeom>
                <a:noFill/>
                <a:ln w="15875" cap="flat" cmpd="sng" algn="ctr">
                  <a:solidFill>
                    <a:sysClr val="window" lastClr="FFFFFF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b="1" kern="0">
                    <a:solidFill>
                      <a:prstClr val="white"/>
                    </a:solidFill>
                    <a:latin typeface="Cambria Math" panose="02040503050406030204" pitchFamily="18" charset="0"/>
                    <a:ea typeface="汉仪综艺体简" panose="02010609000101010101" pitchFamily="49" charset="-122"/>
                  </a:endParaRPr>
                </a:p>
              </p:txBody>
            </p:sp>
          </p:grpSp>
          <p:sp>
            <p:nvSpPr>
              <p:cNvPr id="54" name="圆角矩形 5"/>
              <p:cNvSpPr/>
              <p:nvPr/>
            </p:nvSpPr>
            <p:spPr>
              <a:xfrm>
                <a:off x="1937872" y="2028997"/>
                <a:ext cx="1296143" cy="937421"/>
              </a:xfrm>
              <a:custGeom>
                <a:avLst/>
                <a:gdLst/>
                <a:ahLst/>
                <a:cxnLst/>
                <a:rect l="l" t="t" r="r" b="b"/>
                <a:pathLst>
                  <a:path w="1292867" h="936362">
                    <a:moveTo>
                      <a:pt x="0" y="0"/>
                    </a:moveTo>
                    <a:lnTo>
                      <a:pt x="1292867" y="752847"/>
                    </a:lnTo>
                    <a:cubicBezTo>
                      <a:pt x="1277961" y="856795"/>
                      <a:pt x="1188330" y="936362"/>
                      <a:pt x="1080116" y="936362"/>
                    </a:cubicBezTo>
                    <a:lnTo>
                      <a:pt x="216028" y="936362"/>
                    </a:lnTo>
                    <a:cubicBezTo>
                      <a:pt x="96719" y="936362"/>
                      <a:pt x="0" y="839643"/>
                      <a:pt x="0" y="720334"/>
                    </a:cubicBezTo>
                    <a:close/>
                  </a:path>
                </a:pathLst>
              </a:custGeom>
              <a:solidFill>
                <a:sysClr val="window" lastClr="FFFFFF">
                  <a:alpha val="43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6000" b="1" kern="0" dirty="0">
                  <a:solidFill>
                    <a:prstClr val="white"/>
                  </a:solidFill>
                  <a:latin typeface="Cambria Math" panose="02040503050406030204" pitchFamily="18" charset="0"/>
                  <a:ea typeface="汉仪综艺体简" panose="02010609000101010101" pitchFamily="49" charset="-122"/>
                </a:endParaRPr>
              </a:p>
            </p:txBody>
          </p:sp>
        </p:grpSp>
        <p:sp>
          <p:nvSpPr>
            <p:cNvPr id="52" name="TextBox 126">
              <a:hlinkClick r:id="rId4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4301774" y="3422596"/>
              <a:ext cx="3379789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>
                <a:defRPr/>
              </a:pPr>
              <a:r>
                <a:rPr lang="en-US" altLang="zh-CN" u="sng" dirty="0">
                  <a:solidFill>
                    <a:schemeClr val="bg1">
                      <a:lumMod val="7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☞</a:t>
              </a:r>
              <a:r>
                <a:rPr lang="zh-CN" altLang="en-US" u="sng" dirty="0">
                  <a:solidFill>
                    <a:schemeClr val="bg1">
                      <a:lumMod val="7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点击查看本节相关知识点</a:t>
              </a:r>
            </a:p>
          </p:txBody>
        </p:sp>
      </p:grpSp>
      <p:grpSp>
        <p:nvGrpSpPr>
          <p:cNvPr id="4100" name="组合 1"/>
          <p:cNvGrpSpPr>
            <a:grpSpLocks/>
          </p:cNvGrpSpPr>
          <p:nvPr/>
        </p:nvGrpSpPr>
        <p:grpSpPr bwMode="auto">
          <a:xfrm>
            <a:off x="1849438" y="1258888"/>
            <a:ext cx="4695825" cy="952500"/>
            <a:chOff x="2030063" y="1631469"/>
            <a:chExt cx="4695823" cy="952500"/>
          </a:xfrm>
        </p:grpSpPr>
        <p:grpSp>
          <p:nvGrpSpPr>
            <p:cNvPr id="4120" name="4.1"/>
            <p:cNvGrpSpPr>
              <a:grpSpLocks/>
            </p:cNvGrpSpPr>
            <p:nvPr/>
          </p:nvGrpSpPr>
          <p:grpSpPr bwMode="auto">
            <a:xfrm>
              <a:off x="2030063" y="1631469"/>
              <a:ext cx="4695823" cy="952500"/>
              <a:chOff x="1711766" y="1263306"/>
              <a:chExt cx="4696001" cy="952284"/>
            </a:xfrm>
          </p:grpSpPr>
          <p:grpSp>
            <p:nvGrpSpPr>
              <p:cNvPr id="4122" name="组合 29"/>
              <p:cNvGrpSpPr>
                <a:grpSpLocks/>
              </p:cNvGrpSpPr>
              <p:nvPr/>
            </p:nvGrpSpPr>
            <p:grpSpPr bwMode="auto">
              <a:xfrm rot="-12767">
                <a:off x="1711766" y="1263306"/>
                <a:ext cx="896507" cy="952284"/>
                <a:chOff x="1936620" y="1275606"/>
                <a:chExt cx="1313916" cy="1728192"/>
              </a:xfrm>
            </p:grpSpPr>
            <p:grpSp>
              <p:nvGrpSpPr>
                <p:cNvPr id="4125" name="组合 31"/>
                <p:cNvGrpSpPr>
                  <a:grpSpLocks/>
                </p:cNvGrpSpPr>
                <p:nvPr/>
              </p:nvGrpSpPr>
              <p:grpSpPr bwMode="auto">
                <a:xfrm>
                  <a:off x="1936620" y="1275606"/>
                  <a:ext cx="1296142" cy="1728192"/>
                  <a:chOff x="1907704" y="1275606"/>
                  <a:chExt cx="1296142" cy="1728192"/>
                </a:xfrm>
              </p:grpSpPr>
              <p:sp>
                <p:nvSpPr>
                  <p:cNvPr id="65" name="圆角矩形 64"/>
                  <p:cNvSpPr/>
                  <p:nvPr/>
                </p:nvSpPr>
                <p:spPr>
                  <a:xfrm>
                    <a:off x="1907704" y="1275564"/>
                    <a:ext cx="1295982" cy="1728192"/>
                  </a:xfrm>
                  <a:prstGeom prst="roundRect">
                    <a:avLst/>
                  </a:prstGeom>
                  <a:solidFill>
                    <a:srgbClr val="1369B2"/>
                  </a:solidFill>
                  <a:ln w="25400" cap="flat" cmpd="sng" algn="ctr">
                    <a:noFill/>
                    <a:prstDash val="solid"/>
                  </a:ln>
                  <a:effectLst>
                    <a:outerShdw blurRad="76200" dir="13500000" sy="23000" kx="1200000" algn="br" rotWithShape="0">
                      <a:prstClr val="black">
                        <a:alpha val="20000"/>
                      </a:prstClr>
                    </a:outerShdw>
                  </a:effectLst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altLang="zh-CN" sz="3600" b="1" kern="0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汉仪综艺体简" panose="02010609000101010101" pitchFamily="49" charset="-122"/>
                      </a:rPr>
                      <a:t>7.1</a:t>
                    </a:r>
                    <a:endParaRPr lang="zh-CN" altLang="en-US" sz="3600" b="1" kern="0" dirty="0">
                      <a:solidFill>
                        <a:prstClr val="white"/>
                      </a:solidFill>
                      <a:latin typeface="Cambria Math" panose="02040503050406030204" pitchFamily="18" charset="0"/>
                      <a:ea typeface="汉仪综艺体简" panose="02010609000101010101" pitchFamily="49" charset="-122"/>
                    </a:endParaRPr>
                  </a:p>
                </p:txBody>
              </p:sp>
              <p:sp>
                <p:nvSpPr>
                  <p:cNvPr id="66" name="圆角矩形 65"/>
                  <p:cNvSpPr/>
                  <p:nvPr/>
                </p:nvSpPr>
                <p:spPr>
                  <a:xfrm>
                    <a:off x="1961218" y="1347571"/>
                    <a:ext cx="1188955" cy="1584176"/>
                  </a:xfrm>
                  <a:prstGeom prst="roundRect">
                    <a:avLst/>
                  </a:prstGeom>
                  <a:noFill/>
                  <a:ln w="15875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b="1" kern="0">
                      <a:solidFill>
                        <a:prstClr val="white"/>
                      </a:solidFill>
                      <a:latin typeface="Cambria Math" panose="02040503050406030204" pitchFamily="18" charset="0"/>
                      <a:ea typeface="汉仪综艺体简" panose="02010609000101010101" pitchFamily="49" charset="-122"/>
                    </a:endParaRPr>
                  </a:p>
                </p:txBody>
              </p:sp>
            </p:grpSp>
            <p:sp>
              <p:nvSpPr>
                <p:cNvPr id="64" name="圆角矩形 5"/>
                <p:cNvSpPr/>
                <p:nvPr/>
              </p:nvSpPr>
              <p:spPr>
                <a:xfrm>
                  <a:off x="1956484" y="2030297"/>
                  <a:ext cx="1293656" cy="9361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867" h="936362">
                      <a:moveTo>
                        <a:pt x="0" y="0"/>
                      </a:moveTo>
                      <a:lnTo>
                        <a:pt x="1292867" y="752847"/>
                      </a:lnTo>
                      <a:cubicBezTo>
                        <a:pt x="1277961" y="856795"/>
                        <a:pt x="1188330" y="936362"/>
                        <a:pt x="1080116" y="936362"/>
                      </a:cubicBezTo>
                      <a:lnTo>
                        <a:pt x="216028" y="936362"/>
                      </a:lnTo>
                      <a:cubicBezTo>
                        <a:pt x="96719" y="936362"/>
                        <a:pt x="0" y="839643"/>
                        <a:pt x="0" y="720334"/>
                      </a:cubicBezTo>
                      <a:close/>
                    </a:path>
                  </a:pathLst>
                </a:custGeom>
                <a:solidFill>
                  <a:sysClr val="window" lastClr="FFFFFF">
                    <a:alpha val="43000"/>
                  </a:sys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6000" b="1" kern="0" dirty="0">
                    <a:solidFill>
                      <a:prstClr val="white"/>
                    </a:solidFill>
                    <a:latin typeface="Cambria Math" panose="02040503050406030204" pitchFamily="18" charset="0"/>
                    <a:ea typeface="汉仪综艺体简" panose="02010609000101010101" pitchFamily="49" charset="-122"/>
                  </a:endParaRPr>
                </a:p>
              </p:txBody>
            </p:sp>
          </p:grpSp>
          <p:cxnSp>
            <p:nvCxnSpPr>
              <p:cNvPr id="61" name="直接连接符 60"/>
              <p:cNvCxnSpPr/>
              <p:nvPr/>
            </p:nvCxnSpPr>
            <p:spPr>
              <a:xfrm>
                <a:off x="2810357" y="1760080"/>
                <a:ext cx="3597410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bg1">
                    <a:lumMod val="50000"/>
                  </a:schemeClr>
                </a:solidFill>
                <a:prstDash val="sysDot"/>
                <a:headEnd type="oval" w="sm" len="sm"/>
                <a:tailEnd type="oval" w="sm" len="sm"/>
              </a:ln>
              <a:effectLst/>
            </p:spPr>
          </p:cxnSp>
          <p:sp>
            <p:nvSpPr>
              <p:cNvPr id="4124" name="矩形 35"/>
              <p:cNvSpPr>
                <a:spLocks noChangeArrowheads="1"/>
              </p:cNvSpPr>
              <p:nvPr/>
            </p:nvSpPr>
            <p:spPr bwMode="auto">
              <a:xfrm>
                <a:off x="2825025" y="1286488"/>
                <a:ext cx="2031401" cy="4615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zh-CN" altLang="en-US" sz="2400" dirty="0">
                    <a:solidFill>
                      <a:srgbClr val="1369B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数据仓库简介</a:t>
                </a:r>
              </a:p>
            </p:txBody>
          </p:sp>
        </p:grpSp>
        <p:sp>
          <p:nvSpPr>
            <p:cNvPr id="59" name="TextBox 126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3036538" y="2150581"/>
              <a:ext cx="352583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>
                <a:defRPr/>
              </a:pPr>
              <a:r>
                <a:rPr lang="en-US" altLang="zh-CN" u="sng" dirty="0">
                  <a:solidFill>
                    <a:schemeClr val="bg1">
                      <a:lumMod val="7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☞</a:t>
              </a:r>
              <a:r>
                <a:rPr lang="zh-CN" altLang="en-US" u="sng" dirty="0">
                  <a:solidFill>
                    <a:schemeClr val="bg1">
                      <a:lumMod val="7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点击查看本节相关知识点</a:t>
              </a:r>
            </a:p>
          </p:txBody>
        </p:sp>
      </p:grpSp>
      <p:grpSp>
        <p:nvGrpSpPr>
          <p:cNvPr id="4101" name="组合 3"/>
          <p:cNvGrpSpPr>
            <a:grpSpLocks/>
          </p:cNvGrpSpPr>
          <p:nvPr/>
        </p:nvGrpSpPr>
        <p:grpSpPr bwMode="auto">
          <a:xfrm>
            <a:off x="1849438" y="3759200"/>
            <a:ext cx="4695825" cy="952500"/>
            <a:chOff x="2030061" y="4092447"/>
            <a:chExt cx="4695798" cy="952500"/>
          </a:xfrm>
        </p:grpSpPr>
        <p:grpSp>
          <p:nvGrpSpPr>
            <p:cNvPr id="4111" name="4.1"/>
            <p:cNvGrpSpPr>
              <a:grpSpLocks/>
            </p:cNvGrpSpPr>
            <p:nvPr/>
          </p:nvGrpSpPr>
          <p:grpSpPr bwMode="auto">
            <a:xfrm>
              <a:off x="2030061" y="4092447"/>
              <a:ext cx="4695798" cy="952500"/>
              <a:chOff x="1711764" y="1263306"/>
              <a:chExt cx="4695976" cy="952284"/>
            </a:xfrm>
          </p:grpSpPr>
          <p:grpSp>
            <p:nvGrpSpPr>
              <p:cNvPr id="4113" name="组合 29"/>
              <p:cNvGrpSpPr>
                <a:grpSpLocks/>
              </p:cNvGrpSpPr>
              <p:nvPr/>
            </p:nvGrpSpPr>
            <p:grpSpPr bwMode="auto">
              <a:xfrm rot="-12767">
                <a:off x="1711764" y="1263306"/>
                <a:ext cx="896498" cy="952284"/>
                <a:chOff x="1936620" y="1275606"/>
                <a:chExt cx="1313905" cy="1728192"/>
              </a:xfrm>
            </p:grpSpPr>
            <p:grpSp>
              <p:nvGrpSpPr>
                <p:cNvPr id="4116" name="组合 31"/>
                <p:cNvGrpSpPr>
                  <a:grpSpLocks/>
                </p:cNvGrpSpPr>
                <p:nvPr/>
              </p:nvGrpSpPr>
              <p:grpSpPr bwMode="auto">
                <a:xfrm>
                  <a:off x="1936620" y="1275606"/>
                  <a:ext cx="1296142" cy="1728192"/>
                  <a:chOff x="1907704" y="1275606"/>
                  <a:chExt cx="1296142" cy="1728192"/>
                </a:xfrm>
              </p:grpSpPr>
              <p:sp>
                <p:nvSpPr>
                  <p:cNvPr id="79" name="圆角矩形 78"/>
                  <p:cNvSpPr/>
                  <p:nvPr/>
                </p:nvSpPr>
                <p:spPr>
                  <a:xfrm>
                    <a:off x="1907704" y="1275564"/>
                    <a:ext cx="1295978" cy="1728192"/>
                  </a:xfrm>
                  <a:prstGeom prst="roundRect">
                    <a:avLst/>
                  </a:prstGeom>
                  <a:solidFill>
                    <a:srgbClr val="1369B2"/>
                  </a:solidFill>
                  <a:ln w="25400" cap="flat" cmpd="sng" algn="ctr">
                    <a:noFill/>
                    <a:prstDash val="solid"/>
                  </a:ln>
                  <a:effectLst>
                    <a:outerShdw blurRad="76200" dir="13500000" sy="23000" kx="1200000" algn="br" rotWithShape="0">
                      <a:prstClr val="black">
                        <a:alpha val="20000"/>
                      </a:prstClr>
                    </a:outerShdw>
                  </a:effectLst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altLang="zh-CN" sz="3600" b="1" kern="0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汉仪综艺体简" panose="02010609000101010101" pitchFamily="49" charset="-122"/>
                      </a:rPr>
                      <a:t>7.3</a:t>
                    </a:r>
                    <a:endParaRPr lang="zh-CN" altLang="en-US" sz="3600" b="1" kern="0" dirty="0">
                      <a:solidFill>
                        <a:prstClr val="white"/>
                      </a:solidFill>
                      <a:latin typeface="Cambria Math" panose="02040503050406030204" pitchFamily="18" charset="0"/>
                      <a:ea typeface="汉仪综艺体简" panose="02010609000101010101" pitchFamily="49" charset="-122"/>
                    </a:endParaRPr>
                  </a:p>
                </p:txBody>
              </p:sp>
              <p:sp>
                <p:nvSpPr>
                  <p:cNvPr id="80" name="圆角矩形 79"/>
                  <p:cNvSpPr/>
                  <p:nvPr/>
                </p:nvSpPr>
                <p:spPr>
                  <a:xfrm>
                    <a:off x="1961218" y="1347573"/>
                    <a:ext cx="1188951" cy="1584176"/>
                  </a:xfrm>
                  <a:prstGeom prst="roundRect">
                    <a:avLst/>
                  </a:prstGeom>
                  <a:noFill/>
                  <a:ln w="15875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b="1" kern="0">
                      <a:solidFill>
                        <a:prstClr val="white"/>
                      </a:solidFill>
                      <a:latin typeface="Cambria Math" panose="02040503050406030204" pitchFamily="18" charset="0"/>
                      <a:ea typeface="汉仪综艺体简" panose="02010609000101010101" pitchFamily="49" charset="-122"/>
                    </a:endParaRPr>
                  </a:p>
                </p:txBody>
              </p:sp>
            </p:grpSp>
            <p:sp>
              <p:nvSpPr>
                <p:cNvPr id="78" name="圆角矩形 5"/>
                <p:cNvSpPr/>
                <p:nvPr/>
              </p:nvSpPr>
              <p:spPr>
                <a:xfrm>
                  <a:off x="1956484" y="2030297"/>
                  <a:ext cx="1293651" cy="9361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867" h="936362">
                      <a:moveTo>
                        <a:pt x="0" y="0"/>
                      </a:moveTo>
                      <a:lnTo>
                        <a:pt x="1292867" y="752847"/>
                      </a:lnTo>
                      <a:cubicBezTo>
                        <a:pt x="1277961" y="856795"/>
                        <a:pt x="1188330" y="936362"/>
                        <a:pt x="1080116" y="936362"/>
                      </a:cubicBezTo>
                      <a:lnTo>
                        <a:pt x="216028" y="936362"/>
                      </a:lnTo>
                      <a:cubicBezTo>
                        <a:pt x="96719" y="936362"/>
                        <a:pt x="0" y="839643"/>
                        <a:pt x="0" y="720334"/>
                      </a:cubicBezTo>
                      <a:close/>
                    </a:path>
                  </a:pathLst>
                </a:custGeom>
                <a:solidFill>
                  <a:sysClr val="window" lastClr="FFFFFF">
                    <a:alpha val="43000"/>
                  </a:sys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6000" b="1" kern="0" dirty="0">
                    <a:solidFill>
                      <a:prstClr val="white"/>
                    </a:solidFill>
                    <a:latin typeface="Cambria Math" panose="02040503050406030204" pitchFamily="18" charset="0"/>
                    <a:ea typeface="汉仪综艺体简" panose="02010609000101010101" pitchFamily="49" charset="-122"/>
                  </a:endParaRPr>
                </a:p>
              </p:txBody>
            </p:sp>
          </p:grpSp>
          <p:cxnSp>
            <p:nvCxnSpPr>
              <p:cNvPr id="75" name="直接连接符 74"/>
              <p:cNvCxnSpPr/>
              <p:nvPr/>
            </p:nvCxnSpPr>
            <p:spPr>
              <a:xfrm>
                <a:off x="2810349" y="1760081"/>
                <a:ext cx="3597391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bg1">
                    <a:lumMod val="50000"/>
                  </a:schemeClr>
                </a:solidFill>
                <a:prstDash val="sysDot"/>
                <a:headEnd type="oval" w="sm" len="sm"/>
                <a:tailEnd type="oval" w="sm" len="sm"/>
              </a:ln>
              <a:effectLst/>
            </p:spPr>
          </p:cxnSp>
          <p:sp>
            <p:nvSpPr>
              <p:cNvPr id="4115" name="矩形 35"/>
              <p:cNvSpPr>
                <a:spLocks noChangeArrowheads="1"/>
              </p:cNvSpPr>
              <p:nvPr/>
            </p:nvSpPr>
            <p:spPr bwMode="auto">
              <a:xfrm>
                <a:off x="2547025" y="1286488"/>
                <a:ext cx="2037483" cy="4615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2400" dirty="0">
                    <a:solidFill>
                      <a:srgbClr val="1369B2"/>
                    </a:solidFill>
                    <a:latin typeface="微软雅黑" pitchFamily="34" charset="-122"/>
                    <a:ea typeface="微软雅黑" pitchFamily="34" charset="-122"/>
                  </a:rPr>
                  <a:t>   </a:t>
                </a:r>
                <a:r>
                  <a:rPr lang="zh-CN" altLang="en-US" sz="2400" dirty="0">
                    <a:solidFill>
                      <a:srgbClr val="1369B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Hive的安装</a:t>
                </a:r>
              </a:p>
            </p:txBody>
          </p:sp>
        </p:grpSp>
        <p:sp>
          <p:nvSpPr>
            <p:cNvPr id="70" name="TextBox 126">
              <a:hlinkClick r:id="rId6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3036530" y="4611560"/>
              <a:ext cx="3525817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>
                <a:defRPr/>
              </a:pPr>
              <a:r>
                <a:rPr lang="en-US" altLang="zh-CN" u="sng" dirty="0">
                  <a:solidFill>
                    <a:schemeClr val="bg1">
                      <a:lumMod val="7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☞</a:t>
              </a:r>
              <a:r>
                <a:rPr lang="zh-CN" altLang="en-US" u="sng" dirty="0">
                  <a:solidFill>
                    <a:schemeClr val="bg1">
                      <a:lumMod val="7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点击查看本节相关知识点</a:t>
              </a:r>
            </a:p>
          </p:txBody>
        </p:sp>
      </p:grpSp>
      <p:grpSp>
        <p:nvGrpSpPr>
          <p:cNvPr id="4102" name="组合 2"/>
          <p:cNvGrpSpPr>
            <a:grpSpLocks/>
          </p:cNvGrpSpPr>
          <p:nvPr/>
        </p:nvGrpSpPr>
        <p:grpSpPr bwMode="auto">
          <a:xfrm>
            <a:off x="3163888" y="5045075"/>
            <a:ext cx="4857750" cy="954088"/>
            <a:chOff x="3250849" y="2900309"/>
            <a:chExt cx="4857752" cy="954087"/>
          </a:xfrm>
        </p:grpSpPr>
        <p:cxnSp>
          <p:nvCxnSpPr>
            <p:cNvPr id="33" name="直接连接符 32"/>
            <p:cNvCxnSpPr/>
            <p:nvPr/>
          </p:nvCxnSpPr>
          <p:spPr bwMode="auto">
            <a:xfrm>
              <a:off x="4373211" y="3403546"/>
              <a:ext cx="3735390" cy="0"/>
            </a:xfrm>
            <a:prstGeom prst="line">
              <a:avLst/>
            </a:prstGeom>
            <a:noFill/>
            <a:ln w="3175" cap="flat" cmpd="sng" algn="ctr">
              <a:solidFill>
                <a:schemeClr val="bg1">
                  <a:lumMod val="50000"/>
                </a:schemeClr>
              </a:solidFill>
              <a:prstDash val="sysDot"/>
              <a:headEnd type="oval" w="sm" len="sm"/>
              <a:tailEnd type="oval" w="sm" len="sm"/>
            </a:ln>
            <a:effectLst/>
          </p:spPr>
        </p:cxnSp>
        <p:sp>
          <p:nvSpPr>
            <p:cNvPr id="4104" name="矩形 36"/>
            <p:cNvSpPr>
              <a:spLocks noChangeArrowheads="1"/>
            </p:cNvSpPr>
            <p:nvPr/>
          </p:nvSpPr>
          <p:spPr bwMode="auto">
            <a:xfrm flipH="1">
              <a:off x="4131560" y="2900312"/>
              <a:ext cx="203741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400" dirty="0">
                  <a:solidFill>
                    <a:srgbClr val="1369B2"/>
                  </a:solidFill>
                  <a:latin typeface="微软雅黑" pitchFamily="34" charset="-122"/>
                  <a:ea typeface="微软雅黑" pitchFamily="34" charset="-122"/>
                </a:rPr>
                <a:t>   </a:t>
              </a:r>
              <a:r>
                <a:rPr lang="en-US" altLang="zh-CN" sz="2400" dirty="0">
                  <a:solidFill>
                    <a:srgbClr val="1369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Hive</a:t>
              </a:r>
              <a:r>
                <a:rPr lang="zh-CN" altLang="en-US" sz="2400" dirty="0">
                  <a:solidFill>
                    <a:srgbClr val="1369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的管理</a:t>
              </a:r>
            </a:p>
          </p:txBody>
        </p:sp>
        <p:grpSp>
          <p:nvGrpSpPr>
            <p:cNvPr id="4105" name="组合 111"/>
            <p:cNvGrpSpPr>
              <a:grpSpLocks/>
            </p:cNvGrpSpPr>
            <p:nvPr/>
          </p:nvGrpSpPr>
          <p:grpSpPr bwMode="auto">
            <a:xfrm rot="-12767">
              <a:off x="3250849" y="2900309"/>
              <a:ext cx="885714" cy="954087"/>
              <a:chOff x="1936620" y="1275606"/>
              <a:chExt cx="1298308" cy="1728192"/>
            </a:xfrm>
          </p:grpSpPr>
          <p:grpSp>
            <p:nvGrpSpPr>
              <p:cNvPr id="4107" name="组合 112"/>
              <p:cNvGrpSpPr>
                <a:grpSpLocks/>
              </p:cNvGrpSpPr>
              <p:nvPr/>
            </p:nvGrpSpPr>
            <p:grpSpPr bwMode="auto">
              <a:xfrm>
                <a:off x="1936620" y="1275606"/>
                <a:ext cx="1296142" cy="1728192"/>
                <a:chOff x="1907704" y="1275606"/>
                <a:chExt cx="1296142" cy="1728192"/>
              </a:xfrm>
            </p:grpSpPr>
            <p:sp>
              <p:nvSpPr>
                <p:cNvPr id="39" name="圆角矩形 38"/>
                <p:cNvSpPr/>
                <p:nvPr/>
              </p:nvSpPr>
              <p:spPr>
                <a:xfrm>
                  <a:off x="1907704" y="1275601"/>
                  <a:ext cx="1296143" cy="1728192"/>
                </a:xfrm>
                <a:prstGeom prst="roundRect">
                  <a:avLst/>
                </a:prstGeom>
                <a:solidFill>
                  <a:srgbClr val="1369B2"/>
                </a:solidFill>
                <a:ln w="25400" cap="flat" cmpd="sng" algn="ctr">
                  <a:noFill/>
                  <a:prstDash val="solid"/>
                </a:ln>
                <a:effectLst>
                  <a:outerShdw blurRad="76200" dir="13500000" sy="23000" kx="1200000" algn="br" rotWithShape="0">
                    <a:prstClr val="black">
                      <a:alpha val="20000"/>
                    </a:prstClr>
                  </a:outerShdw>
                </a:effectLst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altLang="zh-CN" sz="3600" b="1" kern="0" dirty="0">
                      <a:solidFill>
                        <a:prstClr val="white"/>
                      </a:solidFill>
                      <a:latin typeface="Cambria Math" panose="02040503050406030204" pitchFamily="18" charset="0"/>
                      <a:ea typeface="汉仪综艺体简" panose="02010609000101010101" pitchFamily="49" charset="-122"/>
                    </a:rPr>
                    <a:t>7.4</a:t>
                  </a:r>
                  <a:endParaRPr lang="zh-CN" altLang="en-US" sz="3600" b="1" kern="0" dirty="0">
                    <a:solidFill>
                      <a:prstClr val="white"/>
                    </a:solidFill>
                    <a:latin typeface="Cambria Math" panose="02040503050406030204" pitchFamily="18" charset="0"/>
                    <a:ea typeface="汉仪综艺体简" panose="02010609000101010101" pitchFamily="49" charset="-122"/>
                  </a:endParaRPr>
                </a:p>
              </p:txBody>
            </p:sp>
            <p:sp>
              <p:nvSpPr>
                <p:cNvPr id="40" name="圆角矩形 39"/>
                <p:cNvSpPr/>
                <p:nvPr/>
              </p:nvSpPr>
              <p:spPr>
                <a:xfrm>
                  <a:off x="1961224" y="1347490"/>
                  <a:ext cx="1189103" cy="1584414"/>
                </a:xfrm>
                <a:prstGeom prst="roundRect">
                  <a:avLst/>
                </a:prstGeom>
                <a:noFill/>
                <a:ln w="15875" cap="flat" cmpd="sng" algn="ctr">
                  <a:solidFill>
                    <a:sysClr val="window" lastClr="FFFFFF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b="1" kern="0">
                    <a:solidFill>
                      <a:prstClr val="white"/>
                    </a:solidFill>
                    <a:latin typeface="Cambria Math" panose="02040503050406030204" pitchFamily="18" charset="0"/>
                    <a:ea typeface="汉仪综艺体简" panose="02010609000101010101" pitchFamily="49" charset="-122"/>
                  </a:endParaRPr>
                </a:p>
              </p:txBody>
            </p:sp>
          </p:grpSp>
          <p:sp>
            <p:nvSpPr>
              <p:cNvPr id="38" name="圆角矩形 5"/>
              <p:cNvSpPr/>
              <p:nvPr/>
            </p:nvSpPr>
            <p:spPr>
              <a:xfrm>
                <a:off x="1937870" y="2028997"/>
                <a:ext cx="1296144" cy="937421"/>
              </a:xfrm>
              <a:custGeom>
                <a:avLst/>
                <a:gdLst/>
                <a:ahLst/>
                <a:cxnLst/>
                <a:rect l="l" t="t" r="r" b="b"/>
                <a:pathLst>
                  <a:path w="1292867" h="936362">
                    <a:moveTo>
                      <a:pt x="0" y="0"/>
                    </a:moveTo>
                    <a:lnTo>
                      <a:pt x="1292867" y="752847"/>
                    </a:lnTo>
                    <a:cubicBezTo>
                      <a:pt x="1277961" y="856795"/>
                      <a:pt x="1188330" y="936362"/>
                      <a:pt x="1080116" y="936362"/>
                    </a:cubicBezTo>
                    <a:lnTo>
                      <a:pt x="216028" y="936362"/>
                    </a:lnTo>
                    <a:cubicBezTo>
                      <a:pt x="96719" y="936362"/>
                      <a:pt x="0" y="839643"/>
                      <a:pt x="0" y="720334"/>
                    </a:cubicBezTo>
                    <a:close/>
                  </a:path>
                </a:pathLst>
              </a:custGeom>
              <a:solidFill>
                <a:sysClr val="window" lastClr="FFFFFF">
                  <a:alpha val="43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6000" b="1" kern="0" dirty="0">
                  <a:solidFill>
                    <a:prstClr val="white"/>
                  </a:solidFill>
                  <a:latin typeface="Cambria Math" panose="02040503050406030204" pitchFamily="18" charset="0"/>
                  <a:ea typeface="汉仪综艺体简" panose="02010609000101010101" pitchFamily="49" charset="-122"/>
                </a:endParaRPr>
              </a:p>
            </p:txBody>
          </p:sp>
        </p:grpSp>
        <p:sp>
          <p:nvSpPr>
            <p:cNvPr id="36" name="TextBox 126">
              <a:hlinkClick r:id="rId7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4301774" y="3422596"/>
              <a:ext cx="3379788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>
                <a:defRPr/>
              </a:pPr>
              <a:r>
                <a:rPr lang="en-US" altLang="zh-CN" u="sng" dirty="0">
                  <a:solidFill>
                    <a:schemeClr val="bg1">
                      <a:lumMod val="7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☞</a:t>
              </a:r>
              <a:r>
                <a:rPr lang="zh-CN" altLang="en-US" u="sng" dirty="0">
                  <a:solidFill>
                    <a:schemeClr val="bg1">
                      <a:lumMod val="7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点击查看本节相关知识点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75564663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ChangeArrowheads="1"/>
          </p:cNvSpPr>
          <p:nvPr/>
        </p:nvSpPr>
        <p:spPr bwMode="auto">
          <a:xfrm>
            <a:off x="250825" y="136525"/>
            <a:ext cx="5884863" cy="7651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571500" indent="-571500" eaLnBrk="1" hangingPunct="1">
              <a:buFont typeface="Wingdings" panose="05000000000000000000" pitchFamily="2" charset="2"/>
            </a:pP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     </a:t>
            </a:r>
            <a:r>
              <a:rPr lang="en-US" altLang="zh-CN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7.5 </a:t>
            </a: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Hive内置数据类型</a:t>
            </a:r>
          </a:p>
        </p:txBody>
      </p:sp>
      <p:sp>
        <p:nvSpPr>
          <p:cNvPr id="7" name="矩形 6"/>
          <p:cNvSpPr/>
          <p:nvPr/>
        </p:nvSpPr>
        <p:spPr bwMode="auto">
          <a:xfrm>
            <a:off x="0" y="969483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0487" name="Picture 2" descr="C:\Documents and Settings\Administrator\桌面\小人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225" y="969963"/>
            <a:ext cx="1323975" cy="1028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8" name="矩形 9"/>
          <p:cNvSpPr/>
          <p:nvPr/>
        </p:nvSpPr>
        <p:spPr>
          <a:xfrm>
            <a:off x="1755775" y="1143000"/>
            <a:ext cx="201168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zh-CN"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内置数据类型</a:t>
            </a:r>
          </a:p>
        </p:txBody>
      </p:sp>
      <p:sp>
        <p:nvSpPr>
          <p:cNvPr id="2" name="矩形 1"/>
          <p:cNvSpPr/>
          <p:nvPr/>
        </p:nvSpPr>
        <p:spPr>
          <a:xfrm>
            <a:off x="834380" y="2107566"/>
            <a:ext cx="47836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7200" algn="just"/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Hive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复杂数据类型，具体如下所示。</a:t>
            </a:r>
          </a:p>
        </p:txBody>
      </p:sp>
      <p:graphicFrame>
        <p:nvGraphicFramePr>
          <p:cNvPr id="10" name="表格 9">
            <a:extLst>
              <a:ext uri="{FF2B5EF4-FFF2-40B4-BE49-F238E27FC236}">
                <a16:creationId xmlns:a16="http://schemas.microsoft.com/office/drawing/2014/main" xmlns="" id="{700AC2B8-A0D0-0040-AD3D-E472070C7C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3492397"/>
              </p:ext>
            </p:extLst>
          </p:nvPr>
        </p:nvGraphicFramePr>
        <p:xfrm>
          <a:off x="1081912" y="2783135"/>
          <a:ext cx="6932740" cy="236853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2465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6862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59392"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600" dirty="0">
                          <a:latin typeface="微软雅黑" pitchFamily="34" charset="-122"/>
                          <a:ea typeface="微软雅黑" pitchFamily="34" charset="-122"/>
                          <a:sym typeface="+mn-ea"/>
                        </a:rPr>
                        <a:t>数据类型</a:t>
                      </a:r>
                      <a:endParaRPr lang="en-US" altLang="zh-CN" sz="1600" dirty="0">
                        <a:latin typeface="微软雅黑" pitchFamily="34" charset="-122"/>
                        <a:ea typeface="微软雅黑" pitchFamily="34" charset="-122"/>
                        <a:sym typeface="+mn-ea"/>
                      </a:endParaRPr>
                    </a:p>
                  </a:txBody>
                  <a:tcPr marL="92754" marR="92754" marT="46377" marB="46377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600" dirty="0">
                          <a:latin typeface="微软雅黑" pitchFamily="34" charset="-122"/>
                          <a:ea typeface="微软雅黑" pitchFamily="34" charset="-122"/>
                        </a:rPr>
                        <a:t>描述</a:t>
                      </a: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9457"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ARRAY</a:t>
                      </a:r>
                      <a:endParaRPr lang="zh-CN" altLang="en-US" sz="1400" b="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一组有序字段，字段类型必须相同</a:t>
                      </a: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82003"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MAP</a:t>
                      </a:r>
                      <a:endParaRPr lang="zh-CN" altLang="en-US" sz="1400" b="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一组无序键值对。键的类型必须是原子类型，值可以是任意类型，同一个映射的键的类型必须相同，值的类型也必须相同</a:t>
                      </a: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STRUCT</a:t>
                      </a: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一组命名的字段，字段的类型可以不同</a:t>
                      </a: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ChangeArrowheads="1"/>
          </p:cNvSpPr>
          <p:nvPr/>
        </p:nvSpPr>
        <p:spPr bwMode="auto">
          <a:xfrm>
            <a:off x="250825" y="136525"/>
            <a:ext cx="5884863" cy="7651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571500" indent="-571500" eaLnBrk="1" hangingPunct="1">
              <a:buFont typeface="Wingdings" panose="05000000000000000000" pitchFamily="2" charset="2"/>
            </a:pP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     </a:t>
            </a:r>
            <a:r>
              <a:rPr lang="en-US" altLang="zh-CN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7.6 </a:t>
            </a: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Hive数据模型操作</a:t>
            </a:r>
          </a:p>
        </p:txBody>
      </p:sp>
      <p:sp>
        <p:nvSpPr>
          <p:cNvPr id="7" name="矩形 6"/>
          <p:cNvSpPr/>
          <p:nvPr/>
        </p:nvSpPr>
        <p:spPr bwMode="auto">
          <a:xfrm>
            <a:off x="0" y="969483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0487" name="Picture 2" descr="C:\Documents and Settings\Administrator\桌面\小人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225" y="969963"/>
            <a:ext cx="1323975" cy="1028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8" name="矩形 9"/>
          <p:cNvSpPr/>
          <p:nvPr/>
        </p:nvSpPr>
        <p:spPr>
          <a:xfrm>
            <a:off x="1755775" y="1143000"/>
            <a:ext cx="239649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zh-CN"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Hive数据库操作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634873" y="1764600"/>
            <a:ext cx="7561217" cy="1265920"/>
            <a:chOff x="634873" y="1764600"/>
            <a:chExt cx="7561217" cy="1265920"/>
          </a:xfrm>
        </p:grpSpPr>
        <p:sp>
          <p:nvSpPr>
            <p:cNvPr id="26" name="矩形 25">
              <a:extLst>
                <a:ext uri="{FF2B5EF4-FFF2-40B4-BE49-F238E27FC236}">
                  <a16:creationId xmlns:a16="http://schemas.microsoft.com/office/drawing/2014/main" xmlns="" id="{6AF94C7D-8B70-7C44-AC4F-5C4BEA91715E}"/>
                </a:ext>
              </a:extLst>
            </p:cNvPr>
            <p:cNvSpPr/>
            <p:nvPr/>
          </p:nvSpPr>
          <p:spPr bwMode="auto">
            <a:xfrm>
              <a:off x="972294" y="2542241"/>
              <a:ext cx="7223796" cy="48827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xmlns="" id="{DEB24EA2-C973-1E4D-85BE-295053014ED5}"/>
                </a:ext>
              </a:extLst>
            </p:cNvPr>
            <p:cNvSpPr/>
            <p:nvPr/>
          </p:nvSpPr>
          <p:spPr>
            <a:xfrm>
              <a:off x="634873" y="1764600"/>
              <a:ext cx="7533767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266700" algn="just">
                <a:lnSpc>
                  <a:spcPct val="200000"/>
                </a:lnSpc>
                <a:spcAft>
                  <a:spcPts val="0"/>
                </a:spcAft>
              </a:pPr>
              <a:r>
                <a:rPr lang="en-US" altLang="zh-CN" sz="2000" b="1" kern="1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1.  </a:t>
              </a:r>
              <a:r>
                <a:rPr lang="zh-CN" altLang="en-US" sz="2000" b="1" kern="1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创建数据库</a:t>
              </a:r>
              <a:endParaRPr lang="zh-CN" altLang="zh-CN" sz="2000" b="1" kern="100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972294" y="2568855"/>
              <a:ext cx="72059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  <a:buClrTx/>
                <a:buSzTx/>
                <a:buFontTx/>
              </a:pPr>
              <a:r>
                <a:rPr lang="zh-CN" altLang="en-US" sz="1600" dirty="0">
                  <a:solidFill>
                    <a:srgbClr val="0070C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CREATE</a:t>
              </a:r>
              <a:r>
                <a:rPr lang="zh-CN" altLang="en-US" sz="1600" dirty="0">
                  <a:latin typeface="Arial" panose="020B0604020202020204" pitchFamily="34" charset="0"/>
                  <a:ea typeface="微软雅黑" panose="020B0503020204020204" pitchFamily="34" charset="-122"/>
                </a:rPr>
                <a:t> DATABASE|SCHEMA [IF NOT EXISTS] database_name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40969" y="3038664"/>
            <a:ext cx="7561217" cy="1265920"/>
            <a:chOff x="640969" y="3038664"/>
            <a:chExt cx="7561217" cy="1265920"/>
          </a:xfrm>
        </p:grpSpPr>
        <p:sp>
          <p:nvSpPr>
            <p:cNvPr id="27" name="矩形 26">
              <a:extLst>
                <a:ext uri="{FF2B5EF4-FFF2-40B4-BE49-F238E27FC236}">
                  <a16:creationId xmlns:a16="http://schemas.microsoft.com/office/drawing/2014/main" xmlns="" id="{6AF94C7D-8B70-7C44-AC4F-5C4BEA91715E}"/>
                </a:ext>
              </a:extLst>
            </p:cNvPr>
            <p:cNvSpPr/>
            <p:nvPr/>
          </p:nvSpPr>
          <p:spPr bwMode="auto">
            <a:xfrm>
              <a:off x="978390" y="3816305"/>
              <a:ext cx="7223796" cy="48827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xmlns="" id="{DEB24EA2-C973-1E4D-85BE-295053014ED5}"/>
                </a:ext>
              </a:extLst>
            </p:cNvPr>
            <p:cNvSpPr/>
            <p:nvPr/>
          </p:nvSpPr>
          <p:spPr>
            <a:xfrm>
              <a:off x="640969" y="3038664"/>
              <a:ext cx="7533767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266700" algn="just">
                <a:lnSpc>
                  <a:spcPct val="200000"/>
                </a:lnSpc>
                <a:spcAft>
                  <a:spcPts val="0"/>
                </a:spcAft>
              </a:pPr>
              <a:r>
                <a:rPr lang="en-US" altLang="zh-CN" sz="2000" b="1" kern="1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2.  </a:t>
              </a:r>
              <a:r>
                <a:rPr lang="zh-CN" altLang="en-US" sz="2000" b="1" kern="1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显示数据库</a:t>
              </a:r>
              <a:endParaRPr lang="zh-CN" altLang="zh-CN" sz="2000" b="1" kern="100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29" name="文本框 3"/>
            <p:cNvSpPr txBox="1"/>
            <p:nvPr/>
          </p:nvSpPr>
          <p:spPr>
            <a:xfrm>
              <a:off x="978390" y="3842919"/>
              <a:ext cx="72059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1600" dirty="0">
                  <a:solidFill>
                    <a:srgbClr val="0070C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SHOW</a:t>
              </a:r>
              <a:r>
                <a:rPr lang="en-US" altLang="zh-CN" sz="1600" dirty="0">
                  <a:latin typeface="Arial" panose="020B0604020202020204" pitchFamily="34" charset="0"/>
                  <a:ea typeface="微软雅黑" panose="020B0503020204020204" pitchFamily="34" charset="-122"/>
                </a:rPr>
                <a:t> databases</a:t>
              </a:r>
              <a:r>
                <a:rPr lang="zh-CN" altLang="en-US" sz="1600" dirty="0">
                  <a:latin typeface="Arial" panose="020B0604020202020204" pitchFamily="34" charset="0"/>
                  <a:ea typeface="微软雅黑" panose="020B0503020204020204" pitchFamily="34" charset="-122"/>
                </a:rPr>
                <a:t>；</a:t>
              </a:r>
              <a:endPara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34873" y="4276152"/>
            <a:ext cx="7561217" cy="1265920"/>
            <a:chOff x="634873" y="4276152"/>
            <a:chExt cx="7561217" cy="1265920"/>
          </a:xfrm>
        </p:grpSpPr>
        <p:sp>
          <p:nvSpPr>
            <p:cNvPr id="30" name="矩形 29">
              <a:extLst>
                <a:ext uri="{FF2B5EF4-FFF2-40B4-BE49-F238E27FC236}">
                  <a16:creationId xmlns:a16="http://schemas.microsoft.com/office/drawing/2014/main" xmlns="" id="{6AF94C7D-8B70-7C44-AC4F-5C4BEA91715E}"/>
                </a:ext>
              </a:extLst>
            </p:cNvPr>
            <p:cNvSpPr/>
            <p:nvPr/>
          </p:nvSpPr>
          <p:spPr bwMode="auto">
            <a:xfrm>
              <a:off x="972294" y="5053793"/>
              <a:ext cx="7223796" cy="48827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xmlns="" id="{DEB24EA2-C973-1E4D-85BE-295053014ED5}"/>
                </a:ext>
              </a:extLst>
            </p:cNvPr>
            <p:cNvSpPr/>
            <p:nvPr/>
          </p:nvSpPr>
          <p:spPr>
            <a:xfrm>
              <a:off x="634873" y="4276152"/>
              <a:ext cx="7533767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266700" algn="just">
                <a:lnSpc>
                  <a:spcPct val="200000"/>
                </a:lnSpc>
                <a:spcAft>
                  <a:spcPts val="0"/>
                </a:spcAft>
              </a:pPr>
              <a:r>
                <a:rPr lang="en-US" altLang="zh-CN" sz="2000" b="1" kern="1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3.  </a:t>
              </a:r>
              <a:r>
                <a:rPr lang="zh-CN" altLang="en-US" sz="2000" b="1" kern="1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查看数据库详情</a:t>
              </a:r>
              <a:endParaRPr lang="zh-CN" altLang="zh-CN" sz="2000" b="1" kern="100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32" name="文本框 3"/>
            <p:cNvSpPr txBox="1"/>
            <p:nvPr/>
          </p:nvSpPr>
          <p:spPr>
            <a:xfrm>
              <a:off x="972294" y="5080407"/>
              <a:ext cx="72059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1600" dirty="0">
                  <a:solidFill>
                    <a:srgbClr val="0070C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DESC</a:t>
              </a:r>
              <a:r>
                <a:rPr lang="en-US" altLang="zh-CN" sz="1600" dirty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 </a:t>
              </a:r>
              <a:r>
                <a:rPr lang="en-US" altLang="zh-CN" sz="1600" dirty="0">
                  <a:latin typeface="Arial" panose="020B0604020202020204" pitchFamily="34" charset="0"/>
                  <a:ea typeface="微软雅黑" panose="020B0503020204020204" pitchFamily="34" charset="-122"/>
                </a:rPr>
                <a:t>DATABASE|SCHEMA database_name</a:t>
              </a:r>
            </a:p>
          </p:txBody>
        </p:sp>
      </p:grp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ChangeArrowheads="1"/>
          </p:cNvSpPr>
          <p:nvPr/>
        </p:nvSpPr>
        <p:spPr bwMode="auto">
          <a:xfrm>
            <a:off x="250825" y="136525"/>
            <a:ext cx="5884863" cy="7651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571500" indent="-571500" eaLnBrk="1" hangingPunct="1">
              <a:buFont typeface="Wingdings" panose="05000000000000000000" pitchFamily="2" charset="2"/>
            </a:pP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     </a:t>
            </a:r>
            <a:r>
              <a:rPr lang="en-US" altLang="zh-CN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7.6 </a:t>
            </a: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Hive数据模型操作</a:t>
            </a:r>
          </a:p>
        </p:txBody>
      </p:sp>
      <p:sp>
        <p:nvSpPr>
          <p:cNvPr id="7" name="矩形 6"/>
          <p:cNvSpPr/>
          <p:nvPr/>
        </p:nvSpPr>
        <p:spPr bwMode="auto">
          <a:xfrm>
            <a:off x="0" y="969483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0487" name="Picture 2" descr="C:\Documents and Settings\Administrator\桌面\小人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225" y="969963"/>
            <a:ext cx="1323975" cy="1028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8" name="矩形 9"/>
          <p:cNvSpPr/>
          <p:nvPr/>
        </p:nvSpPr>
        <p:spPr>
          <a:xfrm>
            <a:off x="1755775" y="1143000"/>
            <a:ext cx="239649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zh-CN"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Hive数据库操作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634873" y="1764600"/>
            <a:ext cx="7561217" cy="1265920"/>
            <a:chOff x="634873" y="1764600"/>
            <a:chExt cx="7561217" cy="1265920"/>
          </a:xfrm>
        </p:grpSpPr>
        <p:sp>
          <p:nvSpPr>
            <p:cNvPr id="26" name="矩形 25">
              <a:extLst>
                <a:ext uri="{FF2B5EF4-FFF2-40B4-BE49-F238E27FC236}">
                  <a16:creationId xmlns:a16="http://schemas.microsoft.com/office/drawing/2014/main" xmlns="" id="{6AF94C7D-8B70-7C44-AC4F-5C4BEA91715E}"/>
                </a:ext>
              </a:extLst>
            </p:cNvPr>
            <p:cNvSpPr/>
            <p:nvPr/>
          </p:nvSpPr>
          <p:spPr bwMode="auto">
            <a:xfrm>
              <a:off x="972294" y="2542241"/>
              <a:ext cx="7223796" cy="48827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xmlns="" id="{DEB24EA2-C973-1E4D-85BE-295053014ED5}"/>
                </a:ext>
              </a:extLst>
            </p:cNvPr>
            <p:cNvSpPr/>
            <p:nvPr/>
          </p:nvSpPr>
          <p:spPr>
            <a:xfrm>
              <a:off x="634873" y="1764600"/>
              <a:ext cx="7533767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266700" algn="just">
                <a:lnSpc>
                  <a:spcPct val="200000"/>
                </a:lnSpc>
                <a:spcAft>
                  <a:spcPts val="0"/>
                </a:spcAft>
              </a:pPr>
              <a:r>
                <a:rPr lang="en-US" altLang="zh-CN" sz="2000" b="1" kern="1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4.  </a:t>
              </a:r>
              <a:r>
                <a:rPr lang="zh-CN" altLang="en-US" sz="2000" b="1" kern="1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切换数据库</a:t>
              </a:r>
              <a:endParaRPr lang="zh-CN" altLang="zh-CN" sz="2000" b="1" kern="100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982345" y="2578374"/>
              <a:ext cx="7205980" cy="4160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1600" dirty="0">
                  <a:solidFill>
                    <a:srgbClr val="0070C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USE </a:t>
              </a:r>
              <a:r>
                <a:rPr lang="en-US" altLang="zh-CN" sz="1600" dirty="0">
                  <a:latin typeface="Arial" panose="020B0604020202020204" pitchFamily="34" charset="0"/>
                  <a:ea typeface="微软雅黑" panose="020B0503020204020204" pitchFamily="34" charset="-122"/>
                </a:rPr>
                <a:t>database_name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640969" y="3038664"/>
            <a:ext cx="7561217" cy="1625418"/>
            <a:chOff x="640969" y="3038664"/>
            <a:chExt cx="7561217" cy="1625418"/>
          </a:xfrm>
        </p:grpSpPr>
        <p:sp>
          <p:nvSpPr>
            <p:cNvPr id="27" name="矩形 26">
              <a:extLst>
                <a:ext uri="{FF2B5EF4-FFF2-40B4-BE49-F238E27FC236}">
                  <a16:creationId xmlns:a16="http://schemas.microsoft.com/office/drawing/2014/main" xmlns="" id="{6AF94C7D-8B70-7C44-AC4F-5C4BEA91715E}"/>
                </a:ext>
              </a:extLst>
            </p:cNvPr>
            <p:cNvSpPr/>
            <p:nvPr/>
          </p:nvSpPr>
          <p:spPr bwMode="auto">
            <a:xfrm>
              <a:off x="978390" y="3816305"/>
              <a:ext cx="7223796" cy="8477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xmlns="" id="{DEB24EA2-C973-1E4D-85BE-295053014ED5}"/>
                </a:ext>
              </a:extLst>
            </p:cNvPr>
            <p:cNvSpPr/>
            <p:nvPr/>
          </p:nvSpPr>
          <p:spPr>
            <a:xfrm>
              <a:off x="640969" y="3038664"/>
              <a:ext cx="7533767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266700" algn="just">
                <a:lnSpc>
                  <a:spcPct val="200000"/>
                </a:lnSpc>
                <a:spcAft>
                  <a:spcPts val="0"/>
                </a:spcAft>
              </a:pPr>
              <a:r>
                <a:rPr lang="en-US" altLang="zh-CN" sz="2000" b="1" kern="1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5.  </a:t>
              </a:r>
              <a:r>
                <a:rPr lang="zh-CN" altLang="en-US" sz="2000" b="1" kern="1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修改数据库</a:t>
              </a:r>
              <a:endParaRPr lang="zh-CN" altLang="zh-CN" sz="2000" b="1" kern="100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29" name="文本框 3"/>
            <p:cNvSpPr txBox="1"/>
            <p:nvPr/>
          </p:nvSpPr>
          <p:spPr>
            <a:xfrm>
              <a:off x="972294" y="3833085"/>
              <a:ext cx="72059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1600" dirty="0">
                  <a:solidFill>
                    <a:srgbClr val="0070C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ALTER </a:t>
              </a:r>
              <a:r>
                <a:rPr lang="en-US" altLang="zh-CN" sz="1600" dirty="0">
                  <a:latin typeface="Arial" panose="020B0604020202020204" pitchFamily="34" charset="0"/>
                  <a:ea typeface="微软雅黑" panose="020B0503020204020204" pitchFamily="34" charset="-122"/>
                </a:rPr>
                <a:t>(DATABASE|SCHEMA) database_name SET DBPROPERTIES (property_name=property_value</a:t>
              </a:r>
              <a:r>
                <a:rPr lang="zh-CN" altLang="en-US" sz="1600" dirty="0">
                  <a:latin typeface="Arial" panose="020B0604020202020204" pitchFamily="34" charset="0"/>
                  <a:ea typeface="微软雅黑" panose="020B0503020204020204" pitchFamily="34" charset="-122"/>
                </a:rPr>
                <a:t>，</a:t>
              </a:r>
              <a:r>
                <a:rPr lang="en-US" altLang="zh-CN" sz="1600" dirty="0">
                  <a:latin typeface="Arial" panose="020B0604020202020204" pitchFamily="34" charset="0"/>
                  <a:ea typeface="微软雅黑" panose="020B0503020204020204" pitchFamily="34" charset="-122"/>
                </a:rPr>
                <a:t>...)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34873" y="4715064"/>
            <a:ext cx="7561217" cy="1623060"/>
            <a:chOff x="634873" y="4715064"/>
            <a:chExt cx="7561217" cy="1623060"/>
          </a:xfrm>
        </p:grpSpPr>
        <p:sp>
          <p:nvSpPr>
            <p:cNvPr id="30" name="矩形 29">
              <a:extLst>
                <a:ext uri="{FF2B5EF4-FFF2-40B4-BE49-F238E27FC236}">
                  <a16:creationId xmlns:a16="http://schemas.microsoft.com/office/drawing/2014/main" xmlns="" id="{6AF94C7D-8B70-7C44-AC4F-5C4BEA91715E}"/>
                </a:ext>
              </a:extLst>
            </p:cNvPr>
            <p:cNvSpPr/>
            <p:nvPr/>
          </p:nvSpPr>
          <p:spPr bwMode="auto">
            <a:xfrm>
              <a:off x="972294" y="5492705"/>
              <a:ext cx="7223796" cy="8454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xmlns="" id="{DEB24EA2-C973-1E4D-85BE-295053014ED5}"/>
                </a:ext>
              </a:extLst>
            </p:cNvPr>
            <p:cNvSpPr/>
            <p:nvPr/>
          </p:nvSpPr>
          <p:spPr>
            <a:xfrm>
              <a:off x="634873" y="4715064"/>
              <a:ext cx="7533767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266700" algn="just">
                <a:lnSpc>
                  <a:spcPct val="200000"/>
                </a:lnSpc>
                <a:spcAft>
                  <a:spcPts val="0"/>
                </a:spcAft>
              </a:pPr>
              <a:r>
                <a:rPr lang="en-US" altLang="zh-CN" sz="2000" b="1" kern="1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6.  </a:t>
              </a:r>
              <a:r>
                <a:rPr lang="zh-CN" altLang="en-US" sz="2000" b="1" kern="1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删除数据库</a:t>
              </a:r>
              <a:endParaRPr lang="zh-CN" altLang="zh-CN" sz="2000" b="1" kern="100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32" name="文本框 3"/>
            <p:cNvSpPr txBox="1"/>
            <p:nvPr/>
          </p:nvSpPr>
          <p:spPr>
            <a:xfrm>
              <a:off x="972294" y="5507127"/>
              <a:ext cx="722379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1600" dirty="0">
                  <a:solidFill>
                    <a:srgbClr val="0070C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DROP</a:t>
              </a:r>
              <a:r>
                <a:rPr lang="en-US" altLang="zh-CN" sz="1600" dirty="0">
                  <a:latin typeface="Arial" panose="020B0604020202020204" pitchFamily="34" charset="0"/>
                  <a:ea typeface="微软雅黑" panose="020B0503020204020204" pitchFamily="34" charset="-122"/>
                </a:rPr>
                <a:t> (DATABASE|SCHEMA) [IF EXISTS] database_name [RESTRICT|</a:t>
              </a:r>
            </a:p>
            <a:p>
              <a:pPr algn="just"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1600" dirty="0">
                  <a:latin typeface="Arial" panose="020B0604020202020204" pitchFamily="34" charset="0"/>
                  <a:ea typeface="微软雅黑" panose="020B0503020204020204" pitchFamily="34" charset="-122"/>
                </a:rPr>
                <a:t>CASCADE]</a:t>
              </a:r>
              <a:r>
                <a:rPr lang="zh-CN" altLang="en-US" sz="1600" dirty="0">
                  <a:latin typeface="Arial" panose="020B0604020202020204" pitchFamily="34" charset="0"/>
                  <a:ea typeface="微软雅黑" panose="020B0503020204020204" pitchFamily="34" charset="-122"/>
                </a:rPr>
                <a:t>；</a:t>
              </a:r>
              <a:endPara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47044110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ChangeArrowheads="1"/>
          </p:cNvSpPr>
          <p:nvPr/>
        </p:nvSpPr>
        <p:spPr bwMode="auto">
          <a:xfrm>
            <a:off x="250825" y="136525"/>
            <a:ext cx="5884863" cy="7651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571500" indent="-571500" eaLnBrk="1" hangingPunct="1">
              <a:buFont typeface="Wingdings" panose="05000000000000000000" pitchFamily="2" charset="2"/>
            </a:pP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     </a:t>
            </a:r>
            <a:r>
              <a:rPr lang="en-US" altLang="zh-CN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7.6 </a:t>
            </a: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Hive数据模型操作</a:t>
            </a:r>
          </a:p>
        </p:txBody>
      </p:sp>
      <p:sp>
        <p:nvSpPr>
          <p:cNvPr id="7" name="矩形 6"/>
          <p:cNvSpPr/>
          <p:nvPr/>
        </p:nvSpPr>
        <p:spPr bwMode="auto">
          <a:xfrm>
            <a:off x="0" y="969483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0487" name="Picture 2" descr="C:\Documents and Settings\Administrator\桌面\小人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225" y="969963"/>
            <a:ext cx="1323975" cy="1028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8" name="矩形 9"/>
          <p:cNvSpPr/>
          <p:nvPr/>
        </p:nvSpPr>
        <p:spPr>
          <a:xfrm>
            <a:off x="1755775" y="1143000"/>
            <a:ext cx="239649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zh-CN"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Hive数据表操作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972589" y="2614168"/>
            <a:ext cx="7214593" cy="3428512"/>
            <a:chOff x="972589" y="2614168"/>
            <a:chExt cx="7214593" cy="3428512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xmlns="" id="{733AC462-09E2-DA4F-B1AE-750167267980}"/>
                </a:ext>
              </a:extLst>
            </p:cNvPr>
            <p:cNvSpPr/>
            <p:nvPr/>
          </p:nvSpPr>
          <p:spPr>
            <a:xfrm>
              <a:off x="972589" y="2614168"/>
              <a:ext cx="7202401" cy="34285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981202" y="2626360"/>
              <a:ext cx="7205980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  <a:buClrTx/>
                <a:buSzTx/>
                <a:buFontTx/>
              </a:pPr>
              <a:r>
                <a:rPr lang="zh-CN" altLang="en-US" sz="1600" dirty="0">
                  <a:solidFill>
                    <a:srgbClr val="1269B3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CREATE</a:t>
              </a:r>
              <a:r>
                <a:rPr lang="zh-CN" altLang="en-US" sz="1600" dirty="0">
                  <a:latin typeface="Arial" panose="020B0604020202020204" pitchFamily="34" charset="0"/>
                  <a:ea typeface="微软雅黑" panose="020B0503020204020204" pitchFamily="34" charset="-122"/>
                </a:rPr>
                <a:t> [TEMPORARY] [EXTERNAL] TABLE [IF NOT EXISTS] table_name </a:t>
              </a:r>
            </a:p>
            <a:p>
              <a:pPr algn="just">
                <a:lnSpc>
                  <a:spcPct val="150000"/>
                </a:lnSpc>
                <a:buClrTx/>
                <a:buSzTx/>
                <a:buFontTx/>
              </a:pPr>
              <a:r>
                <a:rPr lang="zh-CN" altLang="en-US" sz="1600" dirty="0">
                  <a:latin typeface="Arial" panose="020B0604020202020204" pitchFamily="34" charset="0"/>
                  <a:ea typeface="微软雅黑" panose="020B0503020204020204" pitchFamily="34" charset="-122"/>
                </a:rPr>
                <a:t>[(col_name data_type [COMMENT col_comment], ...)] </a:t>
              </a:r>
            </a:p>
            <a:p>
              <a:pPr algn="just">
                <a:lnSpc>
                  <a:spcPct val="150000"/>
                </a:lnSpc>
                <a:buClrTx/>
                <a:buSzTx/>
                <a:buFontTx/>
              </a:pPr>
              <a:r>
                <a:rPr lang="zh-CN" altLang="en-US" sz="1600" dirty="0">
                  <a:latin typeface="Arial" panose="020B0604020202020204" pitchFamily="34" charset="0"/>
                  <a:ea typeface="微软雅黑" panose="020B0503020204020204" pitchFamily="34" charset="-122"/>
                </a:rPr>
                <a:t>[COMMENT table_comment] </a:t>
              </a:r>
            </a:p>
            <a:p>
              <a:pPr algn="just">
                <a:lnSpc>
                  <a:spcPct val="150000"/>
                </a:lnSpc>
                <a:buClrTx/>
                <a:buSzTx/>
                <a:buFontTx/>
              </a:pPr>
              <a:r>
                <a:rPr lang="zh-CN" altLang="en-US" sz="1600" dirty="0">
                  <a:latin typeface="Arial" panose="020B0604020202020204" pitchFamily="34" charset="0"/>
                  <a:ea typeface="微软雅黑" panose="020B0503020204020204" pitchFamily="34" charset="-122"/>
                </a:rPr>
                <a:t>[PARTITIONED BY (col_name data_type [COMMENT col_comment], ...)] </a:t>
              </a:r>
            </a:p>
            <a:p>
              <a:pPr algn="just">
                <a:lnSpc>
                  <a:spcPct val="150000"/>
                </a:lnSpc>
                <a:buClrTx/>
                <a:buSzTx/>
                <a:buFontTx/>
              </a:pPr>
              <a:r>
                <a:rPr lang="zh-CN" altLang="en-US" sz="1600" dirty="0">
                  <a:latin typeface="Arial" panose="020B0604020202020204" pitchFamily="34" charset="0"/>
                  <a:ea typeface="微软雅黑" panose="020B0503020204020204" pitchFamily="34" charset="-122"/>
                </a:rPr>
                <a:t>[CLUSTERED BY (col_name, col_name, ...) </a:t>
              </a:r>
            </a:p>
            <a:p>
              <a:pPr algn="just">
                <a:lnSpc>
                  <a:spcPct val="150000"/>
                </a:lnSpc>
                <a:buClrTx/>
                <a:buSzTx/>
                <a:buFontTx/>
              </a:pPr>
              <a:r>
                <a:rPr lang="zh-CN" altLang="en-US" sz="1600" dirty="0">
                  <a:latin typeface="Arial" panose="020B0604020202020204" pitchFamily="34" charset="0"/>
                  <a:ea typeface="微软雅黑" panose="020B0503020204020204" pitchFamily="34" charset="-122"/>
                </a:rPr>
                <a:t>[SORTED BY (col_name [ASC|DESC], ...)] INTO num_buckets BUCKETS] </a:t>
              </a:r>
            </a:p>
            <a:p>
              <a:pPr algn="just">
                <a:lnSpc>
                  <a:spcPct val="150000"/>
                </a:lnSpc>
                <a:buClrTx/>
                <a:buSzTx/>
                <a:buFontTx/>
              </a:pPr>
              <a:r>
                <a:rPr lang="zh-CN" altLang="en-US" sz="1600" dirty="0">
                  <a:latin typeface="Arial" panose="020B0604020202020204" pitchFamily="34" charset="0"/>
                  <a:ea typeface="微软雅黑" panose="020B0503020204020204" pitchFamily="34" charset="-122"/>
                </a:rPr>
                <a:t>[ROW FORMAT row_format] </a:t>
              </a:r>
            </a:p>
            <a:p>
              <a:pPr algn="just">
                <a:lnSpc>
                  <a:spcPct val="150000"/>
                </a:lnSpc>
                <a:buClrTx/>
                <a:buSzTx/>
                <a:buFontTx/>
              </a:pPr>
              <a:r>
                <a:rPr lang="zh-CN" altLang="en-US" sz="1600" dirty="0">
                  <a:latin typeface="Arial" panose="020B0604020202020204" pitchFamily="34" charset="0"/>
                  <a:ea typeface="微软雅黑" panose="020B0503020204020204" pitchFamily="34" charset="-122"/>
                </a:rPr>
                <a:t>[STORED AS file_format] </a:t>
              </a:r>
            </a:p>
            <a:p>
              <a:pPr algn="just">
                <a:lnSpc>
                  <a:spcPct val="150000"/>
                </a:lnSpc>
                <a:buClrTx/>
                <a:buSzTx/>
                <a:buFontTx/>
              </a:pPr>
              <a:r>
                <a:rPr lang="zh-CN" altLang="en-US" sz="1600" dirty="0">
                  <a:latin typeface="Arial" panose="020B0604020202020204" pitchFamily="34" charset="0"/>
                  <a:ea typeface="微软雅黑" panose="020B0503020204020204" pitchFamily="34" charset="-122"/>
                </a:rPr>
                <a:t>[LOCATION hdfs_path]</a:t>
              </a:r>
              <a:endParaRPr lang="zh-CN" sz="1600" dirty="0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14" name="矩形 13">
            <a:extLst>
              <a:ext uri="{FF2B5EF4-FFF2-40B4-BE49-F238E27FC236}">
                <a16:creationId xmlns:a16="http://schemas.microsoft.com/office/drawing/2014/main" xmlns="" id="{DEB24EA2-C973-1E4D-85BE-295053014ED5}"/>
              </a:ext>
            </a:extLst>
          </p:cNvPr>
          <p:cNvSpPr/>
          <p:nvPr/>
        </p:nvSpPr>
        <p:spPr>
          <a:xfrm>
            <a:off x="634873" y="1764600"/>
            <a:ext cx="75337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>
              <a:lnSpc>
                <a:spcPct val="200000"/>
              </a:lnSpc>
              <a:spcAft>
                <a:spcPts val="0"/>
              </a:spcAft>
            </a:pPr>
            <a:r>
              <a:rPr lang="en-US" altLang="zh-CN" sz="2000" b="1" kern="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1.  </a:t>
            </a:r>
            <a:r>
              <a:rPr lang="zh-CN" altLang="en-US" sz="2000" b="1" kern="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创建数据表</a:t>
            </a:r>
            <a:endParaRPr lang="zh-CN" altLang="zh-CN" sz="2000" b="1" kern="1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ChangeArrowheads="1"/>
          </p:cNvSpPr>
          <p:nvPr/>
        </p:nvSpPr>
        <p:spPr bwMode="auto">
          <a:xfrm>
            <a:off x="250825" y="136525"/>
            <a:ext cx="5884863" cy="7651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571500" indent="-571500" eaLnBrk="1" hangingPunct="1">
              <a:buFont typeface="Wingdings" panose="05000000000000000000" pitchFamily="2" charset="2"/>
            </a:pP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     </a:t>
            </a:r>
            <a:r>
              <a:rPr lang="en-US" altLang="zh-CN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7.6 </a:t>
            </a: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Hive数据模型操作</a:t>
            </a:r>
          </a:p>
        </p:txBody>
      </p:sp>
      <p:sp>
        <p:nvSpPr>
          <p:cNvPr id="7" name="矩形 6"/>
          <p:cNvSpPr/>
          <p:nvPr/>
        </p:nvSpPr>
        <p:spPr bwMode="auto">
          <a:xfrm>
            <a:off x="0" y="969483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0487" name="Picture 2" descr="C:\Documents and Settings\Administrator\桌面\小人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225" y="969963"/>
            <a:ext cx="1323975" cy="1028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8" name="矩形 9"/>
          <p:cNvSpPr/>
          <p:nvPr/>
        </p:nvSpPr>
        <p:spPr>
          <a:xfrm>
            <a:off x="1755775" y="1143000"/>
            <a:ext cx="239649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zh-CN"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Hive数据表操作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972589" y="2614168"/>
            <a:ext cx="7214593" cy="1470152"/>
            <a:chOff x="972589" y="2614168"/>
            <a:chExt cx="7214593" cy="1470152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xmlns="" id="{733AC462-09E2-DA4F-B1AE-750167267980}"/>
                </a:ext>
              </a:extLst>
            </p:cNvPr>
            <p:cNvSpPr/>
            <p:nvPr/>
          </p:nvSpPr>
          <p:spPr>
            <a:xfrm>
              <a:off x="972589" y="2614168"/>
              <a:ext cx="7202401" cy="147015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981202" y="2687320"/>
              <a:ext cx="7205980" cy="1338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zh-CN" dirty="0">
                  <a:solidFill>
                    <a:srgbClr val="1269B3"/>
                  </a:solidFill>
                  <a:latin typeface="微软雅黑" pitchFamily="34" charset="-122"/>
                  <a:ea typeface="微软雅黑" pitchFamily="34" charset="-122"/>
                </a:rPr>
                <a:t>CREATE </a:t>
              </a:r>
              <a:r>
                <a:rPr lang="en-US" altLang="zh-CN" dirty="0">
                  <a:latin typeface="微软雅黑" pitchFamily="34" charset="-122"/>
                  <a:ea typeface="微软雅黑" pitchFamily="34" charset="-122"/>
                </a:rPr>
                <a:t>[TEMPORARY] [EXTERNAL] TABLE [IF NOT EXISTS] [db_name.]table_name </a:t>
              </a:r>
              <a:r>
                <a:rPr lang="en-US" altLang="zh-CN" dirty="0">
                  <a:solidFill>
                    <a:srgbClr val="1269B3"/>
                  </a:solidFill>
                  <a:latin typeface="微软雅黑" pitchFamily="34" charset="-122"/>
                  <a:ea typeface="微软雅黑" pitchFamily="34" charset="-122"/>
                </a:rPr>
                <a:t>LIKE</a:t>
              </a:r>
              <a:r>
                <a:rPr lang="en-US" altLang="zh-CN" dirty="0">
                  <a:latin typeface="微软雅黑" pitchFamily="34" charset="-122"/>
                  <a:ea typeface="微软雅黑" pitchFamily="34" charset="-122"/>
                </a:rPr>
                <a:t> existing_table_or_view_name [LOCATION hdfs_path]</a:t>
              </a:r>
              <a:r>
                <a:rPr lang="zh-CN" altLang="en-US" dirty="0">
                  <a:latin typeface="微软雅黑" pitchFamily="34" charset="-122"/>
                  <a:ea typeface="微软雅黑" pitchFamily="34" charset="-122"/>
                </a:rPr>
                <a:t>；</a:t>
              </a:r>
              <a:endParaRPr lang="en-US" altLang="zh-CN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14" name="矩形 13">
            <a:extLst>
              <a:ext uri="{FF2B5EF4-FFF2-40B4-BE49-F238E27FC236}">
                <a16:creationId xmlns:a16="http://schemas.microsoft.com/office/drawing/2014/main" xmlns="" id="{DEB24EA2-C973-1E4D-85BE-295053014ED5}"/>
              </a:ext>
            </a:extLst>
          </p:cNvPr>
          <p:cNvSpPr/>
          <p:nvPr/>
        </p:nvSpPr>
        <p:spPr>
          <a:xfrm>
            <a:off x="634873" y="1764600"/>
            <a:ext cx="75337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>
              <a:lnSpc>
                <a:spcPct val="200000"/>
              </a:lnSpc>
              <a:spcAft>
                <a:spcPts val="0"/>
              </a:spcAft>
            </a:pPr>
            <a:r>
              <a:rPr lang="en-US" altLang="zh-CN" sz="2000" b="1" kern="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2.  </a:t>
            </a:r>
            <a:r>
              <a:rPr lang="zh-CN" altLang="en-US" sz="2000" b="1" kern="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复制数据表</a:t>
            </a:r>
            <a:endParaRPr lang="zh-CN" altLang="zh-CN" sz="2000" b="1" kern="1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xmlns="" id="{DEB24EA2-C973-1E4D-85BE-295053014ED5}"/>
              </a:ext>
            </a:extLst>
          </p:cNvPr>
          <p:cNvSpPr/>
          <p:nvPr/>
        </p:nvSpPr>
        <p:spPr>
          <a:xfrm>
            <a:off x="872617" y="4270056"/>
            <a:ext cx="7387717" cy="13360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kern="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上述语法只会复制表的结构，不会复制表中的数据。另外，如果创建的表名已经存在，与创建数据仓库一样会抛出异常，用户可以使用“</a:t>
            </a:r>
            <a:r>
              <a:rPr lang="en-US" altLang="zh-CN" kern="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IF NOT EXISTS”</a:t>
            </a:r>
            <a:r>
              <a:rPr lang="zh-CN" altLang="en-US" kern="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选项来忽略这个异常。</a:t>
            </a:r>
            <a:endParaRPr lang="zh-CN" altLang="zh-CN" kern="1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317953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ChangeArrowheads="1"/>
          </p:cNvSpPr>
          <p:nvPr/>
        </p:nvSpPr>
        <p:spPr bwMode="auto">
          <a:xfrm>
            <a:off x="250825" y="136525"/>
            <a:ext cx="5884863" cy="7651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571500" indent="-571500" eaLnBrk="1" hangingPunct="1">
              <a:buFont typeface="Wingdings" panose="05000000000000000000" pitchFamily="2" charset="2"/>
            </a:pP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     </a:t>
            </a:r>
            <a:r>
              <a:rPr lang="en-US" altLang="zh-CN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7.6 </a:t>
            </a: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Hive数据模型操作</a:t>
            </a:r>
          </a:p>
        </p:txBody>
      </p:sp>
      <p:sp>
        <p:nvSpPr>
          <p:cNvPr id="7" name="矩形 6"/>
          <p:cNvSpPr/>
          <p:nvPr/>
        </p:nvSpPr>
        <p:spPr bwMode="auto">
          <a:xfrm>
            <a:off x="0" y="969483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0487" name="Picture 2" descr="C:\Documents and Settings\Administrator\桌面\小人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225" y="969963"/>
            <a:ext cx="1323975" cy="1028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8" name="矩形 9"/>
          <p:cNvSpPr/>
          <p:nvPr/>
        </p:nvSpPr>
        <p:spPr>
          <a:xfrm>
            <a:off x="1755775" y="1143000"/>
            <a:ext cx="239649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zh-CN"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Hive分区表操作</a:t>
            </a:r>
          </a:p>
        </p:txBody>
      </p:sp>
      <p:pic>
        <p:nvPicPr>
          <p:cNvPr id="14" name="Picture 7" descr="总结小人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022" y="1905559"/>
            <a:ext cx="2654702" cy="4309413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组合 14"/>
          <p:cNvGrpSpPr/>
          <p:nvPr/>
        </p:nvGrpSpPr>
        <p:grpSpPr>
          <a:xfrm>
            <a:off x="2932156" y="2911228"/>
            <a:ext cx="5090180" cy="2306948"/>
            <a:chOff x="3108325" y="2827338"/>
            <a:chExt cx="5319513" cy="2306948"/>
          </a:xfrm>
        </p:grpSpPr>
        <p:sp>
          <p:nvSpPr>
            <p:cNvPr id="16" name="矩形 15"/>
            <p:cNvSpPr>
              <a:spLocks noChangeArrowheads="1"/>
            </p:cNvSpPr>
            <p:nvPr/>
          </p:nvSpPr>
          <p:spPr bwMode="auto">
            <a:xfrm>
              <a:off x="3148267" y="2866856"/>
              <a:ext cx="5152158" cy="2169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indent="457200" algn="just">
                <a:lnSpc>
                  <a:spcPct val="150000"/>
                </a:lnSpc>
              </a:pPr>
              <a:r>
                <a:rPr lang="zh-CN" altLang="en-US" dirty="0"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zh-CN" altLang="en-US" dirty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rPr>
                <a:t>分区表</a:t>
              </a:r>
              <a:r>
                <a:rPr lang="zh-CN" altLang="en-US" dirty="0">
                  <a:latin typeface="微软雅黑" pitchFamily="34" charset="-122"/>
                  <a:ea typeface="微软雅黑" pitchFamily="34" charset="-122"/>
                </a:rPr>
                <a:t>是按照属性在文件夹层面给文件更好的管理，实际上就是对应一个</a:t>
              </a:r>
              <a:r>
                <a:rPr lang="en-US" altLang="zh-CN" dirty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rPr>
                <a:t>HDFS</a:t>
              </a:r>
              <a:r>
                <a:rPr lang="zh-CN" altLang="en-US" dirty="0">
                  <a:latin typeface="微软雅黑" pitchFamily="34" charset="-122"/>
                  <a:ea typeface="微软雅黑" pitchFamily="34" charset="-122"/>
                </a:rPr>
                <a:t>文件系统上的</a:t>
              </a:r>
              <a:r>
                <a:rPr lang="zh-CN" altLang="en-US" dirty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rPr>
                <a:t>独立文件夹</a:t>
              </a:r>
              <a:r>
                <a:rPr lang="zh-CN" altLang="en-US" dirty="0">
                  <a:latin typeface="微软雅黑" pitchFamily="34" charset="-122"/>
                  <a:ea typeface="微软雅黑" pitchFamily="34" charset="-122"/>
                </a:rPr>
                <a:t>，该文件夹下是该分区所有的数据文件。</a:t>
              </a:r>
              <a:r>
                <a:rPr lang="en-US" altLang="zh-CN" dirty="0">
                  <a:latin typeface="微软雅黑" pitchFamily="34" charset="-122"/>
                  <a:ea typeface="微软雅黑" pitchFamily="34" charset="-122"/>
                </a:rPr>
                <a:t>Hive</a:t>
              </a:r>
              <a:r>
                <a:rPr lang="zh-CN" altLang="en-US" dirty="0">
                  <a:latin typeface="微软雅黑" pitchFamily="34" charset="-122"/>
                  <a:ea typeface="微软雅黑" pitchFamily="34" charset="-122"/>
                </a:rPr>
                <a:t>中的</a:t>
              </a:r>
              <a:r>
                <a:rPr lang="zh-CN" altLang="en-US" dirty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rPr>
                <a:t>分区</a:t>
              </a:r>
              <a:r>
                <a:rPr lang="zh-CN" altLang="en-US" dirty="0">
                  <a:latin typeface="微软雅黑" pitchFamily="34" charset="-122"/>
                  <a:ea typeface="微软雅黑" pitchFamily="34" charset="-122"/>
                </a:rPr>
                <a:t>就是</a:t>
              </a:r>
              <a:r>
                <a:rPr lang="zh-CN" altLang="en-US" dirty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rPr>
                <a:t>分目录</a:t>
              </a:r>
              <a:r>
                <a:rPr lang="zh-CN" altLang="en-US" dirty="0">
                  <a:latin typeface="微软雅黑" pitchFamily="34" charset="-122"/>
                  <a:ea typeface="微软雅黑" pitchFamily="34" charset="-122"/>
                </a:rPr>
                <a:t>，把一个大的数据集根据业务需要分割成</a:t>
              </a:r>
              <a:r>
                <a:rPr lang="zh-CN" altLang="en-US" dirty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rPr>
                <a:t>小</a:t>
              </a:r>
              <a:r>
                <a:rPr lang="zh-CN" altLang="en-US" dirty="0">
                  <a:latin typeface="微软雅黑" pitchFamily="34" charset="-122"/>
                  <a:ea typeface="微软雅黑" pitchFamily="34" charset="-122"/>
                </a:rPr>
                <a:t>的</a:t>
              </a:r>
              <a:r>
                <a:rPr lang="zh-CN" altLang="en-US" dirty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rPr>
                <a:t>数据集</a:t>
              </a:r>
              <a:r>
                <a:rPr lang="zh-CN" altLang="en-US" dirty="0">
                  <a:latin typeface="微软雅黑" pitchFamily="34" charset="-122"/>
                  <a:ea typeface="微软雅黑" pitchFamily="34" charset="-122"/>
                </a:rPr>
                <a:t>。</a:t>
              </a:r>
            </a:p>
          </p:txBody>
        </p:sp>
        <p:sp>
          <p:nvSpPr>
            <p:cNvPr id="17" name="圆角矩形标注 16"/>
            <p:cNvSpPr/>
            <p:nvPr/>
          </p:nvSpPr>
          <p:spPr bwMode="auto">
            <a:xfrm>
              <a:off x="3108325" y="2827338"/>
              <a:ext cx="5319513" cy="2306948"/>
            </a:xfrm>
            <a:prstGeom prst="wedgeRoundRectCallout">
              <a:avLst>
                <a:gd name="adj1" fmla="val -55920"/>
                <a:gd name="adj2" fmla="val 18896"/>
                <a:gd name="adj3" fmla="val 16667"/>
              </a:avLst>
            </a:prstGeom>
            <a:noFill/>
            <a:ln w="190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buFont typeface="Arial" pitchFamily="34" charset="0"/>
                <a:buNone/>
                <a:defRPr/>
              </a:pPr>
              <a:endParaRPr lang="zh-CN" altLang="en-US">
                <a:latin typeface="Arial" charset="0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ChangeArrowheads="1"/>
          </p:cNvSpPr>
          <p:nvPr/>
        </p:nvSpPr>
        <p:spPr bwMode="auto">
          <a:xfrm>
            <a:off x="250825" y="136525"/>
            <a:ext cx="5884863" cy="7651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571500" indent="-571500" eaLnBrk="1" hangingPunct="1">
              <a:buFont typeface="Wingdings" panose="05000000000000000000" pitchFamily="2" charset="2"/>
            </a:pP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     </a:t>
            </a:r>
            <a:r>
              <a:rPr lang="en-US" altLang="zh-CN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7.6 </a:t>
            </a: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Hive数据模型操作</a:t>
            </a:r>
          </a:p>
        </p:txBody>
      </p:sp>
      <p:sp>
        <p:nvSpPr>
          <p:cNvPr id="7" name="矩形 6"/>
          <p:cNvSpPr/>
          <p:nvPr/>
        </p:nvSpPr>
        <p:spPr bwMode="auto">
          <a:xfrm>
            <a:off x="0" y="969483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0487" name="Picture 2" descr="C:\Documents and Settings\Administrator\桌面\小人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225" y="969963"/>
            <a:ext cx="1323975" cy="1028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8" name="矩形 9"/>
          <p:cNvSpPr/>
          <p:nvPr/>
        </p:nvSpPr>
        <p:spPr>
          <a:xfrm>
            <a:off x="1755775" y="1143000"/>
            <a:ext cx="239649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zh-CN"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Hive分区表操作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634873" y="1764600"/>
            <a:ext cx="7561217" cy="2053352"/>
            <a:chOff x="634873" y="1764600"/>
            <a:chExt cx="7561217" cy="2053352"/>
          </a:xfrm>
        </p:grpSpPr>
        <p:sp>
          <p:nvSpPr>
            <p:cNvPr id="13" name="矩形 12">
              <a:extLst>
                <a:ext uri="{FF2B5EF4-FFF2-40B4-BE49-F238E27FC236}">
                  <a16:creationId xmlns:a16="http://schemas.microsoft.com/office/drawing/2014/main" xmlns="" id="{6AF94C7D-8B70-7C44-AC4F-5C4BEA91715E}"/>
                </a:ext>
              </a:extLst>
            </p:cNvPr>
            <p:cNvSpPr/>
            <p:nvPr/>
          </p:nvSpPr>
          <p:spPr bwMode="auto">
            <a:xfrm>
              <a:off x="972294" y="2542241"/>
              <a:ext cx="7223796" cy="127571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xmlns="" id="{DEB24EA2-C973-1E4D-85BE-295053014ED5}"/>
                </a:ext>
              </a:extLst>
            </p:cNvPr>
            <p:cNvSpPr/>
            <p:nvPr/>
          </p:nvSpPr>
          <p:spPr>
            <a:xfrm>
              <a:off x="634873" y="1764600"/>
              <a:ext cx="7533767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266700" algn="just">
                <a:lnSpc>
                  <a:spcPct val="200000"/>
                </a:lnSpc>
                <a:spcAft>
                  <a:spcPts val="0"/>
                </a:spcAft>
              </a:pPr>
              <a:r>
                <a:rPr lang="en-US" altLang="zh-CN" sz="2000" b="1" kern="1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1.  </a:t>
              </a:r>
              <a:r>
                <a:rPr lang="zh-CN" altLang="en-US" sz="2000" b="1" kern="1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创建</a:t>
              </a:r>
              <a:r>
                <a:rPr lang="en-US" altLang="zh-CN" sz="2000" b="1" kern="1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Hive</a:t>
              </a:r>
              <a:r>
                <a:rPr lang="zh-CN" altLang="en-US" sz="2000" b="1" kern="1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表</a:t>
              </a:r>
              <a:endParaRPr lang="zh-CN" altLang="zh-CN" sz="2000" b="1" kern="100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5" name="文本框 3"/>
            <p:cNvSpPr txBox="1"/>
            <p:nvPr/>
          </p:nvSpPr>
          <p:spPr>
            <a:xfrm>
              <a:off x="972294" y="2568855"/>
              <a:ext cx="720598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1600" dirty="0">
                  <a:latin typeface="微软雅黑" pitchFamily="34" charset="-122"/>
                  <a:ea typeface="微软雅黑" pitchFamily="34" charset="-122"/>
                </a:rPr>
                <a:t>hive&gt; create table t_user_p(id int, name string) </a:t>
              </a:r>
            </a:p>
            <a:p>
              <a:pPr algn="just"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1600" dirty="0">
                  <a:latin typeface="微软雅黑" pitchFamily="34" charset="-122"/>
                  <a:ea typeface="微软雅黑" pitchFamily="34" charset="-122"/>
                </a:rPr>
                <a:t>partitioned by (country string) </a:t>
              </a:r>
            </a:p>
            <a:p>
              <a:pPr algn="just"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1600" dirty="0">
                  <a:latin typeface="微软雅黑" pitchFamily="34" charset="-122"/>
                  <a:ea typeface="微软雅黑" pitchFamily="34" charset="-122"/>
                </a:rPr>
                <a:t>row format delimited fields terminated by ',';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640969" y="3806760"/>
            <a:ext cx="7561217" cy="1728408"/>
            <a:chOff x="640969" y="3806760"/>
            <a:chExt cx="7561217" cy="1728408"/>
          </a:xfrm>
        </p:grpSpPr>
        <p:sp>
          <p:nvSpPr>
            <p:cNvPr id="16" name="矩形 15">
              <a:extLst>
                <a:ext uri="{FF2B5EF4-FFF2-40B4-BE49-F238E27FC236}">
                  <a16:creationId xmlns:a16="http://schemas.microsoft.com/office/drawing/2014/main" xmlns="" id="{6AF94C7D-8B70-7C44-AC4F-5C4BEA91715E}"/>
                </a:ext>
              </a:extLst>
            </p:cNvPr>
            <p:cNvSpPr/>
            <p:nvPr/>
          </p:nvSpPr>
          <p:spPr bwMode="auto">
            <a:xfrm>
              <a:off x="978390" y="4584401"/>
              <a:ext cx="7223796" cy="95076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xmlns="" id="{DEB24EA2-C973-1E4D-85BE-295053014ED5}"/>
                </a:ext>
              </a:extLst>
            </p:cNvPr>
            <p:cNvSpPr/>
            <p:nvPr/>
          </p:nvSpPr>
          <p:spPr>
            <a:xfrm>
              <a:off x="640969" y="3806760"/>
              <a:ext cx="7533767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266700" algn="just">
                <a:lnSpc>
                  <a:spcPct val="200000"/>
                </a:lnSpc>
                <a:spcAft>
                  <a:spcPts val="0"/>
                </a:spcAft>
              </a:pPr>
              <a:r>
                <a:rPr lang="en-US" altLang="zh-CN" sz="2000" b="1" kern="1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2.  </a:t>
              </a:r>
              <a:r>
                <a:rPr lang="zh-CN" altLang="en-US" sz="2000" b="1" kern="1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加载数据</a:t>
              </a:r>
              <a:endParaRPr lang="zh-CN" altLang="zh-CN" sz="2000" b="1" kern="100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8" name="文本框 3"/>
            <p:cNvSpPr txBox="1"/>
            <p:nvPr/>
          </p:nvSpPr>
          <p:spPr>
            <a:xfrm>
              <a:off x="978390" y="4611015"/>
              <a:ext cx="7205980" cy="787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1600" dirty="0">
                  <a:latin typeface="微软雅黑" pitchFamily="34" charset="-122"/>
                  <a:ea typeface="微软雅黑" pitchFamily="34" charset="-122"/>
                </a:rPr>
                <a:t>hive&gt; load data local inpath '/hivedata/user_p.txt' into table t_user_p partition(country='USA');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05494156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ChangeArrowheads="1"/>
          </p:cNvSpPr>
          <p:nvPr/>
        </p:nvSpPr>
        <p:spPr bwMode="auto">
          <a:xfrm>
            <a:off x="250825" y="136525"/>
            <a:ext cx="5884863" cy="7651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571500" indent="-571500" eaLnBrk="1" hangingPunct="1">
              <a:buFont typeface="Wingdings" panose="05000000000000000000" pitchFamily="2" charset="2"/>
            </a:pP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     </a:t>
            </a:r>
            <a:r>
              <a:rPr lang="en-US" altLang="zh-CN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7.6 </a:t>
            </a: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Hive数据模型操作</a:t>
            </a:r>
          </a:p>
        </p:txBody>
      </p:sp>
      <p:sp>
        <p:nvSpPr>
          <p:cNvPr id="7" name="矩形 6"/>
          <p:cNvSpPr/>
          <p:nvPr/>
        </p:nvSpPr>
        <p:spPr bwMode="auto">
          <a:xfrm>
            <a:off x="0" y="969483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0487" name="Picture 2" descr="C:\Documents and Settings\Administrator\桌面\小人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225" y="969963"/>
            <a:ext cx="1323975" cy="1028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8" name="矩形 9"/>
          <p:cNvSpPr/>
          <p:nvPr/>
        </p:nvSpPr>
        <p:spPr>
          <a:xfrm>
            <a:off x="1755775" y="1143000"/>
            <a:ext cx="239649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zh-CN"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Hive分区表操作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634873" y="1764600"/>
            <a:ext cx="7579505" cy="1574292"/>
            <a:chOff x="634873" y="1764600"/>
            <a:chExt cx="7579505" cy="1574292"/>
          </a:xfrm>
        </p:grpSpPr>
        <p:sp>
          <p:nvSpPr>
            <p:cNvPr id="13" name="矩形 12">
              <a:extLst>
                <a:ext uri="{FF2B5EF4-FFF2-40B4-BE49-F238E27FC236}">
                  <a16:creationId xmlns:a16="http://schemas.microsoft.com/office/drawing/2014/main" xmlns="" id="{6AF94C7D-8B70-7C44-AC4F-5C4BEA91715E}"/>
                </a:ext>
              </a:extLst>
            </p:cNvPr>
            <p:cNvSpPr/>
            <p:nvPr/>
          </p:nvSpPr>
          <p:spPr bwMode="auto">
            <a:xfrm>
              <a:off x="972294" y="2481281"/>
              <a:ext cx="7242084" cy="85761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xmlns="" id="{DEB24EA2-C973-1E4D-85BE-295053014ED5}"/>
                </a:ext>
              </a:extLst>
            </p:cNvPr>
            <p:cNvSpPr/>
            <p:nvPr/>
          </p:nvSpPr>
          <p:spPr>
            <a:xfrm>
              <a:off x="634873" y="1764600"/>
              <a:ext cx="7533767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266700" algn="just">
                <a:lnSpc>
                  <a:spcPct val="200000"/>
                </a:lnSpc>
                <a:spcAft>
                  <a:spcPts val="0"/>
                </a:spcAft>
              </a:pPr>
              <a:r>
                <a:rPr lang="en-US" altLang="zh-CN" sz="2000" b="1" kern="1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3.  </a:t>
              </a:r>
              <a:r>
                <a:rPr lang="zh-CN" altLang="en-US" sz="2000" b="1" kern="1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新增分区</a:t>
              </a:r>
              <a:endParaRPr lang="zh-CN" altLang="zh-CN" sz="2000" b="1" kern="100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5" name="文本框 3"/>
            <p:cNvSpPr txBox="1"/>
            <p:nvPr/>
          </p:nvSpPr>
          <p:spPr>
            <a:xfrm>
              <a:off x="972294" y="2507895"/>
              <a:ext cx="724208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1600" dirty="0">
                  <a:latin typeface="微软雅黑" pitchFamily="34" charset="-122"/>
                  <a:ea typeface="微软雅黑" pitchFamily="34" charset="-122"/>
                </a:rPr>
                <a:t>hive&gt; ALTER TABLE table_name ADD PARTITION (country='China') location  '/user/hive/warehouse/itcast.db/t_user_p/country=China';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640969" y="3294696"/>
            <a:ext cx="7573409" cy="1567394"/>
            <a:chOff x="640969" y="3294696"/>
            <a:chExt cx="7573409" cy="1567394"/>
          </a:xfrm>
        </p:grpSpPr>
        <p:sp>
          <p:nvSpPr>
            <p:cNvPr id="16" name="矩形 15">
              <a:extLst>
                <a:ext uri="{FF2B5EF4-FFF2-40B4-BE49-F238E27FC236}">
                  <a16:creationId xmlns:a16="http://schemas.microsoft.com/office/drawing/2014/main" xmlns="" id="{6AF94C7D-8B70-7C44-AC4F-5C4BEA91715E}"/>
                </a:ext>
              </a:extLst>
            </p:cNvPr>
            <p:cNvSpPr/>
            <p:nvPr/>
          </p:nvSpPr>
          <p:spPr bwMode="auto">
            <a:xfrm>
              <a:off x="990582" y="4047953"/>
              <a:ext cx="7223796" cy="81413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xmlns="" id="{DEB24EA2-C973-1E4D-85BE-295053014ED5}"/>
                </a:ext>
              </a:extLst>
            </p:cNvPr>
            <p:cNvSpPr/>
            <p:nvPr/>
          </p:nvSpPr>
          <p:spPr>
            <a:xfrm>
              <a:off x="640969" y="3294696"/>
              <a:ext cx="7533767" cy="6150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266700" algn="just">
                <a:lnSpc>
                  <a:spcPct val="200000"/>
                </a:lnSpc>
                <a:spcAft>
                  <a:spcPts val="0"/>
                </a:spcAft>
              </a:pPr>
              <a:r>
                <a:rPr lang="en-US" altLang="zh-CN" sz="2000" b="1" kern="1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4.  </a:t>
              </a:r>
              <a:r>
                <a:rPr lang="zh-CN" altLang="en-US" sz="2000" b="1" kern="1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修改分区</a:t>
              </a:r>
              <a:endParaRPr lang="zh-CN" altLang="zh-CN" sz="2000" b="1" kern="100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8" name="文本框 3"/>
            <p:cNvSpPr txBox="1"/>
            <p:nvPr/>
          </p:nvSpPr>
          <p:spPr>
            <a:xfrm>
              <a:off x="978390" y="4025799"/>
              <a:ext cx="7205980" cy="787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1600" dirty="0">
                  <a:latin typeface="微软雅黑" pitchFamily="34" charset="-122"/>
                  <a:ea typeface="微软雅黑" pitchFamily="34" charset="-122"/>
                </a:rPr>
                <a:t>hive&gt; ALTER TABLE table_name PARTITION (country='China') RENAME TO PARTITION (country='Japan');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34873" y="4812600"/>
            <a:ext cx="7573409" cy="1567394"/>
            <a:chOff x="634873" y="4812600"/>
            <a:chExt cx="7573409" cy="1567394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xmlns="" id="{6AF94C7D-8B70-7C44-AC4F-5C4BEA91715E}"/>
                </a:ext>
              </a:extLst>
            </p:cNvPr>
            <p:cNvSpPr/>
            <p:nvPr/>
          </p:nvSpPr>
          <p:spPr bwMode="auto">
            <a:xfrm>
              <a:off x="984486" y="5565857"/>
              <a:ext cx="7223796" cy="81413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xmlns="" id="{DEB24EA2-C973-1E4D-85BE-295053014ED5}"/>
                </a:ext>
              </a:extLst>
            </p:cNvPr>
            <p:cNvSpPr/>
            <p:nvPr/>
          </p:nvSpPr>
          <p:spPr>
            <a:xfrm>
              <a:off x="634873" y="4812600"/>
              <a:ext cx="7533767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266700" algn="just">
                <a:lnSpc>
                  <a:spcPct val="200000"/>
                </a:lnSpc>
                <a:spcAft>
                  <a:spcPts val="0"/>
                </a:spcAft>
              </a:pPr>
              <a:r>
                <a:rPr lang="en-US" altLang="zh-CN" sz="2000" b="1" kern="1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5.  </a:t>
              </a:r>
              <a:r>
                <a:rPr lang="zh-CN" altLang="en-US" sz="2000" b="1" kern="1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删除分区</a:t>
              </a:r>
              <a:endParaRPr lang="zh-CN" altLang="zh-CN" sz="2000" b="1" kern="100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20" name="文本框 3"/>
            <p:cNvSpPr txBox="1"/>
            <p:nvPr/>
          </p:nvSpPr>
          <p:spPr>
            <a:xfrm>
              <a:off x="972294" y="5543703"/>
              <a:ext cx="7205980" cy="787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1600" dirty="0">
                  <a:latin typeface="微软雅黑" pitchFamily="34" charset="-122"/>
                  <a:ea typeface="微软雅黑" pitchFamily="34" charset="-122"/>
                </a:rPr>
                <a:t>hive&gt; ALTER TABLE table_name DROP IF EXISTS PARTITION (country='Japan');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7696719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ChangeArrowheads="1"/>
          </p:cNvSpPr>
          <p:nvPr/>
        </p:nvSpPr>
        <p:spPr bwMode="auto">
          <a:xfrm>
            <a:off x="250825" y="136525"/>
            <a:ext cx="5884863" cy="7651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571500" indent="-571500" eaLnBrk="1" hangingPunct="1">
              <a:buFont typeface="Wingdings" panose="05000000000000000000" pitchFamily="2" charset="2"/>
            </a:pP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     </a:t>
            </a:r>
            <a:r>
              <a:rPr lang="en-US" altLang="zh-CN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7.6 </a:t>
            </a: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Hive数据模型操作</a:t>
            </a:r>
          </a:p>
        </p:txBody>
      </p:sp>
      <p:sp>
        <p:nvSpPr>
          <p:cNvPr id="7" name="矩形 6"/>
          <p:cNvSpPr/>
          <p:nvPr/>
        </p:nvSpPr>
        <p:spPr bwMode="auto">
          <a:xfrm>
            <a:off x="0" y="969483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0487" name="Picture 2" descr="C:\Documents and Settings\Administrator\桌面\小人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225" y="969963"/>
            <a:ext cx="1323975" cy="1028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8" name="矩形 9"/>
          <p:cNvSpPr/>
          <p:nvPr/>
        </p:nvSpPr>
        <p:spPr>
          <a:xfrm>
            <a:off x="1755775" y="1143000"/>
            <a:ext cx="209169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zh-CN"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Hive动态分区</a:t>
            </a:r>
          </a:p>
        </p:txBody>
      </p:sp>
      <p:pic>
        <p:nvPicPr>
          <p:cNvPr id="13" name="Picture 7" descr="总结小人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022" y="1905559"/>
            <a:ext cx="2654702" cy="4309413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组合 13"/>
          <p:cNvGrpSpPr/>
          <p:nvPr/>
        </p:nvGrpSpPr>
        <p:grpSpPr>
          <a:xfrm>
            <a:off x="2932156" y="2911228"/>
            <a:ext cx="5090180" cy="2311266"/>
            <a:chOff x="3108325" y="2827338"/>
            <a:chExt cx="5319513" cy="2311266"/>
          </a:xfrm>
        </p:grpSpPr>
        <p:sp>
          <p:nvSpPr>
            <p:cNvPr id="15" name="矩形 14"/>
            <p:cNvSpPr>
              <a:spLocks noChangeArrowheads="1"/>
            </p:cNvSpPr>
            <p:nvPr/>
          </p:nvSpPr>
          <p:spPr bwMode="auto">
            <a:xfrm>
              <a:off x="3148267" y="2830280"/>
              <a:ext cx="5152158" cy="2308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indent="457200" algn="just">
                <a:lnSpc>
                  <a:spcPct val="150000"/>
                </a:lnSpc>
              </a:pPr>
              <a:r>
                <a:rPr lang="zh-CN" altLang="en-US" sz="1600" dirty="0">
                  <a:latin typeface="微软雅黑" pitchFamily="34" charset="-122"/>
                  <a:ea typeface="微软雅黑" pitchFamily="34" charset="-122"/>
                </a:rPr>
                <a:t>  在默认情况下，我们加载数据时，需要</a:t>
              </a:r>
              <a:r>
                <a:rPr lang="zh-CN" altLang="en-US" sz="1600" dirty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rPr>
                <a:t>手动</a:t>
              </a:r>
              <a:r>
                <a:rPr lang="zh-CN" altLang="en-US" sz="1600" dirty="0">
                  <a:latin typeface="微软雅黑" pitchFamily="34" charset="-122"/>
                  <a:ea typeface="微软雅黑" pitchFamily="34" charset="-122"/>
                </a:rPr>
                <a:t>的</a:t>
              </a:r>
              <a:r>
                <a:rPr lang="zh-CN" altLang="en-US" sz="1600" dirty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rPr>
                <a:t>设置分区字段</a:t>
              </a:r>
              <a:r>
                <a:rPr lang="zh-CN" altLang="en-US" sz="1600" dirty="0">
                  <a:latin typeface="微软雅黑" pitchFamily="34" charset="-122"/>
                  <a:ea typeface="微软雅黑" pitchFamily="34" charset="-122"/>
                </a:rPr>
                <a:t>，并且针对一个分区就要写一个插入语句。如果源数据量很大时（例如，现有许多日志文件，要求按照日期作为分区字段，在插入数据的时候无法手动的添加分区），就可以利用</a:t>
              </a:r>
              <a:r>
                <a:rPr lang="en-US" altLang="zh-CN" sz="1600" dirty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rPr>
                <a:t>Hive</a:t>
              </a:r>
              <a:r>
                <a:rPr lang="zh-CN" altLang="en-US" sz="1600" dirty="0">
                  <a:latin typeface="微软雅黑" pitchFamily="34" charset="-122"/>
                  <a:ea typeface="微软雅黑" pitchFamily="34" charset="-122"/>
                </a:rPr>
                <a:t>提供的</a:t>
              </a:r>
              <a:r>
                <a:rPr lang="zh-CN" altLang="en-US" sz="1600" dirty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rPr>
                <a:t>动态分区</a:t>
              </a:r>
              <a:r>
                <a:rPr lang="zh-CN" altLang="en-US" sz="1600" dirty="0">
                  <a:latin typeface="微软雅黑" pitchFamily="34" charset="-122"/>
                  <a:ea typeface="微软雅黑" pitchFamily="34" charset="-122"/>
                </a:rPr>
                <a:t>，可以</a:t>
              </a:r>
              <a:r>
                <a:rPr lang="zh-CN" altLang="en-US" sz="1600" dirty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rPr>
                <a:t>简化插入数据</a:t>
              </a:r>
              <a:r>
                <a:rPr lang="zh-CN" altLang="en-US" sz="1600" dirty="0">
                  <a:latin typeface="微软雅黑" pitchFamily="34" charset="-122"/>
                  <a:ea typeface="微软雅黑" pitchFamily="34" charset="-122"/>
                </a:rPr>
                <a:t>时的繁琐</a:t>
              </a:r>
              <a:r>
                <a:rPr lang="zh-CN" altLang="en-US" sz="1600" dirty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rPr>
                <a:t>操作</a:t>
              </a:r>
              <a:r>
                <a:rPr lang="zh-CN" altLang="en-US" sz="1600" dirty="0">
                  <a:latin typeface="微软雅黑" pitchFamily="34" charset="-122"/>
                  <a:ea typeface="微软雅黑" pitchFamily="34" charset="-122"/>
                </a:rPr>
                <a:t>。</a:t>
              </a:r>
            </a:p>
          </p:txBody>
        </p:sp>
        <p:sp>
          <p:nvSpPr>
            <p:cNvPr id="16" name="圆角矩形标注 15"/>
            <p:cNvSpPr/>
            <p:nvPr/>
          </p:nvSpPr>
          <p:spPr bwMode="auto">
            <a:xfrm>
              <a:off x="3108325" y="2827338"/>
              <a:ext cx="5319513" cy="2306948"/>
            </a:xfrm>
            <a:prstGeom prst="wedgeRoundRectCallout">
              <a:avLst>
                <a:gd name="adj1" fmla="val -55920"/>
                <a:gd name="adj2" fmla="val 18896"/>
                <a:gd name="adj3" fmla="val 16667"/>
              </a:avLst>
            </a:prstGeom>
            <a:noFill/>
            <a:ln w="190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buFont typeface="Arial" pitchFamily="34" charset="0"/>
                <a:buNone/>
                <a:defRPr/>
              </a:pPr>
              <a:endParaRPr lang="zh-CN" altLang="en-US">
                <a:latin typeface="Arial" charset="0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ChangeArrowheads="1"/>
          </p:cNvSpPr>
          <p:nvPr/>
        </p:nvSpPr>
        <p:spPr bwMode="auto">
          <a:xfrm>
            <a:off x="250825" y="136525"/>
            <a:ext cx="5884863" cy="7651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571500" indent="-571500" eaLnBrk="1" hangingPunct="1">
              <a:buFont typeface="Wingdings" panose="05000000000000000000" pitchFamily="2" charset="2"/>
            </a:pP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     </a:t>
            </a:r>
            <a:r>
              <a:rPr lang="en-US" altLang="zh-CN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7.6 </a:t>
            </a: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Hive数据模型操作</a:t>
            </a:r>
          </a:p>
        </p:txBody>
      </p:sp>
      <p:sp>
        <p:nvSpPr>
          <p:cNvPr id="7" name="矩形 6"/>
          <p:cNvSpPr/>
          <p:nvPr/>
        </p:nvSpPr>
        <p:spPr bwMode="auto">
          <a:xfrm>
            <a:off x="0" y="969483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0487" name="Picture 2" descr="C:\Documents and Settings\Administrator\桌面\小人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225" y="969963"/>
            <a:ext cx="1323975" cy="1028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8" name="矩形 9"/>
          <p:cNvSpPr/>
          <p:nvPr/>
        </p:nvSpPr>
        <p:spPr>
          <a:xfrm>
            <a:off x="1755775" y="1143000"/>
            <a:ext cx="209169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zh-CN"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Hive动态分区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640969" y="1795080"/>
            <a:ext cx="7573409" cy="1652738"/>
            <a:chOff x="640969" y="1795080"/>
            <a:chExt cx="7573409" cy="1652738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xmlns="" id="{6AF94C7D-8B70-7C44-AC4F-5C4BEA91715E}"/>
                </a:ext>
              </a:extLst>
            </p:cNvPr>
            <p:cNvSpPr/>
            <p:nvPr/>
          </p:nvSpPr>
          <p:spPr bwMode="auto">
            <a:xfrm>
              <a:off x="990582" y="2633681"/>
              <a:ext cx="7223796" cy="81413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xmlns="" id="{DEB24EA2-C973-1E4D-85BE-295053014ED5}"/>
                </a:ext>
              </a:extLst>
            </p:cNvPr>
            <p:cNvSpPr/>
            <p:nvPr/>
          </p:nvSpPr>
          <p:spPr>
            <a:xfrm>
              <a:off x="640969" y="1795080"/>
              <a:ext cx="7533767" cy="6150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266700" algn="just">
                <a:lnSpc>
                  <a:spcPct val="200000"/>
                </a:lnSpc>
                <a:spcAft>
                  <a:spcPts val="0"/>
                </a:spcAft>
              </a:pPr>
              <a:r>
                <a:rPr lang="en-US" altLang="zh-CN" sz="2000" b="1" kern="1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1.  </a:t>
              </a:r>
              <a:r>
                <a:rPr lang="zh-CN" altLang="en-US" sz="2000" b="1" kern="1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开启动态分区功能</a:t>
              </a:r>
              <a:endParaRPr lang="zh-CN" altLang="zh-CN" sz="2000" b="1" kern="100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6" name="文本框 3"/>
            <p:cNvSpPr txBox="1"/>
            <p:nvPr/>
          </p:nvSpPr>
          <p:spPr>
            <a:xfrm>
              <a:off x="978390" y="2611527"/>
              <a:ext cx="7205980" cy="787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1600" dirty="0">
                  <a:latin typeface="微软雅黑" pitchFamily="34" charset="-122"/>
                  <a:ea typeface="微软雅黑" pitchFamily="34" charset="-122"/>
                </a:rPr>
                <a:t>hive&gt; set hive.exec.dynamic.partition=true;</a:t>
              </a:r>
            </a:p>
            <a:p>
              <a:pPr algn="just"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1600" dirty="0">
                  <a:latin typeface="微软雅黑" pitchFamily="34" charset="-122"/>
                  <a:ea typeface="微软雅黑" pitchFamily="34" charset="-122"/>
                </a:rPr>
                <a:t>hive&gt; set hive.exec.dynamic.partition.mode=nonstrict;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634873" y="3483672"/>
            <a:ext cx="7573409" cy="2117426"/>
            <a:chOff x="634873" y="3483672"/>
            <a:chExt cx="7573409" cy="2117426"/>
          </a:xfrm>
        </p:grpSpPr>
        <p:sp>
          <p:nvSpPr>
            <p:cNvPr id="17" name="矩形 16">
              <a:extLst>
                <a:ext uri="{FF2B5EF4-FFF2-40B4-BE49-F238E27FC236}">
                  <a16:creationId xmlns:a16="http://schemas.microsoft.com/office/drawing/2014/main" xmlns="" id="{6AF94C7D-8B70-7C44-AC4F-5C4BEA91715E}"/>
                </a:ext>
              </a:extLst>
            </p:cNvPr>
            <p:cNvSpPr/>
            <p:nvPr/>
          </p:nvSpPr>
          <p:spPr bwMode="auto">
            <a:xfrm>
              <a:off x="984486" y="4346657"/>
              <a:ext cx="7223796" cy="125444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xmlns="" id="{DEB24EA2-C973-1E4D-85BE-295053014ED5}"/>
                </a:ext>
              </a:extLst>
            </p:cNvPr>
            <p:cNvSpPr/>
            <p:nvPr/>
          </p:nvSpPr>
          <p:spPr>
            <a:xfrm>
              <a:off x="634873" y="3483672"/>
              <a:ext cx="7533767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266700" algn="just">
                <a:lnSpc>
                  <a:spcPct val="200000"/>
                </a:lnSpc>
                <a:spcAft>
                  <a:spcPts val="0"/>
                </a:spcAft>
              </a:pPr>
              <a:r>
                <a:rPr lang="en-US" altLang="zh-CN" sz="2000" b="1" kern="1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2.  </a:t>
              </a:r>
              <a:r>
                <a:rPr lang="zh-CN" altLang="en-US" sz="2000" b="1" kern="1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实现动态分区</a:t>
              </a:r>
              <a:endParaRPr lang="zh-CN" altLang="zh-CN" sz="2000" b="1" kern="100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9" name="文本框 3"/>
            <p:cNvSpPr txBox="1"/>
            <p:nvPr/>
          </p:nvSpPr>
          <p:spPr>
            <a:xfrm>
              <a:off x="972294" y="4397655"/>
              <a:ext cx="7205980" cy="11546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  <a:buClrTx/>
                <a:buSzTx/>
                <a:buFontTx/>
              </a:pPr>
              <a:r>
                <a:rPr lang="zh-CN" altLang="zh-CN" sz="1600" dirty="0">
                  <a:latin typeface="Arial" panose="020B0604020202020204" pitchFamily="34" charset="0"/>
                  <a:ea typeface="微软雅黑" panose="020B0503020204020204" pitchFamily="34" charset="-122"/>
                  <a:sym typeface="+mn-ea"/>
                </a:rPr>
                <a:t>hive&gt; insert overwrite table table_name </a:t>
              </a:r>
            </a:p>
            <a:p>
              <a:pPr algn="just">
                <a:lnSpc>
                  <a:spcPct val="150000"/>
                </a:lnSpc>
                <a:buClrTx/>
                <a:buSzTx/>
                <a:buFontTx/>
              </a:pPr>
              <a:r>
                <a:rPr lang="zh-CN" altLang="zh-CN" sz="1600" dirty="0">
                  <a:latin typeface="Arial" panose="020B0604020202020204" pitchFamily="34" charset="0"/>
                  <a:ea typeface="微软雅黑" panose="020B0503020204020204" pitchFamily="34" charset="-122"/>
                  <a:sym typeface="+mn-ea"/>
                </a:rPr>
                <a:t>partition (partcol1[=val1], partcol2[=val2] ...) </a:t>
              </a:r>
            </a:p>
            <a:p>
              <a:pPr algn="just">
                <a:lnSpc>
                  <a:spcPct val="150000"/>
                </a:lnSpc>
                <a:buClrTx/>
                <a:buSzTx/>
                <a:buFontTx/>
              </a:pPr>
              <a:r>
                <a:rPr lang="zh-CN" altLang="zh-CN" sz="1600" dirty="0">
                  <a:latin typeface="Arial" panose="020B0604020202020204" pitchFamily="34" charset="0"/>
                  <a:ea typeface="微软雅黑" panose="020B0503020204020204" pitchFamily="34" charset="-122"/>
                  <a:sym typeface="+mn-ea"/>
                </a:rPr>
                <a:t>select_statement FROM from_statement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76905139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ChangeArrowheads="1"/>
          </p:cNvSpPr>
          <p:nvPr/>
        </p:nvSpPr>
        <p:spPr bwMode="auto">
          <a:xfrm>
            <a:off x="1778000" y="153988"/>
            <a:ext cx="5148263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571500" indent="-571500" eaLnBrk="1" hangingPunct="1">
              <a:buFont typeface="Wingdings" pitchFamily="2" charset="2"/>
              <a:buNone/>
            </a:pPr>
            <a:r>
              <a:rPr lang="en-US" altLang="zh-CN" sz="3600">
                <a:solidFill>
                  <a:srgbClr val="1369B2"/>
                </a:solidFill>
                <a:sym typeface="Wingdings" pitchFamily="2" charset="2"/>
              </a:rPr>
              <a:t></a:t>
            </a:r>
            <a:r>
              <a:rPr lang="zh-CN" altLang="en-US" sz="3600" b="1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 目录</a:t>
            </a:r>
          </a:p>
        </p:txBody>
      </p:sp>
      <p:grpSp>
        <p:nvGrpSpPr>
          <p:cNvPr id="4099" name="组合 2"/>
          <p:cNvGrpSpPr>
            <a:grpSpLocks/>
          </p:cNvGrpSpPr>
          <p:nvPr/>
        </p:nvGrpSpPr>
        <p:grpSpPr bwMode="auto">
          <a:xfrm>
            <a:off x="3162300" y="3195828"/>
            <a:ext cx="4857750" cy="954088"/>
            <a:chOff x="3250849" y="2900309"/>
            <a:chExt cx="4857752" cy="954087"/>
          </a:xfrm>
        </p:grpSpPr>
        <p:cxnSp>
          <p:nvCxnSpPr>
            <p:cNvPr id="49" name="直接连接符 48"/>
            <p:cNvCxnSpPr/>
            <p:nvPr/>
          </p:nvCxnSpPr>
          <p:spPr bwMode="auto">
            <a:xfrm>
              <a:off x="4373212" y="3403546"/>
              <a:ext cx="3735389" cy="0"/>
            </a:xfrm>
            <a:prstGeom prst="line">
              <a:avLst/>
            </a:prstGeom>
            <a:noFill/>
            <a:ln w="3175" cap="flat" cmpd="sng" algn="ctr">
              <a:solidFill>
                <a:schemeClr val="bg1">
                  <a:lumMod val="50000"/>
                </a:schemeClr>
              </a:solidFill>
              <a:prstDash val="sysDot"/>
              <a:headEnd type="oval" w="sm" len="sm"/>
              <a:tailEnd type="oval" w="sm" len="sm"/>
            </a:ln>
            <a:effectLst/>
          </p:spPr>
        </p:cxnSp>
        <p:sp>
          <p:nvSpPr>
            <p:cNvPr id="4130" name="矩形 36"/>
            <p:cNvSpPr>
              <a:spLocks noChangeArrowheads="1"/>
            </p:cNvSpPr>
            <p:nvPr/>
          </p:nvSpPr>
          <p:spPr bwMode="auto">
            <a:xfrm flipH="1">
              <a:off x="4131560" y="2900312"/>
              <a:ext cx="296074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400" dirty="0">
                  <a:solidFill>
                    <a:srgbClr val="1369B2"/>
                  </a:solidFill>
                  <a:latin typeface="微软雅黑" pitchFamily="34" charset="-122"/>
                  <a:ea typeface="微软雅黑" pitchFamily="34" charset="-122"/>
                </a:rPr>
                <a:t>   </a:t>
              </a:r>
              <a:r>
                <a:rPr lang="en-US" altLang="zh-CN" sz="2400" dirty="0">
                  <a:solidFill>
                    <a:srgbClr val="1369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Hive</a:t>
              </a:r>
              <a:r>
                <a:rPr lang="zh-CN" altLang="en-US" sz="2400" dirty="0">
                  <a:solidFill>
                    <a:srgbClr val="1369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数据模型操作</a:t>
              </a:r>
              <a:endParaRPr lang="zh-CN" altLang="en-US" sz="24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4131" name="组合 111"/>
            <p:cNvGrpSpPr>
              <a:grpSpLocks/>
            </p:cNvGrpSpPr>
            <p:nvPr/>
          </p:nvGrpSpPr>
          <p:grpSpPr bwMode="auto">
            <a:xfrm rot="-12767">
              <a:off x="3250849" y="2900309"/>
              <a:ext cx="885714" cy="954087"/>
              <a:chOff x="1936620" y="1275606"/>
              <a:chExt cx="1298308" cy="1728192"/>
            </a:xfrm>
          </p:grpSpPr>
          <p:grpSp>
            <p:nvGrpSpPr>
              <p:cNvPr id="4133" name="组合 112"/>
              <p:cNvGrpSpPr>
                <a:grpSpLocks/>
              </p:cNvGrpSpPr>
              <p:nvPr/>
            </p:nvGrpSpPr>
            <p:grpSpPr bwMode="auto">
              <a:xfrm>
                <a:off x="1936620" y="1275606"/>
                <a:ext cx="1296142" cy="1728192"/>
                <a:chOff x="1907704" y="1275606"/>
                <a:chExt cx="1296142" cy="1728192"/>
              </a:xfrm>
            </p:grpSpPr>
            <p:sp>
              <p:nvSpPr>
                <p:cNvPr id="55" name="圆角矩形 54"/>
                <p:cNvSpPr/>
                <p:nvPr/>
              </p:nvSpPr>
              <p:spPr>
                <a:xfrm>
                  <a:off x="1907704" y="1275601"/>
                  <a:ext cx="1296145" cy="1728192"/>
                </a:xfrm>
                <a:prstGeom prst="roundRect">
                  <a:avLst/>
                </a:prstGeom>
                <a:solidFill>
                  <a:srgbClr val="1369B2"/>
                </a:solidFill>
                <a:ln w="25400" cap="flat" cmpd="sng" algn="ctr">
                  <a:noFill/>
                  <a:prstDash val="solid"/>
                </a:ln>
                <a:effectLst>
                  <a:outerShdw blurRad="76200" dir="13500000" sy="23000" kx="1200000" algn="br" rotWithShape="0">
                    <a:prstClr val="black">
                      <a:alpha val="20000"/>
                    </a:prstClr>
                  </a:outerShdw>
                </a:effectLst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altLang="zh-CN" sz="3600" b="1" kern="0" dirty="0">
                      <a:solidFill>
                        <a:prstClr val="white"/>
                      </a:solidFill>
                      <a:latin typeface="Cambria Math" panose="02040503050406030204" pitchFamily="18" charset="0"/>
                      <a:ea typeface="汉仪综艺体简" panose="02010609000101010101" pitchFamily="49" charset="-122"/>
                    </a:rPr>
                    <a:t>7.6</a:t>
                  </a:r>
                  <a:endParaRPr lang="zh-CN" altLang="en-US" sz="3600" b="1" kern="0" dirty="0">
                    <a:solidFill>
                      <a:prstClr val="white"/>
                    </a:solidFill>
                    <a:latin typeface="Cambria Math" panose="02040503050406030204" pitchFamily="18" charset="0"/>
                    <a:ea typeface="汉仪综艺体简" panose="02010609000101010101" pitchFamily="49" charset="-122"/>
                  </a:endParaRPr>
                </a:p>
              </p:txBody>
            </p:sp>
            <p:sp>
              <p:nvSpPr>
                <p:cNvPr id="56" name="圆角矩形 55"/>
                <p:cNvSpPr/>
                <p:nvPr/>
              </p:nvSpPr>
              <p:spPr>
                <a:xfrm>
                  <a:off x="1961226" y="1347490"/>
                  <a:ext cx="1189101" cy="1584414"/>
                </a:xfrm>
                <a:prstGeom prst="roundRect">
                  <a:avLst/>
                </a:prstGeom>
                <a:noFill/>
                <a:ln w="15875" cap="flat" cmpd="sng" algn="ctr">
                  <a:solidFill>
                    <a:sysClr val="window" lastClr="FFFFFF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b="1" kern="0">
                    <a:solidFill>
                      <a:prstClr val="white"/>
                    </a:solidFill>
                    <a:latin typeface="Cambria Math" panose="02040503050406030204" pitchFamily="18" charset="0"/>
                    <a:ea typeface="汉仪综艺体简" panose="02010609000101010101" pitchFamily="49" charset="-122"/>
                  </a:endParaRPr>
                </a:p>
              </p:txBody>
            </p:sp>
          </p:grpSp>
          <p:sp>
            <p:nvSpPr>
              <p:cNvPr id="54" name="圆角矩形 5"/>
              <p:cNvSpPr/>
              <p:nvPr/>
            </p:nvSpPr>
            <p:spPr>
              <a:xfrm>
                <a:off x="1937872" y="2028997"/>
                <a:ext cx="1296143" cy="937421"/>
              </a:xfrm>
              <a:custGeom>
                <a:avLst/>
                <a:gdLst/>
                <a:ahLst/>
                <a:cxnLst/>
                <a:rect l="l" t="t" r="r" b="b"/>
                <a:pathLst>
                  <a:path w="1292867" h="936362">
                    <a:moveTo>
                      <a:pt x="0" y="0"/>
                    </a:moveTo>
                    <a:lnTo>
                      <a:pt x="1292867" y="752847"/>
                    </a:lnTo>
                    <a:cubicBezTo>
                      <a:pt x="1277961" y="856795"/>
                      <a:pt x="1188330" y="936362"/>
                      <a:pt x="1080116" y="936362"/>
                    </a:cubicBezTo>
                    <a:lnTo>
                      <a:pt x="216028" y="936362"/>
                    </a:lnTo>
                    <a:cubicBezTo>
                      <a:pt x="96719" y="936362"/>
                      <a:pt x="0" y="839643"/>
                      <a:pt x="0" y="720334"/>
                    </a:cubicBezTo>
                    <a:close/>
                  </a:path>
                </a:pathLst>
              </a:custGeom>
              <a:solidFill>
                <a:sysClr val="window" lastClr="FFFFFF">
                  <a:alpha val="43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6000" b="1" kern="0" dirty="0">
                  <a:solidFill>
                    <a:prstClr val="white"/>
                  </a:solidFill>
                  <a:latin typeface="Cambria Math" panose="02040503050406030204" pitchFamily="18" charset="0"/>
                  <a:ea typeface="汉仪综艺体简" panose="02010609000101010101" pitchFamily="49" charset="-122"/>
                </a:endParaRPr>
              </a:p>
            </p:txBody>
          </p:sp>
        </p:grpSp>
        <p:sp>
          <p:nvSpPr>
            <p:cNvPr id="52" name="TextBox 126">
              <a:hlinkClick r:id="rId4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4301774" y="3422596"/>
              <a:ext cx="3379789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>
                <a:defRPr/>
              </a:pPr>
              <a:r>
                <a:rPr lang="en-US" altLang="zh-CN" u="sng" dirty="0">
                  <a:solidFill>
                    <a:schemeClr val="bg1">
                      <a:lumMod val="7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☞</a:t>
              </a:r>
              <a:r>
                <a:rPr lang="zh-CN" altLang="en-US" u="sng" dirty="0">
                  <a:solidFill>
                    <a:schemeClr val="bg1">
                      <a:lumMod val="7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点击查看本节相关知识点</a:t>
              </a:r>
            </a:p>
          </p:txBody>
        </p:sp>
      </p:grpSp>
      <p:grpSp>
        <p:nvGrpSpPr>
          <p:cNvPr id="4120" name="4.1"/>
          <p:cNvGrpSpPr>
            <a:grpSpLocks/>
          </p:cNvGrpSpPr>
          <p:nvPr/>
        </p:nvGrpSpPr>
        <p:grpSpPr bwMode="auto">
          <a:xfrm>
            <a:off x="1849438" y="1978216"/>
            <a:ext cx="4695825" cy="952500"/>
            <a:chOff x="1711766" y="1263306"/>
            <a:chExt cx="4696001" cy="952284"/>
          </a:xfrm>
        </p:grpSpPr>
        <p:grpSp>
          <p:nvGrpSpPr>
            <p:cNvPr id="4122" name="组合 29"/>
            <p:cNvGrpSpPr>
              <a:grpSpLocks/>
            </p:cNvGrpSpPr>
            <p:nvPr/>
          </p:nvGrpSpPr>
          <p:grpSpPr bwMode="auto">
            <a:xfrm rot="-12767">
              <a:off x="1711766" y="1263306"/>
              <a:ext cx="896507" cy="952284"/>
              <a:chOff x="1936620" y="1275606"/>
              <a:chExt cx="1313916" cy="1728192"/>
            </a:xfrm>
          </p:grpSpPr>
          <p:grpSp>
            <p:nvGrpSpPr>
              <p:cNvPr id="4125" name="组合 31"/>
              <p:cNvGrpSpPr>
                <a:grpSpLocks/>
              </p:cNvGrpSpPr>
              <p:nvPr/>
            </p:nvGrpSpPr>
            <p:grpSpPr bwMode="auto">
              <a:xfrm>
                <a:off x="1936620" y="1275606"/>
                <a:ext cx="1296142" cy="1728192"/>
                <a:chOff x="1907704" y="1275606"/>
                <a:chExt cx="1296142" cy="1728192"/>
              </a:xfrm>
            </p:grpSpPr>
            <p:sp>
              <p:nvSpPr>
                <p:cNvPr id="65" name="圆角矩形 64"/>
                <p:cNvSpPr/>
                <p:nvPr/>
              </p:nvSpPr>
              <p:spPr>
                <a:xfrm>
                  <a:off x="1907704" y="1275564"/>
                  <a:ext cx="1295982" cy="1728192"/>
                </a:xfrm>
                <a:prstGeom prst="roundRect">
                  <a:avLst/>
                </a:prstGeom>
                <a:solidFill>
                  <a:srgbClr val="1369B2"/>
                </a:solidFill>
                <a:ln w="25400" cap="flat" cmpd="sng" algn="ctr">
                  <a:noFill/>
                  <a:prstDash val="solid"/>
                </a:ln>
                <a:effectLst>
                  <a:outerShdw blurRad="76200" dir="13500000" sy="23000" kx="1200000" algn="br" rotWithShape="0">
                    <a:prstClr val="black">
                      <a:alpha val="20000"/>
                    </a:prstClr>
                  </a:outerShdw>
                </a:effectLst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altLang="zh-CN" sz="3600" b="1" kern="0" dirty="0">
                      <a:solidFill>
                        <a:prstClr val="white"/>
                      </a:solidFill>
                      <a:latin typeface="Cambria Math" panose="02040503050406030204" pitchFamily="18" charset="0"/>
                      <a:ea typeface="汉仪综艺体简" panose="02010609000101010101" pitchFamily="49" charset="-122"/>
                    </a:rPr>
                    <a:t>7.5</a:t>
                  </a:r>
                  <a:endParaRPr lang="zh-CN" altLang="en-US" sz="3600" b="1" kern="0" dirty="0">
                    <a:solidFill>
                      <a:prstClr val="white"/>
                    </a:solidFill>
                    <a:latin typeface="Cambria Math" panose="02040503050406030204" pitchFamily="18" charset="0"/>
                    <a:ea typeface="汉仪综艺体简" panose="02010609000101010101" pitchFamily="49" charset="-122"/>
                  </a:endParaRPr>
                </a:p>
              </p:txBody>
            </p:sp>
            <p:sp>
              <p:nvSpPr>
                <p:cNvPr id="66" name="圆角矩形 65"/>
                <p:cNvSpPr/>
                <p:nvPr/>
              </p:nvSpPr>
              <p:spPr>
                <a:xfrm>
                  <a:off x="1961218" y="1347571"/>
                  <a:ext cx="1188955" cy="1584176"/>
                </a:xfrm>
                <a:prstGeom prst="roundRect">
                  <a:avLst/>
                </a:prstGeom>
                <a:noFill/>
                <a:ln w="15875" cap="flat" cmpd="sng" algn="ctr">
                  <a:solidFill>
                    <a:sysClr val="window" lastClr="FFFFFF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b="1" kern="0">
                    <a:solidFill>
                      <a:prstClr val="white"/>
                    </a:solidFill>
                    <a:latin typeface="Cambria Math" panose="02040503050406030204" pitchFamily="18" charset="0"/>
                    <a:ea typeface="汉仪综艺体简" panose="02010609000101010101" pitchFamily="49" charset="-122"/>
                  </a:endParaRPr>
                </a:p>
              </p:txBody>
            </p:sp>
          </p:grpSp>
          <p:sp>
            <p:nvSpPr>
              <p:cNvPr id="64" name="圆角矩形 5"/>
              <p:cNvSpPr/>
              <p:nvPr/>
            </p:nvSpPr>
            <p:spPr>
              <a:xfrm>
                <a:off x="1956484" y="2030297"/>
                <a:ext cx="1293656" cy="936103"/>
              </a:xfrm>
              <a:custGeom>
                <a:avLst/>
                <a:gdLst/>
                <a:ahLst/>
                <a:cxnLst/>
                <a:rect l="l" t="t" r="r" b="b"/>
                <a:pathLst>
                  <a:path w="1292867" h="936362">
                    <a:moveTo>
                      <a:pt x="0" y="0"/>
                    </a:moveTo>
                    <a:lnTo>
                      <a:pt x="1292867" y="752847"/>
                    </a:lnTo>
                    <a:cubicBezTo>
                      <a:pt x="1277961" y="856795"/>
                      <a:pt x="1188330" y="936362"/>
                      <a:pt x="1080116" y="936362"/>
                    </a:cubicBezTo>
                    <a:lnTo>
                      <a:pt x="216028" y="936362"/>
                    </a:lnTo>
                    <a:cubicBezTo>
                      <a:pt x="96719" y="936362"/>
                      <a:pt x="0" y="839643"/>
                      <a:pt x="0" y="720334"/>
                    </a:cubicBezTo>
                    <a:close/>
                  </a:path>
                </a:pathLst>
              </a:custGeom>
              <a:solidFill>
                <a:sysClr val="window" lastClr="FFFFFF">
                  <a:alpha val="43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6000" b="1" kern="0" dirty="0">
                  <a:solidFill>
                    <a:prstClr val="white"/>
                  </a:solidFill>
                  <a:latin typeface="Cambria Math" panose="02040503050406030204" pitchFamily="18" charset="0"/>
                  <a:ea typeface="汉仪综艺体简" panose="02010609000101010101" pitchFamily="49" charset="-122"/>
                </a:endParaRPr>
              </a:p>
            </p:txBody>
          </p:sp>
        </p:grpSp>
        <p:cxnSp>
          <p:nvCxnSpPr>
            <p:cNvPr id="61" name="直接连接符 60"/>
            <p:cNvCxnSpPr/>
            <p:nvPr/>
          </p:nvCxnSpPr>
          <p:spPr>
            <a:xfrm>
              <a:off x="2810357" y="1760080"/>
              <a:ext cx="3597410" cy="0"/>
            </a:xfrm>
            <a:prstGeom prst="line">
              <a:avLst/>
            </a:prstGeom>
            <a:noFill/>
            <a:ln w="3175" cap="flat" cmpd="sng" algn="ctr">
              <a:solidFill>
                <a:schemeClr val="bg1">
                  <a:lumMod val="50000"/>
                </a:schemeClr>
              </a:solidFill>
              <a:prstDash val="sysDot"/>
              <a:headEnd type="oval" w="sm" len="sm"/>
              <a:tailEnd type="oval" w="sm" len="sm"/>
            </a:ln>
            <a:effectLst/>
          </p:spPr>
        </p:cxnSp>
        <p:sp>
          <p:nvSpPr>
            <p:cNvPr id="4124" name="矩形 35"/>
            <p:cNvSpPr>
              <a:spLocks noChangeArrowheads="1"/>
            </p:cNvSpPr>
            <p:nvPr/>
          </p:nvSpPr>
          <p:spPr bwMode="auto">
            <a:xfrm>
              <a:off x="2825025" y="1286488"/>
              <a:ext cx="2686734" cy="461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dirty="0">
                  <a:solidFill>
                    <a:srgbClr val="1369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Hive</a:t>
              </a:r>
              <a:r>
                <a:rPr lang="zh-CN" altLang="en-US" sz="2400" dirty="0">
                  <a:solidFill>
                    <a:srgbClr val="1369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内置数据类型</a:t>
              </a:r>
            </a:p>
          </p:txBody>
        </p:sp>
      </p:grpSp>
      <p:grpSp>
        <p:nvGrpSpPr>
          <p:cNvPr id="4111" name="4.1"/>
          <p:cNvGrpSpPr>
            <a:grpSpLocks/>
          </p:cNvGrpSpPr>
          <p:nvPr/>
        </p:nvGrpSpPr>
        <p:grpSpPr bwMode="auto">
          <a:xfrm>
            <a:off x="1849438" y="4478528"/>
            <a:ext cx="4695825" cy="952500"/>
            <a:chOff x="1711764" y="1263306"/>
            <a:chExt cx="4695976" cy="952284"/>
          </a:xfrm>
        </p:grpSpPr>
        <p:grpSp>
          <p:nvGrpSpPr>
            <p:cNvPr id="4113" name="组合 29"/>
            <p:cNvGrpSpPr>
              <a:grpSpLocks/>
            </p:cNvGrpSpPr>
            <p:nvPr/>
          </p:nvGrpSpPr>
          <p:grpSpPr bwMode="auto">
            <a:xfrm rot="-12767">
              <a:off x="1711764" y="1263306"/>
              <a:ext cx="896498" cy="952284"/>
              <a:chOff x="1936620" y="1275606"/>
              <a:chExt cx="1313905" cy="1728192"/>
            </a:xfrm>
          </p:grpSpPr>
          <p:grpSp>
            <p:nvGrpSpPr>
              <p:cNvPr id="4116" name="组合 31"/>
              <p:cNvGrpSpPr>
                <a:grpSpLocks/>
              </p:cNvGrpSpPr>
              <p:nvPr/>
            </p:nvGrpSpPr>
            <p:grpSpPr bwMode="auto">
              <a:xfrm>
                <a:off x="1936620" y="1275606"/>
                <a:ext cx="1296142" cy="1728192"/>
                <a:chOff x="1907704" y="1275606"/>
                <a:chExt cx="1296142" cy="1728192"/>
              </a:xfrm>
            </p:grpSpPr>
            <p:sp>
              <p:nvSpPr>
                <p:cNvPr id="79" name="圆角矩形 78"/>
                <p:cNvSpPr/>
                <p:nvPr/>
              </p:nvSpPr>
              <p:spPr>
                <a:xfrm>
                  <a:off x="1907704" y="1275564"/>
                  <a:ext cx="1295978" cy="1728192"/>
                </a:xfrm>
                <a:prstGeom prst="roundRect">
                  <a:avLst/>
                </a:prstGeom>
                <a:solidFill>
                  <a:srgbClr val="1369B2"/>
                </a:solidFill>
                <a:ln w="25400" cap="flat" cmpd="sng" algn="ctr">
                  <a:noFill/>
                  <a:prstDash val="solid"/>
                </a:ln>
                <a:effectLst>
                  <a:outerShdw blurRad="76200" dir="13500000" sy="23000" kx="1200000" algn="br" rotWithShape="0">
                    <a:prstClr val="black">
                      <a:alpha val="20000"/>
                    </a:prstClr>
                  </a:outerShdw>
                </a:effectLst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altLang="zh-CN" sz="3600" b="1" kern="0" dirty="0">
                      <a:solidFill>
                        <a:prstClr val="white"/>
                      </a:solidFill>
                      <a:latin typeface="Cambria Math" panose="02040503050406030204" pitchFamily="18" charset="0"/>
                      <a:ea typeface="汉仪综艺体简" panose="02010609000101010101" pitchFamily="49" charset="-122"/>
                    </a:rPr>
                    <a:t>7.7</a:t>
                  </a:r>
                  <a:endParaRPr lang="zh-CN" altLang="en-US" sz="3600" b="1" kern="0" dirty="0">
                    <a:solidFill>
                      <a:prstClr val="white"/>
                    </a:solidFill>
                    <a:latin typeface="Cambria Math" panose="02040503050406030204" pitchFamily="18" charset="0"/>
                    <a:ea typeface="汉仪综艺体简" panose="02010609000101010101" pitchFamily="49" charset="-122"/>
                  </a:endParaRPr>
                </a:p>
              </p:txBody>
            </p:sp>
            <p:sp>
              <p:nvSpPr>
                <p:cNvPr id="80" name="圆角矩形 79"/>
                <p:cNvSpPr/>
                <p:nvPr/>
              </p:nvSpPr>
              <p:spPr>
                <a:xfrm>
                  <a:off x="1961218" y="1347573"/>
                  <a:ext cx="1188951" cy="1584176"/>
                </a:xfrm>
                <a:prstGeom prst="roundRect">
                  <a:avLst/>
                </a:prstGeom>
                <a:noFill/>
                <a:ln w="15875" cap="flat" cmpd="sng" algn="ctr">
                  <a:solidFill>
                    <a:sysClr val="window" lastClr="FFFFFF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b="1" kern="0">
                    <a:solidFill>
                      <a:prstClr val="white"/>
                    </a:solidFill>
                    <a:latin typeface="Cambria Math" panose="02040503050406030204" pitchFamily="18" charset="0"/>
                    <a:ea typeface="汉仪综艺体简" panose="02010609000101010101" pitchFamily="49" charset="-122"/>
                  </a:endParaRPr>
                </a:p>
              </p:txBody>
            </p:sp>
          </p:grpSp>
          <p:sp>
            <p:nvSpPr>
              <p:cNvPr id="78" name="圆角矩形 5"/>
              <p:cNvSpPr/>
              <p:nvPr/>
            </p:nvSpPr>
            <p:spPr>
              <a:xfrm>
                <a:off x="1956484" y="2030297"/>
                <a:ext cx="1293651" cy="936105"/>
              </a:xfrm>
              <a:custGeom>
                <a:avLst/>
                <a:gdLst/>
                <a:ahLst/>
                <a:cxnLst/>
                <a:rect l="l" t="t" r="r" b="b"/>
                <a:pathLst>
                  <a:path w="1292867" h="936362">
                    <a:moveTo>
                      <a:pt x="0" y="0"/>
                    </a:moveTo>
                    <a:lnTo>
                      <a:pt x="1292867" y="752847"/>
                    </a:lnTo>
                    <a:cubicBezTo>
                      <a:pt x="1277961" y="856795"/>
                      <a:pt x="1188330" y="936362"/>
                      <a:pt x="1080116" y="936362"/>
                    </a:cubicBezTo>
                    <a:lnTo>
                      <a:pt x="216028" y="936362"/>
                    </a:lnTo>
                    <a:cubicBezTo>
                      <a:pt x="96719" y="936362"/>
                      <a:pt x="0" y="839643"/>
                      <a:pt x="0" y="720334"/>
                    </a:cubicBezTo>
                    <a:close/>
                  </a:path>
                </a:pathLst>
              </a:custGeom>
              <a:solidFill>
                <a:sysClr val="window" lastClr="FFFFFF">
                  <a:alpha val="43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6000" b="1" kern="0" dirty="0">
                  <a:solidFill>
                    <a:prstClr val="white"/>
                  </a:solidFill>
                  <a:latin typeface="Cambria Math" panose="02040503050406030204" pitchFamily="18" charset="0"/>
                  <a:ea typeface="汉仪综艺体简" panose="02010609000101010101" pitchFamily="49" charset="-122"/>
                </a:endParaRPr>
              </a:p>
            </p:txBody>
          </p:sp>
        </p:grpSp>
        <p:cxnSp>
          <p:nvCxnSpPr>
            <p:cNvPr id="75" name="直接连接符 74"/>
            <p:cNvCxnSpPr/>
            <p:nvPr/>
          </p:nvCxnSpPr>
          <p:spPr>
            <a:xfrm>
              <a:off x="2810349" y="1760081"/>
              <a:ext cx="3597391" cy="0"/>
            </a:xfrm>
            <a:prstGeom prst="line">
              <a:avLst/>
            </a:prstGeom>
            <a:noFill/>
            <a:ln w="3175" cap="flat" cmpd="sng" algn="ctr">
              <a:solidFill>
                <a:schemeClr val="bg1">
                  <a:lumMod val="50000"/>
                </a:schemeClr>
              </a:solidFill>
              <a:prstDash val="sysDot"/>
              <a:headEnd type="oval" w="sm" len="sm"/>
              <a:tailEnd type="oval" w="sm" len="sm"/>
            </a:ln>
            <a:effectLst/>
          </p:spPr>
        </p:cxnSp>
        <p:sp>
          <p:nvSpPr>
            <p:cNvPr id="4115" name="矩形 35"/>
            <p:cNvSpPr>
              <a:spLocks noChangeArrowheads="1"/>
            </p:cNvSpPr>
            <p:nvPr/>
          </p:nvSpPr>
          <p:spPr bwMode="auto">
            <a:xfrm>
              <a:off x="2547025" y="1286488"/>
              <a:ext cx="2345269" cy="461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dirty="0">
                  <a:solidFill>
                    <a:srgbClr val="1369B2"/>
                  </a:solidFill>
                  <a:latin typeface="微软雅黑" pitchFamily="34" charset="-122"/>
                  <a:ea typeface="微软雅黑" pitchFamily="34" charset="-122"/>
                </a:rPr>
                <a:t>   </a:t>
              </a:r>
              <a:r>
                <a:rPr lang="en-US" altLang="zh-CN" sz="2400" dirty="0">
                  <a:solidFill>
                    <a:srgbClr val="1369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Hive</a:t>
              </a:r>
              <a:r>
                <a:rPr lang="zh-CN" altLang="en-US" sz="2400" dirty="0">
                  <a:solidFill>
                    <a:srgbClr val="1369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数据操作</a:t>
              </a:r>
              <a:endParaRPr lang="zh-CN" altLang="en-US" sz="24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77451086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ChangeArrowheads="1"/>
          </p:cNvSpPr>
          <p:nvPr/>
        </p:nvSpPr>
        <p:spPr bwMode="auto">
          <a:xfrm>
            <a:off x="250825" y="136525"/>
            <a:ext cx="5884863" cy="7651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571500" indent="-571500" eaLnBrk="1" hangingPunct="1">
              <a:buFont typeface="Wingdings" panose="05000000000000000000" pitchFamily="2" charset="2"/>
            </a:pP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     </a:t>
            </a:r>
            <a:r>
              <a:rPr lang="en-US" altLang="zh-CN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7.6 </a:t>
            </a: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Hive数据模型操作</a:t>
            </a:r>
          </a:p>
        </p:txBody>
      </p:sp>
      <p:sp>
        <p:nvSpPr>
          <p:cNvPr id="7" name="矩形 6"/>
          <p:cNvSpPr/>
          <p:nvPr/>
        </p:nvSpPr>
        <p:spPr bwMode="auto">
          <a:xfrm>
            <a:off x="0" y="969483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0487" name="Picture 2" descr="C:\Documents and Settings\Administrator\桌面\小人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225" y="969963"/>
            <a:ext cx="1323975" cy="1028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8" name="矩形 9"/>
          <p:cNvSpPr/>
          <p:nvPr/>
        </p:nvSpPr>
        <p:spPr>
          <a:xfrm>
            <a:off x="1755775" y="1143000"/>
            <a:ext cx="209169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zh-CN"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Hive桶表操作</a:t>
            </a:r>
          </a:p>
        </p:txBody>
      </p:sp>
      <p:pic>
        <p:nvPicPr>
          <p:cNvPr id="16" name="Picture 7" descr="总结小人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022" y="1905559"/>
            <a:ext cx="2654702" cy="4309413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组合 16"/>
          <p:cNvGrpSpPr/>
          <p:nvPr/>
        </p:nvGrpSpPr>
        <p:grpSpPr>
          <a:xfrm>
            <a:off x="2932156" y="2911228"/>
            <a:ext cx="5090180" cy="2209412"/>
            <a:chOff x="3108325" y="2827338"/>
            <a:chExt cx="5319513" cy="2209412"/>
          </a:xfrm>
        </p:grpSpPr>
        <p:sp>
          <p:nvSpPr>
            <p:cNvPr id="18" name="矩形 17"/>
            <p:cNvSpPr>
              <a:spLocks noChangeArrowheads="1"/>
            </p:cNvSpPr>
            <p:nvPr/>
          </p:nvSpPr>
          <p:spPr bwMode="auto">
            <a:xfrm>
              <a:off x="3148267" y="2830280"/>
              <a:ext cx="5152158" cy="2169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indent="457200" algn="just">
                <a:lnSpc>
                  <a:spcPct val="150000"/>
                </a:lnSpc>
              </a:pPr>
              <a:r>
                <a:rPr lang="zh-CN" altLang="en-US" dirty="0">
                  <a:latin typeface="微软雅黑" pitchFamily="34" charset="-122"/>
                  <a:ea typeface="微软雅黑" pitchFamily="34" charset="-122"/>
                </a:rPr>
                <a:t>为了将表进行更</a:t>
              </a:r>
              <a:r>
                <a:rPr lang="zh-CN" altLang="en-US" dirty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rPr>
                <a:t>细粒度</a:t>
              </a:r>
              <a:r>
                <a:rPr lang="zh-CN" altLang="en-US" dirty="0">
                  <a:latin typeface="微软雅黑" pitchFamily="34" charset="-122"/>
                  <a:ea typeface="微软雅黑" pitchFamily="34" charset="-122"/>
                </a:rPr>
                <a:t>的范围划分，我们可以</a:t>
              </a:r>
              <a:r>
                <a:rPr lang="zh-CN" altLang="en-US" dirty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rPr>
                <a:t>创建桶表</a:t>
              </a:r>
              <a:r>
                <a:rPr lang="zh-CN" altLang="en-US" dirty="0">
                  <a:latin typeface="微软雅黑" pitchFamily="34" charset="-122"/>
                  <a:ea typeface="微软雅黑" pitchFamily="34" charset="-122"/>
                </a:rPr>
                <a:t>。桶表，是根据某个属性字段把数据分成几个桶（我们这里设置为</a:t>
              </a:r>
              <a:r>
                <a:rPr lang="en-US" altLang="zh-CN" dirty="0">
                  <a:latin typeface="微软雅黑" pitchFamily="34" charset="-122"/>
                  <a:ea typeface="微软雅黑" pitchFamily="34" charset="-122"/>
                </a:rPr>
                <a:t>4</a:t>
              </a:r>
              <a:r>
                <a:rPr lang="zh-CN" altLang="en-US" dirty="0">
                  <a:latin typeface="微软雅黑" pitchFamily="34" charset="-122"/>
                  <a:ea typeface="微软雅黑" pitchFamily="34" charset="-122"/>
                </a:rPr>
                <a:t>，默认值是</a:t>
              </a:r>
              <a:r>
                <a:rPr lang="en-US" altLang="zh-CN" dirty="0">
                  <a:latin typeface="微软雅黑" pitchFamily="34" charset="-122"/>
                  <a:ea typeface="微软雅黑" pitchFamily="34" charset="-122"/>
                </a:rPr>
                <a:t>-1</a:t>
              </a:r>
              <a:r>
                <a:rPr lang="zh-CN" altLang="en-US" dirty="0">
                  <a:latin typeface="微软雅黑" pitchFamily="34" charset="-122"/>
                  <a:ea typeface="微软雅黑" pitchFamily="34" charset="-122"/>
                </a:rPr>
                <a:t>，可自定义），也就是在</a:t>
              </a:r>
              <a:r>
                <a:rPr lang="zh-CN" altLang="en-US" dirty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rPr>
                <a:t>文件</a:t>
              </a:r>
              <a:r>
                <a:rPr lang="zh-CN" altLang="en-US" dirty="0">
                  <a:latin typeface="微软雅黑" pitchFamily="34" charset="-122"/>
                  <a:ea typeface="微软雅黑" pitchFamily="34" charset="-122"/>
                </a:rPr>
                <a:t>的</a:t>
              </a:r>
              <a:r>
                <a:rPr lang="zh-CN" altLang="en-US" dirty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rPr>
                <a:t>层面</a:t>
              </a:r>
              <a:r>
                <a:rPr lang="zh-CN" altLang="en-US" dirty="0">
                  <a:latin typeface="微软雅黑" pitchFamily="34" charset="-122"/>
                  <a:ea typeface="微软雅黑" pitchFamily="34" charset="-122"/>
                </a:rPr>
                <a:t>上把</a:t>
              </a:r>
              <a:r>
                <a:rPr lang="zh-CN" altLang="en-US" dirty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rPr>
                <a:t>数据分开</a:t>
              </a:r>
              <a:r>
                <a:rPr lang="zh-CN" altLang="en-US" dirty="0">
                  <a:latin typeface="微软雅黑" pitchFamily="34" charset="-122"/>
                  <a:ea typeface="微软雅黑" pitchFamily="34" charset="-122"/>
                </a:rPr>
                <a:t>。</a:t>
              </a:r>
            </a:p>
          </p:txBody>
        </p:sp>
        <p:sp>
          <p:nvSpPr>
            <p:cNvPr id="19" name="圆角矩形标注 18"/>
            <p:cNvSpPr/>
            <p:nvPr/>
          </p:nvSpPr>
          <p:spPr bwMode="auto">
            <a:xfrm>
              <a:off x="3108325" y="2827338"/>
              <a:ext cx="5319513" cy="2209412"/>
            </a:xfrm>
            <a:prstGeom prst="wedgeRoundRectCallout">
              <a:avLst>
                <a:gd name="adj1" fmla="val -55920"/>
                <a:gd name="adj2" fmla="val 18896"/>
                <a:gd name="adj3" fmla="val 16667"/>
              </a:avLst>
            </a:prstGeom>
            <a:noFill/>
            <a:ln w="190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buFont typeface="Arial" pitchFamily="34" charset="0"/>
                <a:buNone/>
                <a:defRPr/>
              </a:pPr>
              <a:endParaRPr lang="zh-CN" altLang="en-US">
                <a:latin typeface="Arial" charset="0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ChangeArrowheads="1"/>
          </p:cNvSpPr>
          <p:nvPr/>
        </p:nvSpPr>
        <p:spPr bwMode="auto">
          <a:xfrm>
            <a:off x="250825" y="136525"/>
            <a:ext cx="5884863" cy="7651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571500" indent="-571500" eaLnBrk="1" hangingPunct="1">
              <a:buFont typeface="Wingdings" panose="05000000000000000000" pitchFamily="2" charset="2"/>
            </a:pP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     </a:t>
            </a:r>
            <a:r>
              <a:rPr lang="en-US" altLang="zh-CN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7.6 </a:t>
            </a: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Hive数据模型操作</a:t>
            </a:r>
          </a:p>
        </p:txBody>
      </p:sp>
      <p:sp>
        <p:nvSpPr>
          <p:cNvPr id="7" name="矩形 6"/>
          <p:cNvSpPr/>
          <p:nvPr/>
        </p:nvSpPr>
        <p:spPr bwMode="auto">
          <a:xfrm>
            <a:off x="0" y="969483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0487" name="Picture 2" descr="C:\Documents and Settings\Administrator\桌面\小人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225" y="969963"/>
            <a:ext cx="1323975" cy="1028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8" name="矩形 9"/>
          <p:cNvSpPr/>
          <p:nvPr/>
        </p:nvSpPr>
        <p:spPr>
          <a:xfrm>
            <a:off x="1755775" y="1143000"/>
            <a:ext cx="209169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zh-CN"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Hive桶表操作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640969" y="1795080"/>
            <a:ext cx="7573409" cy="1652738"/>
            <a:chOff x="640969" y="1795080"/>
            <a:chExt cx="7573409" cy="1652738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xmlns="" id="{6AF94C7D-8B70-7C44-AC4F-5C4BEA91715E}"/>
                </a:ext>
              </a:extLst>
            </p:cNvPr>
            <p:cNvSpPr/>
            <p:nvPr/>
          </p:nvSpPr>
          <p:spPr bwMode="auto">
            <a:xfrm>
              <a:off x="990582" y="2633681"/>
              <a:ext cx="7223796" cy="81413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xmlns="" id="{DEB24EA2-C973-1E4D-85BE-295053014ED5}"/>
                </a:ext>
              </a:extLst>
            </p:cNvPr>
            <p:cNvSpPr/>
            <p:nvPr/>
          </p:nvSpPr>
          <p:spPr>
            <a:xfrm>
              <a:off x="640969" y="1795080"/>
              <a:ext cx="7533767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266700" algn="just">
                <a:lnSpc>
                  <a:spcPct val="200000"/>
                </a:lnSpc>
                <a:spcAft>
                  <a:spcPts val="0"/>
                </a:spcAft>
              </a:pPr>
              <a:r>
                <a:rPr lang="en-US" altLang="zh-CN" sz="2000" b="1" kern="1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1.  </a:t>
              </a:r>
              <a:r>
                <a:rPr lang="zh-CN" altLang="en-US" sz="2000" b="1" kern="1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开启分桶功能</a:t>
              </a:r>
              <a:endParaRPr lang="zh-CN" altLang="zh-CN" sz="2000" b="1" kern="100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2" name="文本框 3"/>
            <p:cNvSpPr txBox="1"/>
            <p:nvPr/>
          </p:nvSpPr>
          <p:spPr>
            <a:xfrm>
              <a:off x="978390" y="2611527"/>
              <a:ext cx="72059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1600" dirty="0">
                  <a:latin typeface="微软雅黑" pitchFamily="34" charset="-122"/>
                  <a:ea typeface="微软雅黑" pitchFamily="34" charset="-122"/>
                </a:rPr>
                <a:t>hive&gt; set hive.enforce.bucketing = true;</a:t>
              </a:r>
            </a:p>
            <a:p>
              <a:pPr algn="just"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1600" dirty="0">
                  <a:latin typeface="微软雅黑" pitchFamily="34" charset="-122"/>
                  <a:ea typeface="微软雅黑" pitchFamily="34" charset="-122"/>
                </a:rPr>
                <a:t>hive&gt; set mapreduce.job.reduces=4;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634873" y="3471480"/>
            <a:ext cx="7573409" cy="2427978"/>
            <a:chOff x="634873" y="3471480"/>
            <a:chExt cx="7573409" cy="2427978"/>
          </a:xfrm>
        </p:grpSpPr>
        <p:sp>
          <p:nvSpPr>
            <p:cNvPr id="20" name="矩形 19">
              <a:extLst>
                <a:ext uri="{FF2B5EF4-FFF2-40B4-BE49-F238E27FC236}">
                  <a16:creationId xmlns:a16="http://schemas.microsoft.com/office/drawing/2014/main" xmlns="" id="{6AF94C7D-8B70-7C44-AC4F-5C4BEA91715E}"/>
                </a:ext>
              </a:extLst>
            </p:cNvPr>
            <p:cNvSpPr/>
            <p:nvPr/>
          </p:nvSpPr>
          <p:spPr bwMode="auto">
            <a:xfrm>
              <a:off x="984486" y="4358849"/>
              <a:ext cx="7223796" cy="154060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xmlns="" id="{DEB24EA2-C973-1E4D-85BE-295053014ED5}"/>
                </a:ext>
              </a:extLst>
            </p:cNvPr>
            <p:cNvSpPr/>
            <p:nvPr/>
          </p:nvSpPr>
          <p:spPr>
            <a:xfrm>
              <a:off x="634873" y="3471480"/>
              <a:ext cx="7533767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266700" algn="just">
                <a:lnSpc>
                  <a:spcPct val="200000"/>
                </a:lnSpc>
                <a:spcAft>
                  <a:spcPts val="0"/>
                </a:spcAft>
              </a:pPr>
              <a:r>
                <a:rPr lang="en-US" altLang="zh-CN" sz="2000" b="1" kern="1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2.  </a:t>
              </a:r>
              <a:r>
                <a:rPr lang="zh-CN" altLang="en-US" sz="2000" b="1" kern="1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创建桶表</a:t>
              </a:r>
              <a:endParaRPr lang="zh-CN" altLang="zh-CN" sz="2000" b="1" kern="100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22" name="文本框 3"/>
            <p:cNvSpPr txBox="1"/>
            <p:nvPr/>
          </p:nvSpPr>
          <p:spPr>
            <a:xfrm>
              <a:off x="972294" y="4373271"/>
              <a:ext cx="7205980" cy="1526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1600" dirty="0">
                  <a:latin typeface="微软雅黑" pitchFamily="34" charset="-122"/>
                  <a:ea typeface="微软雅黑" pitchFamily="34" charset="-122"/>
                </a:rPr>
                <a:t>hive&gt; create table stu_buck(Sno int,Sname string,</a:t>
              </a:r>
            </a:p>
            <a:p>
              <a:pPr algn="just"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1600" dirty="0">
                  <a:latin typeface="微软雅黑" pitchFamily="34" charset="-122"/>
                  <a:ea typeface="微软雅黑" pitchFamily="34" charset="-122"/>
                </a:rPr>
                <a:t>Sex string,Sage int,Sdept string) </a:t>
              </a:r>
            </a:p>
            <a:p>
              <a:pPr algn="just"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1600" dirty="0">
                  <a:latin typeface="微软雅黑" pitchFamily="34" charset="-122"/>
                  <a:ea typeface="微软雅黑" pitchFamily="34" charset="-122"/>
                </a:rPr>
                <a:t>clustered by(Sno) into 4 buckets </a:t>
              </a:r>
            </a:p>
            <a:p>
              <a:pPr algn="just"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1600" dirty="0">
                  <a:latin typeface="微软雅黑" pitchFamily="34" charset="-122"/>
                  <a:ea typeface="微软雅黑" pitchFamily="34" charset="-122"/>
                </a:rPr>
                <a:t>row format delimited fields terminated by ',';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97632329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ChangeArrowheads="1"/>
          </p:cNvSpPr>
          <p:nvPr/>
        </p:nvSpPr>
        <p:spPr bwMode="auto">
          <a:xfrm>
            <a:off x="250825" y="136525"/>
            <a:ext cx="5884863" cy="7651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571500" indent="-571500" eaLnBrk="1" hangingPunct="1">
              <a:buFont typeface="Wingdings" panose="05000000000000000000" pitchFamily="2" charset="2"/>
            </a:pP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     </a:t>
            </a:r>
            <a:r>
              <a:rPr lang="en-US" altLang="zh-CN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7.6 </a:t>
            </a: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Hive数据模型操作</a:t>
            </a:r>
          </a:p>
        </p:txBody>
      </p:sp>
      <p:sp>
        <p:nvSpPr>
          <p:cNvPr id="7" name="矩形 6"/>
          <p:cNvSpPr/>
          <p:nvPr/>
        </p:nvSpPr>
        <p:spPr bwMode="auto">
          <a:xfrm>
            <a:off x="0" y="969483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0487" name="Picture 2" descr="C:\Documents and Settings\Administrator\桌面\小人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225" y="969963"/>
            <a:ext cx="1323975" cy="1028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8" name="矩形 9"/>
          <p:cNvSpPr/>
          <p:nvPr/>
        </p:nvSpPr>
        <p:spPr>
          <a:xfrm>
            <a:off x="1755775" y="1143000"/>
            <a:ext cx="209169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zh-CN"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Hive桶表操作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640969" y="1660968"/>
            <a:ext cx="7573409" cy="1999472"/>
            <a:chOff x="640969" y="1660968"/>
            <a:chExt cx="7573409" cy="1999472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xmlns="" id="{6AF94C7D-8B70-7C44-AC4F-5C4BEA91715E}"/>
                </a:ext>
              </a:extLst>
            </p:cNvPr>
            <p:cNvSpPr/>
            <p:nvPr/>
          </p:nvSpPr>
          <p:spPr bwMode="auto">
            <a:xfrm>
              <a:off x="990582" y="2365458"/>
              <a:ext cx="7223796" cy="129498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xmlns="" id="{DEB24EA2-C973-1E4D-85BE-295053014ED5}"/>
                </a:ext>
              </a:extLst>
            </p:cNvPr>
            <p:cNvSpPr/>
            <p:nvPr/>
          </p:nvSpPr>
          <p:spPr>
            <a:xfrm>
              <a:off x="640969" y="1660968"/>
              <a:ext cx="7533767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266700" algn="just">
                <a:lnSpc>
                  <a:spcPct val="200000"/>
                </a:lnSpc>
                <a:spcAft>
                  <a:spcPts val="0"/>
                </a:spcAft>
              </a:pPr>
              <a:r>
                <a:rPr lang="en-US" altLang="zh-CN" sz="2000" b="1" kern="1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3.  </a:t>
              </a:r>
              <a:r>
                <a:rPr lang="zh-CN" altLang="en-US" sz="2000" b="1" kern="1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创建临时表</a:t>
              </a:r>
              <a:endParaRPr lang="zh-CN" altLang="zh-CN" sz="2000" b="1" kern="100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2" name="文本框 3"/>
            <p:cNvSpPr txBox="1"/>
            <p:nvPr/>
          </p:nvSpPr>
          <p:spPr>
            <a:xfrm>
              <a:off x="1004252" y="2318919"/>
              <a:ext cx="7205980" cy="13415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  <a:buClrTx/>
                <a:buSzTx/>
                <a:buFontTx/>
              </a:pPr>
              <a:r>
                <a:rPr lang="en-US" altLang="zh-CN" sz="1600" dirty="0">
                  <a:latin typeface="微软雅黑" pitchFamily="34" charset="-122"/>
                  <a:ea typeface="微软雅黑" pitchFamily="34" charset="-122"/>
                </a:rPr>
                <a:t>hive&gt; create table student_tmp(Sno int,Sname string,</a:t>
              </a:r>
            </a:p>
            <a:p>
              <a:pPr algn="just">
                <a:lnSpc>
                  <a:spcPct val="130000"/>
                </a:lnSpc>
                <a:buClrTx/>
                <a:buSzTx/>
                <a:buFontTx/>
              </a:pPr>
              <a:r>
                <a:rPr lang="en-US" altLang="zh-CN" sz="1600" dirty="0">
                  <a:latin typeface="微软雅黑" pitchFamily="34" charset="-122"/>
                  <a:ea typeface="微软雅黑" pitchFamily="34" charset="-122"/>
                </a:rPr>
                <a:t>Sex string,Sage int,Sdept string) </a:t>
              </a:r>
            </a:p>
            <a:p>
              <a:pPr algn="just">
                <a:lnSpc>
                  <a:spcPct val="130000"/>
                </a:lnSpc>
                <a:buClrTx/>
                <a:buSzTx/>
                <a:buFontTx/>
              </a:pPr>
              <a:r>
                <a:rPr lang="en-US" altLang="zh-CN" sz="1600" dirty="0">
                  <a:latin typeface="微软雅黑" pitchFamily="34" charset="-122"/>
                  <a:ea typeface="微软雅黑" pitchFamily="34" charset="-122"/>
                </a:rPr>
                <a:t>row format delimited </a:t>
              </a:r>
            </a:p>
            <a:p>
              <a:pPr algn="just">
                <a:lnSpc>
                  <a:spcPct val="130000"/>
                </a:lnSpc>
                <a:buClrTx/>
                <a:buSzTx/>
                <a:buFontTx/>
              </a:pPr>
              <a:r>
                <a:rPr lang="en-US" altLang="zh-CN" sz="1600" dirty="0">
                  <a:latin typeface="微软雅黑" pitchFamily="34" charset="-122"/>
                  <a:ea typeface="微软雅黑" pitchFamily="34" charset="-122"/>
                </a:rPr>
                <a:t>fields terminated by ',';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634873" y="3581208"/>
            <a:ext cx="7573409" cy="1371601"/>
            <a:chOff x="634873" y="3581208"/>
            <a:chExt cx="7573409" cy="1371601"/>
          </a:xfrm>
        </p:grpSpPr>
        <p:sp>
          <p:nvSpPr>
            <p:cNvPr id="13" name="矩形 12">
              <a:extLst>
                <a:ext uri="{FF2B5EF4-FFF2-40B4-BE49-F238E27FC236}">
                  <a16:creationId xmlns:a16="http://schemas.microsoft.com/office/drawing/2014/main" xmlns="" id="{6AF94C7D-8B70-7C44-AC4F-5C4BEA91715E}"/>
                </a:ext>
              </a:extLst>
            </p:cNvPr>
            <p:cNvSpPr/>
            <p:nvPr/>
          </p:nvSpPr>
          <p:spPr bwMode="auto">
            <a:xfrm>
              <a:off x="984486" y="4285699"/>
              <a:ext cx="7223796" cy="6671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xmlns="" id="{DEB24EA2-C973-1E4D-85BE-295053014ED5}"/>
                </a:ext>
              </a:extLst>
            </p:cNvPr>
            <p:cNvSpPr/>
            <p:nvPr/>
          </p:nvSpPr>
          <p:spPr>
            <a:xfrm>
              <a:off x="634873" y="3581208"/>
              <a:ext cx="7533767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266700" algn="just">
                <a:lnSpc>
                  <a:spcPct val="200000"/>
                </a:lnSpc>
                <a:spcAft>
                  <a:spcPts val="0"/>
                </a:spcAft>
              </a:pPr>
              <a:r>
                <a:rPr lang="en-US" altLang="zh-CN" sz="2000" b="1" kern="1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4.  </a:t>
              </a:r>
              <a:r>
                <a:rPr lang="zh-CN" altLang="en-US" sz="2000" b="1" kern="1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加载数据至临时表</a:t>
              </a:r>
              <a:endParaRPr lang="zh-CN" altLang="zh-CN" sz="2000" b="1" kern="100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5" name="文本框 3"/>
            <p:cNvSpPr txBox="1"/>
            <p:nvPr/>
          </p:nvSpPr>
          <p:spPr>
            <a:xfrm>
              <a:off x="998156" y="4239159"/>
              <a:ext cx="7205980" cy="7013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  <a:buClrTx/>
                <a:buSzTx/>
                <a:buFontTx/>
              </a:pPr>
              <a:r>
                <a:rPr lang="en-US" altLang="zh-CN" sz="1600" dirty="0">
                  <a:latin typeface="微软雅黑" pitchFamily="34" charset="-122"/>
                  <a:ea typeface="微软雅黑" pitchFamily="34" charset="-122"/>
                </a:rPr>
                <a:t>hive&gt; load data local inpath '/hivedata/student.txt' </a:t>
              </a:r>
            </a:p>
            <a:p>
              <a:pPr algn="just">
                <a:lnSpc>
                  <a:spcPct val="130000"/>
                </a:lnSpc>
                <a:buClrTx/>
                <a:buSzTx/>
                <a:buFontTx/>
              </a:pPr>
              <a:r>
                <a:rPr lang="en-US" altLang="zh-CN" sz="1600" dirty="0">
                  <a:latin typeface="微软雅黑" pitchFamily="34" charset="-122"/>
                  <a:ea typeface="微软雅黑" pitchFamily="34" charset="-122"/>
                </a:rPr>
                <a:t>into table student_tmp;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40969" y="4891848"/>
            <a:ext cx="7573409" cy="1539203"/>
            <a:chOff x="640969" y="4891848"/>
            <a:chExt cx="7573409" cy="1539203"/>
          </a:xfrm>
        </p:grpSpPr>
        <p:sp>
          <p:nvSpPr>
            <p:cNvPr id="16" name="矩形 15">
              <a:extLst>
                <a:ext uri="{FF2B5EF4-FFF2-40B4-BE49-F238E27FC236}">
                  <a16:creationId xmlns:a16="http://schemas.microsoft.com/office/drawing/2014/main" xmlns="" id="{6AF94C7D-8B70-7C44-AC4F-5C4BEA91715E}"/>
                </a:ext>
              </a:extLst>
            </p:cNvPr>
            <p:cNvSpPr/>
            <p:nvPr/>
          </p:nvSpPr>
          <p:spPr bwMode="auto">
            <a:xfrm>
              <a:off x="990582" y="5657298"/>
              <a:ext cx="7223796" cy="77375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xmlns="" id="{DEB24EA2-C973-1E4D-85BE-295053014ED5}"/>
                </a:ext>
              </a:extLst>
            </p:cNvPr>
            <p:cNvSpPr/>
            <p:nvPr/>
          </p:nvSpPr>
          <p:spPr>
            <a:xfrm>
              <a:off x="640969" y="4891848"/>
              <a:ext cx="7533767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266700" algn="just">
                <a:lnSpc>
                  <a:spcPct val="200000"/>
                </a:lnSpc>
                <a:spcAft>
                  <a:spcPts val="0"/>
                </a:spcAft>
              </a:pPr>
              <a:r>
                <a:rPr lang="en-US" altLang="zh-CN" sz="2000" b="1" kern="1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5.  </a:t>
              </a:r>
              <a:r>
                <a:rPr lang="zh-CN" altLang="en-US" sz="2000" b="1" kern="1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将临时数据表中数据导入桶表</a:t>
              </a:r>
              <a:endParaRPr lang="zh-CN" altLang="zh-CN" sz="2000" b="1" kern="100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8" name="文本框 3"/>
            <p:cNvSpPr txBox="1"/>
            <p:nvPr/>
          </p:nvSpPr>
          <p:spPr>
            <a:xfrm>
              <a:off x="1004252" y="5610759"/>
              <a:ext cx="7205980" cy="787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1600" dirty="0">
                  <a:latin typeface="微软雅黑" pitchFamily="34" charset="-122"/>
                  <a:ea typeface="微软雅黑" pitchFamily="34" charset="-122"/>
                </a:rPr>
                <a:t>hive&gt; insert overwrite table stu_buck </a:t>
              </a:r>
            </a:p>
            <a:p>
              <a:pPr algn="just"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1600" dirty="0">
                  <a:latin typeface="微软雅黑" pitchFamily="34" charset="-122"/>
                  <a:ea typeface="微软雅黑" pitchFamily="34" charset="-122"/>
                </a:rPr>
                <a:t>select * from student_tmp cluster by(Sno);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92018277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ChangeArrowheads="1"/>
          </p:cNvSpPr>
          <p:nvPr/>
        </p:nvSpPr>
        <p:spPr bwMode="auto">
          <a:xfrm>
            <a:off x="250825" y="136525"/>
            <a:ext cx="5884863" cy="7651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571500" indent="-571500" eaLnBrk="1" hangingPunct="1">
              <a:buFont typeface="Wingdings" panose="05000000000000000000" pitchFamily="2" charset="2"/>
            </a:pP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     </a:t>
            </a:r>
            <a:r>
              <a:rPr lang="en-US" altLang="zh-CN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7.7 </a:t>
            </a: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Hive数据操作</a:t>
            </a:r>
          </a:p>
        </p:txBody>
      </p:sp>
      <p:sp>
        <p:nvSpPr>
          <p:cNvPr id="7" name="矩形 6"/>
          <p:cNvSpPr/>
          <p:nvPr/>
        </p:nvSpPr>
        <p:spPr bwMode="auto">
          <a:xfrm>
            <a:off x="0" y="969483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0487" name="Picture 2" descr="C:\Documents and Settings\Administrator\桌面\小人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225" y="969963"/>
            <a:ext cx="1323975" cy="1028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8" name="矩形 9"/>
          <p:cNvSpPr/>
          <p:nvPr/>
        </p:nvSpPr>
        <p:spPr>
          <a:xfrm>
            <a:off x="1755775" y="1143000"/>
            <a:ext cx="209169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zh-CN"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Hive数据操作</a:t>
            </a:r>
          </a:p>
        </p:txBody>
      </p:sp>
      <p:pic>
        <p:nvPicPr>
          <p:cNvPr id="8" name="Picture 7" descr="总结小人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022" y="1905559"/>
            <a:ext cx="2654702" cy="4309413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组合 8"/>
          <p:cNvGrpSpPr/>
          <p:nvPr/>
        </p:nvGrpSpPr>
        <p:grpSpPr>
          <a:xfrm>
            <a:off x="2932156" y="2911228"/>
            <a:ext cx="5090180" cy="1892420"/>
            <a:chOff x="3108325" y="2827338"/>
            <a:chExt cx="5319513" cy="1892420"/>
          </a:xfrm>
        </p:grpSpPr>
        <p:sp>
          <p:nvSpPr>
            <p:cNvPr id="10" name="矩形 9"/>
            <p:cNvSpPr>
              <a:spLocks noChangeArrowheads="1"/>
            </p:cNvSpPr>
            <p:nvPr/>
          </p:nvSpPr>
          <p:spPr bwMode="auto">
            <a:xfrm>
              <a:off x="3148267" y="2891240"/>
              <a:ext cx="5152158" cy="1754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indent="457200" algn="just">
                <a:lnSpc>
                  <a:spcPct val="150000"/>
                </a:lnSpc>
              </a:pPr>
              <a:r>
                <a:rPr lang="en-US" altLang="zh-CN" dirty="0"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dirty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rPr>
                <a:t>Hive</a:t>
              </a:r>
              <a:r>
                <a:rPr lang="zh-CN" altLang="en-US" dirty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rPr>
                <a:t>数据操作</a:t>
              </a:r>
              <a:r>
                <a:rPr lang="zh-CN" altLang="en-US" dirty="0">
                  <a:latin typeface="微软雅黑" pitchFamily="34" charset="-122"/>
                  <a:ea typeface="微软雅黑" pitchFamily="34" charset="-122"/>
                </a:rPr>
                <a:t>是负责对数据库对象运行数据访问工作的指令集，通俗的讲它的功能就是</a:t>
              </a:r>
              <a:r>
                <a:rPr lang="zh-CN" altLang="en-US" dirty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rPr>
                <a:t>操作数据</a:t>
              </a:r>
              <a:r>
                <a:rPr lang="zh-CN" altLang="en-US" dirty="0">
                  <a:latin typeface="微软雅黑" pitchFamily="34" charset="-122"/>
                  <a:ea typeface="微软雅黑" pitchFamily="34" charset="-122"/>
                </a:rPr>
                <a:t>，其中包括向数据表</a:t>
              </a:r>
              <a:r>
                <a:rPr lang="zh-CN" altLang="en-US" dirty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rPr>
                <a:t>加载文件</a:t>
              </a:r>
              <a:r>
                <a:rPr lang="zh-CN" altLang="en-US" dirty="0">
                  <a:latin typeface="微软雅黑" pitchFamily="34" charset="-122"/>
                  <a:ea typeface="微软雅黑" pitchFamily="34" charset="-122"/>
                </a:rPr>
                <a:t>、</a:t>
              </a:r>
              <a:r>
                <a:rPr lang="zh-CN" altLang="en-US" dirty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rPr>
                <a:t>写查询结果</a:t>
              </a:r>
              <a:r>
                <a:rPr lang="zh-CN" altLang="en-US" dirty="0">
                  <a:latin typeface="微软雅黑" pitchFamily="34" charset="-122"/>
                  <a:ea typeface="微软雅黑" pitchFamily="34" charset="-122"/>
                </a:rPr>
                <a:t>等操作。</a:t>
              </a:r>
            </a:p>
          </p:txBody>
        </p:sp>
        <p:sp>
          <p:nvSpPr>
            <p:cNvPr id="11" name="圆角矩形标注 10"/>
            <p:cNvSpPr/>
            <p:nvPr/>
          </p:nvSpPr>
          <p:spPr bwMode="auto">
            <a:xfrm>
              <a:off x="3108325" y="2827338"/>
              <a:ext cx="5319513" cy="1892420"/>
            </a:xfrm>
            <a:prstGeom prst="wedgeRoundRectCallout">
              <a:avLst>
                <a:gd name="adj1" fmla="val -55920"/>
                <a:gd name="adj2" fmla="val 18896"/>
                <a:gd name="adj3" fmla="val 16667"/>
              </a:avLst>
            </a:prstGeom>
            <a:noFill/>
            <a:ln w="190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buFont typeface="Arial" pitchFamily="34" charset="0"/>
                <a:buNone/>
                <a:defRPr/>
              </a:pPr>
              <a:endParaRPr lang="zh-CN" altLang="en-US">
                <a:latin typeface="Arial" charset="0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132"/>
          <p:cNvSpPr>
            <a:spLocks noChangeArrowheads="1"/>
          </p:cNvSpPr>
          <p:nvPr/>
        </p:nvSpPr>
        <p:spPr bwMode="auto">
          <a:xfrm>
            <a:off x="392113" y="1301174"/>
            <a:ext cx="2016125" cy="5178435"/>
          </a:xfrm>
          <a:prstGeom prst="upArrow">
            <a:avLst>
              <a:gd name="adj1" fmla="val 66296"/>
              <a:gd name="adj2" fmla="val 58426"/>
            </a:avLst>
          </a:prstGeom>
          <a:gradFill flip="none" rotWithShape="1">
            <a:gsLst>
              <a:gs pos="0">
                <a:srgbClr val="D5F4FF"/>
              </a:gs>
              <a:gs pos="100000">
                <a:srgbClr val="764718">
                  <a:alpha val="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wrap="none" anchor="ctr"/>
          <a:lstStyle/>
          <a:p>
            <a:pPr marL="0" marR="0" lvl="0" indent="0" algn="l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</p:txBody>
      </p:sp>
      <p:sp>
        <p:nvSpPr>
          <p:cNvPr id="10245" name="AutoShape 208"/>
          <p:cNvSpPr/>
          <p:nvPr/>
        </p:nvSpPr>
        <p:spPr>
          <a:xfrm>
            <a:off x="2670175" y="1530350"/>
            <a:ext cx="5976938" cy="850900"/>
          </a:xfrm>
          <a:prstGeom prst="roundRect">
            <a:avLst>
              <a:gd name="adj" fmla="val 17352"/>
            </a:avLst>
          </a:prstGeom>
          <a:solidFill>
            <a:srgbClr val="FFFFFF"/>
          </a:solidFill>
          <a:ln w="19050" cap="flat" cmpd="sng">
            <a:solidFill>
              <a:srgbClr val="F2F2F2"/>
            </a:solidFill>
            <a:prstDash val="solid"/>
            <a:headEnd type="none" w="med" len="med"/>
            <a:tailEnd type="none" w="med" len="med"/>
          </a:ln>
          <a:effectLst>
            <a:outerShdw sy="23000" kx="1031184" algn="br" rotWithShape="0">
              <a:srgbClr val="808080">
                <a:alpha val="20000"/>
              </a:srgbClr>
            </a:outerShdw>
          </a:effectLst>
        </p:spPr>
        <p:txBody>
          <a:bodyPr wrap="none" anchor="ctr"/>
          <a:lstStyle/>
          <a:p>
            <a:pPr eaLnBrk="1" latinLnBrk="1" hangingPunct="1"/>
            <a:endParaRPr lang="ko-KR" altLang="en-US" dirty="0">
              <a:solidFill>
                <a:srgbClr val="000000"/>
              </a:solidFill>
              <a:effectLst>
                <a:outerShdw blurRad="38100" dist="38100" dir="2700000">
                  <a:srgbClr val="FFFFFF"/>
                </a:outerShdw>
              </a:effectLst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46" name="TextBox 312"/>
          <p:cNvSpPr txBox="1"/>
          <p:nvPr/>
        </p:nvSpPr>
        <p:spPr>
          <a:xfrm>
            <a:off x="2670175" y="1712913"/>
            <a:ext cx="5976938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2800" b="1" dirty="0">
                <a:latin typeface="Arial" panose="020B0604020202020204" pitchFamily="34" charset="0"/>
              </a:rPr>
              <a:t>7.1  数据仓库简介</a:t>
            </a:r>
          </a:p>
        </p:txBody>
      </p:sp>
      <p:pic>
        <p:nvPicPr>
          <p:cNvPr id="5128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3" y="1885950"/>
            <a:ext cx="1622425" cy="5207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51" name="标题 1"/>
          <p:cNvSpPr>
            <a:spLocks noChangeArrowheads="1"/>
          </p:cNvSpPr>
          <p:nvPr/>
        </p:nvSpPr>
        <p:spPr bwMode="auto">
          <a:xfrm>
            <a:off x="1758950" y="115888"/>
            <a:ext cx="5148263" cy="7651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571500" indent="-571500" eaLnBrk="1" hangingPunct="1">
              <a:buFont typeface="Wingdings" panose="05000000000000000000" pitchFamily="2" charset="2"/>
            </a:pPr>
            <a:r>
              <a:rPr lang="en-US" altLang="zh-CN" sz="3600" dirty="0">
                <a:solidFill>
                  <a:srgbClr val="1369B2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</a:t>
            </a:r>
            <a:r>
              <a:rPr lang="zh-CN" altLang="en-US" sz="36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知识架构</a:t>
            </a:r>
          </a:p>
        </p:txBody>
      </p:sp>
      <p:grpSp>
        <p:nvGrpSpPr>
          <p:cNvPr id="113" name="组合 4"/>
          <p:cNvGrpSpPr/>
          <p:nvPr/>
        </p:nvGrpSpPr>
        <p:grpSpPr>
          <a:xfrm>
            <a:off x="1148482" y="3555084"/>
            <a:ext cx="6681301" cy="612775"/>
            <a:chOff x="1052236" y="3360738"/>
            <a:chExt cx="6682064" cy="614469"/>
          </a:xfrm>
        </p:grpSpPr>
        <p:grpSp>
          <p:nvGrpSpPr>
            <p:cNvPr id="114" name="组合 314"/>
            <p:cNvGrpSpPr/>
            <p:nvPr/>
          </p:nvGrpSpPr>
          <p:grpSpPr>
            <a:xfrm>
              <a:off x="1328739" y="3397251"/>
              <a:ext cx="6405561" cy="577956"/>
              <a:chOff x="1252258" y="5045323"/>
              <a:chExt cx="7405967" cy="669007"/>
            </a:xfrm>
          </p:grpSpPr>
          <p:grpSp>
            <p:nvGrpSpPr>
              <p:cNvPr id="127" name="组合 331"/>
              <p:cNvGrpSpPr/>
              <p:nvPr/>
            </p:nvGrpSpPr>
            <p:grpSpPr>
              <a:xfrm>
                <a:off x="2520950" y="5045323"/>
                <a:ext cx="6137275" cy="669007"/>
                <a:chOff x="2520950" y="4924673"/>
                <a:chExt cx="6137275" cy="789657"/>
              </a:xfrm>
            </p:grpSpPr>
            <p:sp>
              <p:nvSpPr>
                <p:cNvPr id="130" name="AutoShape 218"/>
                <p:cNvSpPr>
                  <a:spLocks noChangeArrowheads="1"/>
                </p:cNvSpPr>
                <p:nvPr/>
              </p:nvSpPr>
              <p:spPr bwMode="auto">
                <a:xfrm>
                  <a:off x="2653841" y="5392432"/>
                  <a:ext cx="5874053" cy="32189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00">
                        <a:alpha val="50000"/>
                      </a:srgbClr>
                    </a:gs>
                    <a:gs pos="100000">
                      <a:srgbClr val="000000">
                        <a:gamma/>
                        <a:tint val="57647"/>
                        <a:invGamma/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 algn="ctr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Gulim" panose="020B0600000101010101" pitchFamily="34" charset="-127"/>
                    <a:ea typeface="Gulim" panose="020B0600000101010101" pitchFamily="34" charset="-127"/>
                    <a:cs typeface="+mn-cs"/>
                  </a:endParaRPr>
                </a:p>
              </p:txBody>
            </p:sp>
            <p:grpSp>
              <p:nvGrpSpPr>
                <p:cNvPr id="131" name="组合 335"/>
                <p:cNvGrpSpPr/>
                <p:nvPr/>
              </p:nvGrpSpPr>
              <p:grpSpPr>
                <a:xfrm>
                  <a:off x="2520950" y="4924673"/>
                  <a:ext cx="6137275" cy="664245"/>
                  <a:chOff x="2520950" y="4868193"/>
                  <a:chExt cx="6137275" cy="720725"/>
                </a:xfrm>
              </p:grpSpPr>
              <p:sp>
                <p:nvSpPr>
                  <p:cNvPr id="132" name="AutoShape 181"/>
                  <p:cNvSpPr>
                    <a:spLocks noChangeArrowheads="1"/>
                  </p:cNvSpPr>
                  <p:nvPr/>
                </p:nvSpPr>
                <p:spPr bwMode="auto">
                  <a:xfrm>
                    <a:off x="2450086" y="4868343"/>
                    <a:ext cx="6208139" cy="719775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D5F4FF"/>
                  </a:solidFill>
                  <a:ln w="19050" algn="ctr">
                    <a:solidFill>
                      <a:srgbClr val="FFFFFF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auto" latinLnBrk="1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1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Gulim" panose="020B0600000101010101" pitchFamily="34" charset="-127"/>
                      <a:ea typeface="Gulim" panose="020B0600000101010101" pitchFamily="34" charset="-127"/>
                      <a:cs typeface="+mn-cs"/>
                    </a:endParaRPr>
                  </a:p>
                </p:txBody>
              </p:sp>
              <p:sp>
                <p:nvSpPr>
                  <p:cNvPr id="133" name="AutoShape 202"/>
                  <p:cNvSpPr>
                    <a:spLocks noChangeArrowheads="1"/>
                  </p:cNvSpPr>
                  <p:nvPr/>
                </p:nvSpPr>
                <p:spPr bwMode="auto">
                  <a:xfrm>
                    <a:off x="2694225" y="4983979"/>
                    <a:ext cx="5758408" cy="48850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FFFFF">
                      <a:alpha val="45882"/>
                    </a:srgbClr>
                  </a:solidFill>
                  <a:ln w="19050" algn="ctr">
                    <a:solidFill>
                      <a:srgbClr val="FFFFFF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auto" latinLnBrk="1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1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Gulim" panose="020B0600000101010101" pitchFamily="34" charset="-127"/>
                      <a:ea typeface="Gulim" panose="020B0600000101010101" pitchFamily="34" charset="-127"/>
                      <a:cs typeface="+mn-cs"/>
                    </a:endParaRPr>
                  </a:p>
                </p:txBody>
              </p:sp>
            </p:grpSp>
          </p:grpSp>
          <p:sp>
            <p:nvSpPr>
              <p:cNvPr id="128" name="Line 188"/>
              <p:cNvSpPr>
                <a:spLocks noChangeShapeType="1"/>
              </p:cNvSpPr>
              <p:nvPr/>
            </p:nvSpPr>
            <p:spPr bwMode="auto">
              <a:xfrm flipH="1">
                <a:off x="1499223" y="5331054"/>
                <a:ext cx="1497884" cy="0"/>
              </a:xfrm>
              <a:prstGeom prst="line">
                <a:avLst/>
              </a:prstGeom>
              <a:noFill/>
              <a:ln w="31750" cap="rnd">
                <a:solidFill>
                  <a:schemeClr val="bg1">
                    <a:lumMod val="50000"/>
                  </a:schemeClr>
                </a:solidFill>
                <a:prstDash val="sysDot"/>
                <a:round/>
                <a:headEnd type="oval" w="med" len="med"/>
              </a:ln>
            </p:spPr>
            <p:txBody>
              <a:bodyPr/>
              <a:lstStyle/>
              <a:p>
                <a:pPr marL="0" marR="0" lvl="0" indent="0" algn="l" defTabSz="914400" rtl="0" eaLnBrk="0" fontAlgn="base" latinLnBrk="1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anose="020B0600000101010101" pitchFamily="34" charset="-127"/>
                  <a:ea typeface="Gulim" panose="020B0600000101010101" pitchFamily="34" charset="-127"/>
                  <a:cs typeface="+mn-cs"/>
                </a:endParaRPr>
              </a:p>
            </p:txBody>
          </p:sp>
          <p:sp>
            <p:nvSpPr>
              <p:cNvPr id="129" name="Oval 151"/>
              <p:cNvSpPr>
                <a:spLocks noChangeArrowheads="1"/>
              </p:cNvSpPr>
              <p:nvPr/>
            </p:nvSpPr>
            <p:spPr bwMode="auto">
              <a:xfrm>
                <a:off x="1251410" y="5063867"/>
                <a:ext cx="170715" cy="171368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anose="020B0600000101010101" pitchFamily="34" charset="-127"/>
                  <a:ea typeface="Gulim" panose="020B0600000101010101" pitchFamily="34" charset="-127"/>
                  <a:cs typeface="+mn-cs"/>
                </a:endParaRPr>
              </a:p>
            </p:txBody>
          </p:sp>
        </p:grpSp>
        <p:grpSp>
          <p:nvGrpSpPr>
            <p:cNvPr id="115" name="组合 316"/>
            <p:cNvGrpSpPr/>
            <p:nvPr/>
          </p:nvGrpSpPr>
          <p:grpSpPr>
            <a:xfrm>
              <a:off x="1112838" y="3360738"/>
              <a:ext cx="549127" cy="550499"/>
              <a:chOff x="1190461" y="2772022"/>
              <a:chExt cx="635025" cy="637257"/>
            </a:xfrm>
          </p:grpSpPr>
          <p:sp>
            <p:nvSpPr>
              <p:cNvPr id="123" name="Oval 148"/>
              <p:cNvSpPr>
                <a:spLocks noChangeArrowheads="1"/>
              </p:cNvSpPr>
              <p:nvPr/>
            </p:nvSpPr>
            <p:spPr bwMode="auto">
              <a:xfrm>
                <a:off x="1189585" y="2772022"/>
                <a:ext cx="635269" cy="637598"/>
              </a:xfrm>
              <a:prstGeom prst="ellipse">
                <a:avLst/>
              </a:prstGeom>
              <a:gradFill flip="none" rotWithShape="1">
                <a:gsLst>
                  <a:gs pos="0">
                    <a:srgbClr val="A3D3FF"/>
                  </a:gs>
                  <a:gs pos="100000">
                    <a:srgbClr val="B9E9FF"/>
                  </a:gs>
                </a:gsLst>
                <a:lin ang="2700000" scaled="1"/>
                <a:tileRect/>
              </a:gradFill>
              <a:ln>
                <a:noFill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 Black" panose="020B0A04020102020204" pitchFamily="6" charset="0"/>
                  <a:ea typeface="Gulim" panose="020B0600000101010101" pitchFamily="34" charset="-127"/>
                  <a:cs typeface="+mn-cs"/>
                </a:endParaRPr>
              </a:p>
            </p:txBody>
          </p:sp>
          <p:sp>
            <p:nvSpPr>
              <p:cNvPr id="126" name="Oval 151"/>
              <p:cNvSpPr>
                <a:spLocks noChangeArrowheads="1"/>
              </p:cNvSpPr>
              <p:nvPr/>
            </p:nvSpPr>
            <p:spPr bwMode="auto">
              <a:xfrm>
                <a:off x="1411747" y="2790450"/>
                <a:ext cx="170751" cy="171378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anose="020B0600000101010101" pitchFamily="34" charset="-127"/>
                  <a:ea typeface="Gulim" panose="020B0600000101010101" pitchFamily="34" charset="-127"/>
                  <a:cs typeface="+mn-cs"/>
                </a:endParaRPr>
              </a:p>
            </p:txBody>
          </p:sp>
        </p:grpSp>
        <p:sp>
          <p:nvSpPr>
            <p:cNvPr id="116" name="TextBox 322"/>
            <p:cNvSpPr txBox="1"/>
            <p:nvPr/>
          </p:nvSpPr>
          <p:spPr>
            <a:xfrm>
              <a:off x="3213100" y="3446500"/>
              <a:ext cx="3499097" cy="36931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数据仓库的结构</a:t>
              </a:r>
            </a:p>
          </p:txBody>
        </p:sp>
        <p:sp>
          <p:nvSpPr>
            <p:cNvPr id="120" name="TextBox 317"/>
            <p:cNvSpPr txBox="1"/>
            <p:nvPr/>
          </p:nvSpPr>
          <p:spPr>
            <a:xfrm>
              <a:off x="1052236" y="3440260"/>
              <a:ext cx="685035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/>
              <a:endParaRPr lang="zh-CN" altLang="en-US" sz="2000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34" name="组合 4"/>
          <p:cNvGrpSpPr/>
          <p:nvPr/>
        </p:nvGrpSpPr>
        <p:grpSpPr>
          <a:xfrm>
            <a:off x="1176628" y="2807837"/>
            <a:ext cx="6654794" cy="612776"/>
            <a:chOff x="1078733" y="3360738"/>
            <a:chExt cx="6655567" cy="614469"/>
          </a:xfrm>
        </p:grpSpPr>
        <p:grpSp>
          <p:nvGrpSpPr>
            <p:cNvPr id="135" name="组合 314"/>
            <p:cNvGrpSpPr/>
            <p:nvPr/>
          </p:nvGrpSpPr>
          <p:grpSpPr>
            <a:xfrm>
              <a:off x="1328739" y="3397251"/>
              <a:ext cx="6405561" cy="577956"/>
              <a:chOff x="1252258" y="5045323"/>
              <a:chExt cx="7405967" cy="669007"/>
            </a:xfrm>
          </p:grpSpPr>
          <p:grpSp>
            <p:nvGrpSpPr>
              <p:cNvPr id="141" name="组合 331"/>
              <p:cNvGrpSpPr/>
              <p:nvPr/>
            </p:nvGrpSpPr>
            <p:grpSpPr>
              <a:xfrm>
                <a:off x="2520950" y="5045323"/>
                <a:ext cx="6137275" cy="669007"/>
                <a:chOff x="2520950" y="4924673"/>
                <a:chExt cx="6137275" cy="789657"/>
              </a:xfrm>
            </p:grpSpPr>
            <p:sp>
              <p:nvSpPr>
                <p:cNvPr id="144" name="AutoShape 218"/>
                <p:cNvSpPr>
                  <a:spLocks noChangeArrowheads="1"/>
                </p:cNvSpPr>
                <p:nvPr/>
              </p:nvSpPr>
              <p:spPr bwMode="auto">
                <a:xfrm>
                  <a:off x="2653841" y="5392432"/>
                  <a:ext cx="5874053" cy="32189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00">
                        <a:alpha val="50000"/>
                      </a:srgbClr>
                    </a:gs>
                    <a:gs pos="100000">
                      <a:srgbClr val="000000">
                        <a:gamma/>
                        <a:tint val="57647"/>
                        <a:invGamma/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 algn="ctr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Gulim" panose="020B0600000101010101" pitchFamily="34" charset="-127"/>
                    <a:ea typeface="Gulim" panose="020B0600000101010101" pitchFamily="34" charset="-127"/>
                    <a:cs typeface="+mn-cs"/>
                  </a:endParaRPr>
                </a:p>
              </p:txBody>
            </p:sp>
            <p:grpSp>
              <p:nvGrpSpPr>
                <p:cNvPr id="145" name="组合 335"/>
                <p:cNvGrpSpPr/>
                <p:nvPr/>
              </p:nvGrpSpPr>
              <p:grpSpPr>
                <a:xfrm>
                  <a:off x="2520950" y="4924673"/>
                  <a:ext cx="6137275" cy="664245"/>
                  <a:chOff x="2520950" y="4868193"/>
                  <a:chExt cx="6137275" cy="720725"/>
                </a:xfrm>
              </p:grpSpPr>
              <p:sp>
                <p:nvSpPr>
                  <p:cNvPr id="146" name="AutoShape 181"/>
                  <p:cNvSpPr>
                    <a:spLocks noChangeArrowheads="1"/>
                  </p:cNvSpPr>
                  <p:nvPr/>
                </p:nvSpPr>
                <p:spPr bwMode="auto">
                  <a:xfrm>
                    <a:off x="2450086" y="4868343"/>
                    <a:ext cx="6208139" cy="719775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D5F4FF"/>
                  </a:solidFill>
                  <a:ln w="19050" algn="ctr">
                    <a:solidFill>
                      <a:srgbClr val="FFFFFF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auto" latinLnBrk="1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1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Gulim" panose="020B0600000101010101" pitchFamily="34" charset="-127"/>
                      <a:ea typeface="Gulim" panose="020B0600000101010101" pitchFamily="34" charset="-127"/>
                      <a:cs typeface="+mn-cs"/>
                    </a:endParaRPr>
                  </a:p>
                </p:txBody>
              </p:sp>
              <p:sp>
                <p:nvSpPr>
                  <p:cNvPr id="147" name="AutoShape 202"/>
                  <p:cNvSpPr>
                    <a:spLocks noChangeArrowheads="1"/>
                  </p:cNvSpPr>
                  <p:nvPr/>
                </p:nvSpPr>
                <p:spPr bwMode="auto">
                  <a:xfrm>
                    <a:off x="2694225" y="4983979"/>
                    <a:ext cx="5758408" cy="48850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FFFFF">
                      <a:alpha val="45882"/>
                    </a:srgbClr>
                  </a:solidFill>
                  <a:ln w="19050" algn="ctr">
                    <a:solidFill>
                      <a:srgbClr val="FFFFFF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auto" latinLnBrk="1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1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Gulim" panose="020B0600000101010101" pitchFamily="34" charset="-127"/>
                      <a:ea typeface="Gulim" panose="020B0600000101010101" pitchFamily="34" charset="-127"/>
                      <a:cs typeface="+mn-cs"/>
                    </a:endParaRPr>
                  </a:p>
                </p:txBody>
              </p:sp>
            </p:grpSp>
          </p:grpSp>
          <p:sp>
            <p:nvSpPr>
              <p:cNvPr id="142" name="Line 188"/>
              <p:cNvSpPr>
                <a:spLocks noChangeShapeType="1"/>
              </p:cNvSpPr>
              <p:nvPr/>
            </p:nvSpPr>
            <p:spPr bwMode="auto">
              <a:xfrm flipH="1">
                <a:off x="1499223" y="5331054"/>
                <a:ext cx="1497884" cy="0"/>
              </a:xfrm>
              <a:prstGeom prst="line">
                <a:avLst/>
              </a:prstGeom>
              <a:noFill/>
              <a:ln w="31750" cap="rnd">
                <a:solidFill>
                  <a:schemeClr val="bg1">
                    <a:lumMod val="50000"/>
                  </a:schemeClr>
                </a:solidFill>
                <a:prstDash val="sysDot"/>
                <a:round/>
                <a:headEnd type="oval" w="med" len="med"/>
              </a:ln>
            </p:spPr>
            <p:txBody>
              <a:bodyPr/>
              <a:lstStyle/>
              <a:p>
                <a:pPr marL="0" marR="0" lvl="0" indent="0" algn="l" defTabSz="914400" rtl="0" eaLnBrk="0" fontAlgn="base" latinLnBrk="1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anose="020B0600000101010101" pitchFamily="34" charset="-127"/>
                  <a:ea typeface="Gulim" panose="020B0600000101010101" pitchFamily="34" charset="-127"/>
                  <a:cs typeface="+mn-cs"/>
                </a:endParaRPr>
              </a:p>
            </p:txBody>
          </p:sp>
          <p:sp>
            <p:nvSpPr>
              <p:cNvPr id="143" name="Oval 151"/>
              <p:cNvSpPr>
                <a:spLocks noChangeArrowheads="1"/>
              </p:cNvSpPr>
              <p:nvPr/>
            </p:nvSpPr>
            <p:spPr bwMode="auto">
              <a:xfrm>
                <a:off x="1251410" y="5063867"/>
                <a:ext cx="170715" cy="171368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anose="020B0600000101010101" pitchFamily="34" charset="-127"/>
                  <a:ea typeface="Gulim" panose="020B0600000101010101" pitchFamily="34" charset="-127"/>
                  <a:cs typeface="+mn-cs"/>
                </a:endParaRPr>
              </a:p>
            </p:txBody>
          </p:sp>
        </p:grpSp>
        <p:grpSp>
          <p:nvGrpSpPr>
            <p:cNvPr id="136" name="组合 316"/>
            <p:cNvGrpSpPr/>
            <p:nvPr/>
          </p:nvGrpSpPr>
          <p:grpSpPr>
            <a:xfrm>
              <a:off x="1112838" y="3360738"/>
              <a:ext cx="549127" cy="550499"/>
              <a:chOff x="1190461" y="2772022"/>
              <a:chExt cx="635025" cy="637257"/>
            </a:xfrm>
          </p:grpSpPr>
          <p:sp>
            <p:nvSpPr>
              <p:cNvPr id="139" name="Oval 148"/>
              <p:cNvSpPr>
                <a:spLocks noChangeArrowheads="1"/>
              </p:cNvSpPr>
              <p:nvPr/>
            </p:nvSpPr>
            <p:spPr bwMode="auto">
              <a:xfrm>
                <a:off x="1189585" y="2772022"/>
                <a:ext cx="635269" cy="637598"/>
              </a:xfrm>
              <a:prstGeom prst="ellipse">
                <a:avLst/>
              </a:prstGeom>
              <a:gradFill flip="none" rotWithShape="1">
                <a:gsLst>
                  <a:gs pos="0">
                    <a:srgbClr val="A3D3FF"/>
                  </a:gs>
                  <a:gs pos="100000">
                    <a:srgbClr val="B9E9FF"/>
                  </a:gs>
                </a:gsLst>
                <a:lin ang="2700000" scaled="1"/>
                <a:tileRect/>
              </a:gradFill>
              <a:ln>
                <a:noFill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 Black" panose="020B0A04020102020204" pitchFamily="6" charset="0"/>
                  <a:ea typeface="Gulim" panose="020B0600000101010101" pitchFamily="34" charset="-127"/>
                  <a:cs typeface="+mn-cs"/>
                </a:endParaRPr>
              </a:p>
            </p:txBody>
          </p:sp>
          <p:sp>
            <p:nvSpPr>
              <p:cNvPr id="140" name="Oval 151"/>
              <p:cNvSpPr>
                <a:spLocks noChangeArrowheads="1"/>
              </p:cNvSpPr>
              <p:nvPr/>
            </p:nvSpPr>
            <p:spPr bwMode="auto">
              <a:xfrm>
                <a:off x="1411747" y="2790450"/>
                <a:ext cx="170751" cy="171378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anose="020B0600000101010101" pitchFamily="34" charset="-127"/>
                  <a:ea typeface="Gulim" panose="020B0600000101010101" pitchFamily="34" charset="-127"/>
                  <a:cs typeface="+mn-cs"/>
                </a:endParaRPr>
              </a:p>
            </p:txBody>
          </p:sp>
        </p:grpSp>
        <p:sp>
          <p:nvSpPr>
            <p:cNvPr id="137" name="TextBox 322"/>
            <p:cNvSpPr txBox="1"/>
            <p:nvPr/>
          </p:nvSpPr>
          <p:spPr>
            <a:xfrm>
              <a:off x="3213100" y="3446500"/>
              <a:ext cx="3499097" cy="36931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什么是数据仓库</a:t>
              </a:r>
            </a:p>
          </p:txBody>
        </p:sp>
        <p:sp>
          <p:nvSpPr>
            <p:cNvPr id="138" name="TextBox 317"/>
            <p:cNvSpPr txBox="1"/>
            <p:nvPr/>
          </p:nvSpPr>
          <p:spPr>
            <a:xfrm>
              <a:off x="1078733" y="3475131"/>
              <a:ext cx="664102" cy="33949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dirty="0">
                  <a:latin typeface="Arial" pitchFamily="34" charset="0"/>
                  <a:ea typeface="宋体" pitchFamily="2" charset="-122"/>
                </a:rPr>
                <a:t>7.1.1</a:t>
              </a:r>
              <a:endParaRPr lang="zh-CN" altLang="en-US" sz="2000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2" name="组合 4"/>
          <p:cNvGrpSpPr/>
          <p:nvPr/>
        </p:nvGrpSpPr>
        <p:grpSpPr>
          <a:xfrm>
            <a:off x="1138195" y="4295494"/>
            <a:ext cx="6693493" cy="612775"/>
            <a:chOff x="1040043" y="3360738"/>
            <a:chExt cx="6694257" cy="614469"/>
          </a:xfrm>
        </p:grpSpPr>
        <p:grpSp>
          <p:nvGrpSpPr>
            <p:cNvPr id="3" name="组合 314"/>
            <p:cNvGrpSpPr/>
            <p:nvPr/>
          </p:nvGrpSpPr>
          <p:grpSpPr>
            <a:xfrm>
              <a:off x="1328739" y="3397251"/>
              <a:ext cx="6405561" cy="577956"/>
              <a:chOff x="1252258" y="5045323"/>
              <a:chExt cx="7405967" cy="669007"/>
            </a:xfrm>
          </p:grpSpPr>
          <p:grpSp>
            <p:nvGrpSpPr>
              <p:cNvPr id="4" name="组合 331"/>
              <p:cNvGrpSpPr/>
              <p:nvPr/>
            </p:nvGrpSpPr>
            <p:grpSpPr>
              <a:xfrm>
                <a:off x="2520950" y="5045323"/>
                <a:ext cx="6137275" cy="669007"/>
                <a:chOff x="2520950" y="4924673"/>
                <a:chExt cx="6137275" cy="789657"/>
              </a:xfrm>
            </p:grpSpPr>
            <p:sp>
              <p:nvSpPr>
                <p:cNvPr id="7" name="AutoShape 218"/>
                <p:cNvSpPr>
                  <a:spLocks noChangeArrowheads="1"/>
                </p:cNvSpPr>
                <p:nvPr/>
              </p:nvSpPr>
              <p:spPr bwMode="auto">
                <a:xfrm>
                  <a:off x="2653841" y="5392432"/>
                  <a:ext cx="5874053" cy="32189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00">
                        <a:alpha val="50000"/>
                      </a:srgbClr>
                    </a:gs>
                    <a:gs pos="100000">
                      <a:srgbClr val="000000">
                        <a:gamma/>
                        <a:tint val="57647"/>
                        <a:invGamma/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 algn="ctr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Gulim" panose="020B0600000101010101" pitchFamily="34" charset="-127"/>
                    <a:ea typeface="Gulim" panose="020B0600000101010101" pitchFamily="34" charset="-127"/>
                    <a:cs typeface="+mn-cs"/>
                  </a:endParaRPr>
                </a:p>
              </p:txBody>
            </p:sp>
            <p:grpSp>
              <p:nvGrpSpPr>
                <p:cNvPr id="8" name="组合 335"/>
                <p:cNvGrpSpPr/>
                <p:nvPr/>
              </p:nvGrpSpPr>
              <p:grpSpPr>
                <a:xfrm>
                  <a:off x="2520950" y="4924673"/>
                  <a:ext cx="6137275" cy="664245"/>
                  <a:chOff x="2520950" y="4868193"/>
                  <a:chExt cx="6137275" cy="720725"/>
                </a:xfrm>
              </p:grpSpPr>
              <p:sp>
                <p:nvSpPr>
                  <p:cNvPr id="9" name="AutoShape 181"/>
                  <p:cNvSpPr>
                    <a:spLocks noChangeArrowheads="1"/>
                  </p:cNvSpPr>
                  <p:nvPr/>
                </p:nvSpPr>
                <p:spPr bwMode="auto">
                  <a:xfrm>
                    <a:off x="2450086" y="4868343"/>
                    <a:ext cx="6208139" cy="719775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D5F4FF"/>
                  </a:solidFill>
                  <a:ln w="19050" algn="ctr">
                    <a:solidFill>
                      <a:srgbClr val="FFFFFF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auto" latinLnBrk="1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1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Gulim" panose="020B0600000101010101" pitchFamily="34" charset="-127"/>
                      <a:ea typeface="Gulim" panose="020B0600000101010101" pitchFamily="34" charset="-127"/>
                      <a:cs typeface="+mn-cs"/>
                    </a:endParaRPr>
                  </a:p>
                </p:txBody>
              </p:sp>
              <p:sp>
                <p:nvSpPr>
                  <p:cNvPr id="10" name="AutoShape 202"/>
                  <p:cNvSpPr>
                    <a:spLocks noChangeArrowheads="1"/>
                  </p:cNvSpPr>
                  <p:nvPr/>
                </p:nvSpPr>
                <p:spPr bwMode="auto">
                  <a:xfrm>
                    <a:off x="2694225" y="4983979"/>
                    <a:ext cx="5758408" cy="48850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FFFFF">
                      <a:alpha val="45882"/>
                    </a:srgbClr>
                  </a:solidFill>
                  <a:ln w="19050" algn="ctr">
                    <a:solidFill>
                      <a:srgbClr val="FFFFFF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auto" latinLnBrk="1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1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Gulim" panose="020B0600000101010101" pitchFamily="34" charset="-127"/>
                      <a:ea typeface="Gulim" panose="020B0600000101010101" pitchFamily="34" charset="-127"/>
                      <a:cs typeface="+mn-cs"/>
                    </a:endParaRPr>
                  </a:p>
                </p:txBody>
              </p:sp>
            </p:grpSp>
          </p:grpSp>
          <p:sp>
            <p:nvSpPr>
              <p:cNvPr id="11" name="Line 188"/>
              <p:cNvSpPr>
                <a:spLocks noChangeShapeType="1"/>
              </p:cNvSpPr>
              <p:nvPr/>
            </p:nvSpPr>
            <p:spPr bwMode="auto">
              <a:xfrm flipH="1">
                <a:off x="1499223" y="5331054"/>
                <a:ext cx="1497884" cy="0"/>
              </a:xfrm>
              <a:prstGeom prst="line">
                <a:avLst/>
              </a:prstGeom>
              <a:noFill/>
              <a:ln w="31750" cap="rnd">
                <a:solidFill>
                  <a:schemeClr val="bg1">
                    <a:lumMod val="50000"/>
                  </a:schemeClr>
                </a:solidFill>
                <a:prstDash val="sysDot"/>
                <a:round/>
                <a:headEnd type="oval" w="med" len="med"/>
              </a:ln>
            </p:spPr>
            <p:txBody>
              <a:bodyPr/>
              <a:lstStyle/>
              <a:p>
                <a:pPr marL="0" marR="0" lvl="0" indent="0" algn="l" defTabSz="914400" rtl="0" eaLnBrk="0" fontAlgn="base" latinLnBrk="1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anose="020B0600000101010101" pitchFamily="34" charset="-127"/>
                  <a:ea typeface="Gulim" panose="020B0600000101010101" pitchFamily="34" charset="-127"/>
                  <a:cs typeface="+mn-cs"/>
                </a:endParaRPr>
              </a:p>
            </p:txBody>
          </p:sp>
          <p:sp>
            <p:nvSpPr>
              <p:cNvPr id="12" name="Oval 151"/>
              <p:cNvSpPr>
                <a:spLocks noChangeArrowheads="1"/>
              </p:cNvSpPr>
              <p:nvPr/>
            </p:nvSpPr>
            <p:spPr bwMode="auto">
              <a:xfrm>
                <a:off x="1251410" y="5063867"/>
                <a:ext cx="170715" cy="171368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anose="020B0600000101010101" pitchFamily="34" charset="-127"/>
                  <a:ea typeface="Gulim" panose="020B0600000101010101" pitchFamily="34" charset="-127"/>
                  <a:cs typeface="+mn-cs"/>
                </a:endParaRPr>
              </a:p>
            </p:txBody>
          </p:sp>
        </p:grpSp>
        <p:grpSp>
          <p:nvGrpSpPr>
            <p:cNvPr id="13" name="组合 316"/>
            <p:cNvGrpSpPr/>
            <p:nvPr/>
          </p:nvGrpSpPr>
          <p:grpSpPr>
            <a:xfrm>
              <a:off x="1112838" y="3360738"/>
              <a:ext cx="549127" cy="550499"/>
              <a:chOff x="1190461" y="2772022"/>
              <a:chExt cx="635025" cy="637257"/>
            </a:xfrm>
          </p:grpSpPr>
          <p:sp>
            <p:nvSpPr>
              <p:cNvPr id="14" name="Oval 148"/>
              <p:cNvSpPr>
                <a:spLocks noChangeArrowheads="1"/>
              </p:cNvSpPr>
              <p:nvPr/>
            </p:nvSpPr>
            <p:spPr bwMode="auto">
              <a:xfrm>
                <a:off x="1189585" y="2772022"/>
                <a:ext cx="635269" cy="637598"/>
              </a:xfrm>
              <a:prstGeom prst="ellipse">
                <a:avLst/>
              </a:prstGeom>
              <a:gradFill flip="none" rotWithShape="1">
                <a:gsLst>
                  <a:gs pos="0">
                    <a:srgbClr val="A3D3FF"/>
                  </a:gs>
                  <a:gs pos="100000">
                    <a:srgbClr val="B9E9FF"/>
                  </a:gs>
                </a:gsLst>
                <a:lin ang="2700000" scaled="1"/>
                <a:tileRect/>
              </a:gradFill>
              <a:ln>
                <a:noFill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 Black" panose="020B0A04020102020204" pitchFamily="6" charset="0"/>
                  <a:ea typeface="Gulim" panose="020B0600000101010101" pitchFamily="34" charset="-127"/>
                  <a:cs typeface="+mn-cs"/>
                </a:endParaRPr>
              </a:p>
            </p:txBody>
          </p:sp>
          <p:sp>
            <p:nvSpPr>
              <p:cNvPr id="15" name="Oval 151"/>
              <p:cNvSpPr>
                <a:spLocks noChangeArrowheads="1"/>
              </p:cNvSpPr>
              <p:nvPr/>
            </p:nvSpPr>
            <p:spPr bwMode="auto">
              <a:xfrm>
                <a:off x="1411747" y="2790450"/>
                <a:ext cx="170751" cy="171378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anose="020B0600000101010101" pitchFamily="34" charset="-127"/>
                  <a:ea typeface="Gulim" panose="020B0600000101010101" pitchFamily="34" charset="-127"/>
                  <a:cs typeface="+mn-cs"/>
                </a:endParaRPr>
              </a:p>
            </p:txBody>
          </p:sp>
        </p:grpSp>
        <p:sp>
          <p:nvSpPr>
            <p:cNvPr id="16" name="TextBox 322"/>
            <p:cNvSpPr txBox="1"/>
            <p:nvPr/>
          </p:nvSpPr>
          <p:spPr>
            <a:xfrm>
              <a:off x="3213100" y="3446500"/>
              <a:ext cx="3499097" cy="36931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数据仓库的数据模型</a:t>
              </a:r>
            </a:p>
          </p:txBody>
        </p:sp>
        <p:sp>
          <p:nvSpPr>
            <p:cNvPr id="17" name="TextBox 317"/>
            <p:cNvSpPr txBox="1"/>
            <p:nvPr/>
          </p:nvSpPr>
          <p:spPr>
            <a:xfrm>
              <a:off x="1040043" y="3476937"/>
              <a:ext cx="685035" cy="33949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dirty="0">
                  <a:latin typeface="Arial" pitchFamily="34" charset="0"/>
                  <a:ea typeface="宋体" pitchFamily="2" charset="-122"/>
                </a:rPr>
                <a:t>7.1.3</a:t>
              </a:r>
              <a:endParaRPr lang="zh-CN" altLang="en-US" sz="1600" dirty="0">
                <a:latin typeface="Arial" panose="020B0604020202020204" pitchFamily="34" charset="0"/>
              </a:endParaRPr>
            </a:p>
          </p:txBody>
        </p:sp>
      </p:grpSp>
      <p:sp>
        <p:nvSpPr>
          <p:cNvPr id="50" name="TextBox 317"/>
          <p:cNvSpPr txBox="1"/>
          <p:nvPr/>
        </p:nvSpPr>
        <p:spPr>
          <a:xfrm>
            <a:off x="1170980" y="3659442"/>
            <a:ext cx="664025" cy="3385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>
                <a:latin typeface="Arial" pitchFamily="34" charset="0"/>
                <a:ea typeface="宋体" pitchFamily="2" charset="-122"/>
              </a:rPr>
              <a:t>7.1.2</a:t>
            </a:r>
            <a:endParaRPr lang="zh-CN" altLang="en-US" sz="2000" dirty="0">
              <a:latin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132"/>
          <p:cNvSpPr>
            <a:spLocks noChangeArrowheads="1"/>
          </p:cNvSpPr>
          <p:nvPr/>
        </p:nvSpPr>
        <p:spPr bwMode="auto">
          <a:xfrm>
            <a:off x="392113" y="1301174"/>
            <a:ext cx="2016125" cy="5178435"/>
          </a:xfrm>
          <a:prstGeom prst="upArrow">
            <a:avLst>
              <a:gd name="adj1" fmla="val 66296"/>
              <a:gd name="adj2" fmla="val 58426"/>
            </a:avLst>
          </a:prstGeom>
          <a:gradFill flip="none" rotWithShape="1">
            <a:gsLst>
              <a:gs pos="0">
                <a:srgbClr val="D5F4FF"/>
              </a:gs>
              <a:gs pos="100000">
                <a:srgbClr val="764718">
                  <a:alpha val="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wrap="none" anchor="ctr"/>
          <a:lstStyle/>
          <a:p>
            <a:pPr marL="0" marR="0" lvl="0" indent="0" algn="l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</p:txBody>
      </p:sp>
      <p:sp>
        <p:nvSpPr>
          <p:cNvPr id="10245" name="AutoShape 208"/>
          <p:cNvSpPr/>
          <p:nvPr/>
        </p:nvSpPr>
        <p:spPr>
          <a:xfrm>
            <a:off x="2670175" y="1530350"/>
            <a:ext cx="5976938" cy="850900"/>
          </a:xfrm>
          <a:prstGeom prst="roundRect">
            <a:avLst>
              <a:gd name="adj" fmla="val 17352"/>
            </a:avLst>
          </a:prstGeom>
          <a:solidFill>
            <a:srgbClr val="FFFFFF"/>
          </a:solidFill>
          <a:ln w="19050" cap="flat" cmpd="sng">
            <a:solidFill>
              <a:srgbClr val="F2F2F2"/>
            </a:solidFill>
            <a:prstDash val="solid"/>
            <a:headEnd type="none" w="med" len="med"/>
            <a:tailEnd type="none" w="med" len="med"/>
          </a:ln>
          <a:effectLst>
            <a:outerShdw sy="23000" kx="1031184" algn="br" rotWithShape="0">
              <a:srgbClr val="808080">
                <a:alpha val="20000"/>
              </a:srgbClr>
            </a:outerShdw>
          </a:effectLst>
        </p:spPr>
        <p:txBody>
          <a:bodyPr wrap="none" anchor="ctr"/>
          <a:lstStyle/>
          <a:p>
            <a:pPr eaLnBrk="1" latinLnBrk="1" hangingPunct="1"/>
            <a:endParaRPr lang="ko-KR" altLang="en-US" dirty="0">
              <a:solidFill>
                <a:srgbClr val="000000"/>
              </a:solidFill>
              <a:effectLst>
                <a:outerShdw blurRad="38100" dist="38100" dir="2700000">
                  <a:srgbClr val="FFFFFF"/>
                </a:outerShdw>
              </a:effectLst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46" name="TextBox 312"/>
          <p:cNvSpPr txBox="1"/>
          <p:nvPr/>
        </p:nvSpPr>
        <p:spPr>
          <a:xfrm>
            <a:off x="2670175" y="1712913"/>
            <a:ext cx="5976938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2800" b="1" dirty="0">
                <a:latin typeface="Arial" panose="020B0604020202020204" pitchFamily="34" charset="0"/>
              </a:rPr>
              <a:t>7.2  Hive简介</a:t>
            </a:r>
          </a:p>
        </p:txBody>
      </p:sp>
      <p:pic>
        <p:nvPicPr>
          <p:cNvPr id="5128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3" y="1885950"/>
            <a:ext cx="1622425" cy="5207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51" name="标题 1"/>
          <p:cNvSpPr>
            <a:spLocks noChangeArrowheads="1"/>
          </p:cNvSpPr>
          <p:nvPr/>
        </p:nvSpPr>
        <p:spPr bwMode="auto">
          <a:xfrm>
            <a:off x="1758950" y="115888"/>
            <a:ext cx="5148263" cy="7651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571500" indent="-571500" eaLnBrk="1" hangingPunct="1">
              <a:buFont typeface="Wingdings" panose="05000000000000000000" pitchFamily="2" charset="2"/>
            </a:pPr>
            <a:r>
              <a:rPr lang="en-US" altLang="zh-CN" sz="3600" dirty="0">
                <a:solidFill>
                  <a:srgbClr val="1369B2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</a:t>
            </a:r>
            <a:r>
              <a:rPr lang="zh-CN" altLang="en-US" sz="36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知识架构</a:t>
            </a:r>
          </a:p>
        </p:txBody>
      </p:sp>
      <p:grpSp>
        <p:nvGrpSpPr>
          <p:cNvPr id="113" name="组合 4"/>
          <p:cNvGrpSpPr/>
          <p:nvPr/>
        </p:nvGrpSpPr>
        <p:grpSpPr>
          <a:xfrm>
            <a:off x="1209077" y="3555084"/>
            <a:ext cx="6620706" cy="612775"/>
            <a:chOff x="1112838" y="3360738"/>
            <a:chExt cx="6621462" cy="614469"/>
          </a:xfrm>
        </p:grpSpPr>
        <p:grpSp>
          <p:nvGrpSpPr>
            <p:cNvPr id="114" name="组合 314"/>
            <p:cNvGrpSpPr/>
            <p:nvPr/>
          </p:nvGrpSpPr>
          <p:grpSpPr>
            <a:xfrm>
              <a:off x="1328739" y="3397251"/>
              <a:ext cx="6405561" cy="577956"/>
              <a:chOff x="1252258" y="5045323"/>
              <a:chExt cx="7405967" cy="669007"/>
            </a:xfrm>
          </p:grpSpPr>
          <p:grpSp>
            <p:nvGrpSpPr>
              <p:cNvPr id="127" name="组合 331"/>
              <p:cNvGrpSpPr/>
              <p:nvPr/>
            </p:nvGrpSpPr>
            <p:grpSpPr>
              <a:xfrm>
                <a:off x="2520950" y="5045323"/>
                <a:ext cx="6137275" cy="669007"/>
                <a:chOff x="2520950" y="4924673"/>
                <a:chExt cx="6137275" cy="789657"/>
              </a:xfrm>
            </p:grpSpPr>
            <p:sp>
              <p:nvSpPr>
                <p:cNvPr id="130" name="AutoShape 218"/>
                <p:cNvSpPr>
                  <a:spLocks noChangeArrowheads="1"/>
                </p:cNvSpPr>
                <p:nvPr/>
              </p:nvSpPr>
              <p:spPr bwMode="auto">
                <a:xfrm>
                  <a:off x="2653841" y="5392432"/>
                  <a:ext cx="5874053" cy="32189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00">
                        <a:alpha val="50000"/>
                      </a:srgbClr>
                    </a:gs>
                    <a:gs pos="100000">
                      <a:srgbClr val="000000">
                        <a:gamma/>
                        <a:tint val="57647"/>
                        <a:invGamma/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 algn="ctr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Gulim" panose="020B0600000101010101" pitchFamily="34" charset="-127"/>
                    <a:ea typeface="Gulim" panose="020B0600000101010101" pitchFamily="34" charset="-127"/>
                    <a:cs typeface="+mn-cs"/>
                  </a:endParaRPr>
                </a:p>
              </p:txBody>
            </p:sp>
            <p:grpSp>
              <p:nvGrpSpPr>
                <p:cNvPr id="131" name="组合 335"/>
                <p:cNvGrpSpPr/>
                <p:nvPr/>
              </p:nvGrpSpPr>
              <p:grpSpPr>
                <a:xfrm>
                  <a:off x="2520950" y="4924673"/>
                  <a:ext cx="6137275" cy="664245"/>
                  <a:chOff x="2520950" y="4868193"/>
                  <a:chExt cx="6137275" cy="720725"/>
                </a:xfrm>
              </p:grpSpPr>
              <p:sp>
                <p:nvSpPr>
                  <p:cNvPr id="132" name="AutoShape 181"/>
                  <p:cNvSpPr>
                    <a:spLocks noChangeArrowheads="1"/>
                  </p:cNvSpPr>
                  <p:nvPr/>
                </p:nvSpPr>
                <p:spPr bwMode="auto">
                  <a:xfrm>
                    <a:off x="2450086" y="4868343"/>
                    <a:ext cx="6208139" cy="719775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D5F4FF"/>
                  </a:solidFill>
                  <a:ln w="19050" algn="ctr">
                    <a:solidFill>
                      <a:srgbClr val="FFFFFF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auto" latinLnBrk="1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1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Gulim" panose="020B0600000101010101" pitchFamily="34" charset="-127"/>
                      <a:ea typeface="Gulim" panose="020B0600000101010101" pitchFamily="34" charset="-127"/>
                      <a:cs typeface="+mn-cs"/>
                    </a:endParaRPr>
                  </a:p>
                </p:txBody>
              </p:sp>
              <p:sp>
                <p:nvSpPr>
                  <p:cNvPr id="133" name="AutoShape 202"/>
                  <p:cNvSpPr>
                    <a:spLocks noChangeArrowheads="1"/>
                  </p:cNvSpPr>
                  <p:nvPr/>
                </p:nvSpPr>
                <p:spPr bwMode="auto">
                  <a:xfrm>
                    <a:off x="2694225" y="4983979"/>
                    <a:ext cx="5758408" cy="48850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FFFFF">
                      <a:alpha val="45882"/>
                    </a:srgbClr>
                  </a:solidFill>
                  <a:ln w="19050" algn="ctr">
                    <a:solidFill>
                      <a:srgbClr val="FFFFFF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auto" latinLnBrk="1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1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Gulim" panose="020B0600000101010101" pitchFamily="34" charset="-127"/>
                      <a:ea typeface="Gulim" panose="020B0600000101010101" pitchFamily="34" charset="-127"/>
                      <a:cs typeface="+mn-cs"/>
                    </a:endParaRPr>
                  </a:p>
                </p:txBody>
              </p:sp>
            </p:grpSp>
          </p:grpSp>
          <p:sp>
            <p:nvSpPr>
              <p:cNvPr id="128" name="Line 188"/>
              <p:cNvSpPr>
                <a:spLocks noChangeShapeType="1"/>
              </p:cNvSpPr>
              <p:nvPr/>
            </p:nvSpPr>
            <p:spPr bwMode="auto">
              <a:xfrm flipH="1">
                <a:off x="1499223" y="5331054"/>
                <a:ext cx="1497884" cy="0"/>
              </a:xfrm>
              <a:prstGeom prst="line">
                <a:avLst/>
              </a:prstGeom>
              <a:noFill/>
              <a:ln w="31750" cap="rnd">
                <a:solidFill>
                  <a:schemeClr val="bg1">
                    <a:lumMod val="50000"/>
                  </a:schemeClr>
                </a:solidFill>
                <a:prstDash val="sysDot"/>
                <a:round/>
                <a:headEnd type="oval" w="med" len="med"/>
              </a:ln>
            </p:spPr>
            <p:txBody>
              <a:bodyPr/>
              <a:lstStyle/>
              <a:p>
                <a:pPr marL="0" marR="0" lvl="0" indent="0" algn="l" defTabSz="914400" rtl="0" eaLnBrk="0" fontAlgn="base" latinLnBrk="1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anose="020B0600000101010101" pitchFamily="34" charset="-127"/>
                  <a:ea typeface="Gulim" panose="020B0600000101010101" pitchFamily="34" charset="-127"/>
                  <a:cs typeface="+mn-cs"/>
                </a:endParaRPr>
              </a:p>
            </p:txBody>
          </p:sp>
          <p:sp>
            <p:nvSpPr>
              <p:cNvPr id="129" name="Oval 151"/>
              <p:cNvSpPr>
                <a:spLocks noChangeArrowheads="1"/>
              </p:cNvSpPr>
              <p:nvPr/>
            </p:nvSpPr>
            <p:spPr bwMode="auto">
              <a:xfrm>
                <a:off x="1251410" y="5063867"/>
                <a:ext cx="170715" cy="171368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anose="020B0600000101010101" pitchFamily="34" charset="-127"/>
                  <a:ea typeface="Gulim" panose="020B0600000101010101" pitchFamily="34" charset="-127"/>
                  <a:cs typeface="+mn-cs"/>
                </a:endParaRPr>
              </a:p>
            </p:txBody>
          </p:sp>
        </p:grpSp>
        <p:grpSp>
          <p:nvGrpSpPr>
            <p:cNvPr id="115" name="组合 316"/>
            <p:cNvGrpSpPr/>
            <p:nvPr/>
          </p:nvGrpSpPr>
          <p:grpSpPr>
            <a:xfrm>
              <a:off x="1112838" y="3360738"/>
              <a:ext cx="549127" cy="550499"/>
              <a:chOff x="1190461" y="2772022"/>
              <a:chExt cx="635025" cy="637257"/>
            </a:xfrm>
          </p:grpSpPr>
          <p:sp>
            <p:nvSpPr>
              <p:cNvPr id="123" name="Oval 148"/>
              <p:cNvSpPr>
                <a:spLocks noChangeArrowheads="1"/>
              </p:cNvSpPr>
              <p:nvPr/>
            </p:nvSpPr>
            <p:spPr bwMode="auto">
              <a:xfrm>
                <a:off x="1189585" y="2772022"/>
                <a:ext cx="635269" cy="637598"/>
              </a:xfrm>
              <a:prstGeom prst="ellipse">
                <a:avLst/>
              </a:prstGeom>
              <a:gradFill flip="none" rotWithShape="1">
                <a:gsLst>
                  <a:gs pos="0">
                    <a:srgbClr val="A3D3FF"/>
                  </a:gs>
                  <a:gs pos="100000">
                    <a:srgbClr val="B9E9FF"/>
                  </a:gs>
                </a:gsLst>
                <a:lin ang="2700000" scaled="1"/>
                <a:tileRect/>
              </a:gradFill>
              <a:ln>
                <a:noFill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 Black" panose="020B0A04020102020204" pitchFamily="6" charset="0"/>
                  <a:ea typeface="Gulim" panose="020B0600000101010101" pitchFamily="34" charset="-127"/>
                  <a:cs typeface="+mn-cs"/>
                </a:endParaRPr>
              </a:p>
            </p:txBody>
          </p:sp>
          <p:sp>
            <p:nvSpPr>
              <p:cNvPr id="126" name="Oval 151"/>
              <p:cNvSpPr>
                <a:spLocks noChangeArrowheads="1"/>
              </p:cNvSpPr>
              <p:nvPr/>
            </p:nvSpPr>
            <p:spPr bwMode="auto">
              <a:xfrm>
                <a:off x="1411747" y="2790450"/>
                <a:ext cx="170751" cy="171378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anose="020B0600000101010101" pitchFamily="34" charset="-127"/>
                  <a:ea typeface="Gulim" panose="020B0600000101010101" pitchFamily="34" charset="-127"/>
                  <a:cs typeface="+mn-cs"/>
                </a:endParaRPr>
              </a:p>
            </p:txBody>
          </p:sp>
        </p:grpSp>
        <p:sp>
          <p:nvSpPr>
            <p:cNvPr id="116" name="TextBox 322"/>
            <p:cNvSpPr txBox="1"/>
            <p:nvPr/>
          </p:nvSpPr>
          <p:spPr>
            <a:xfrm>
              <a:off x="3213100" y="3446500"/>
              <a:ext cx="3499097" cy="36931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Hive系统架构</a:t>
              </a:r>
            </a:p>
          </p:txBody>
        </p:sp>
      </p:grpSp>
      <p:grpSp>
        <p:nvGrpSpPr>
          <p:cNvPr id="134" name="组合 4"/>
          <p:cNvGrpSpPr/>
          <p:nvPr/>
        </p:nvGrpSpPr>
        <p:grpSpPr>
          <a:xfrm>
            <a:off x="1210716" y="2807832"/>
            <a:ext cx="6620706" cy="612775"/>
            <a:chOff x="1112838" y="3360738"/>
            <a:chExt cx="6621462" cy="614469"/>
          </a:xfrm>
        </p:grpSpPr>
        <p:grpSp>
          <p:nvGrpSpPr>
            <p:cNvPr id="135" name="组合 314"/>
            <p:cNvGrpSpPr/>
            <p:nvPr/>
          </p:nvGrpSpPr>
          <p:grpSpPr>
            <a:xfrm>
              <a:off x="1328739" y="3397251"/>
              <a:ext cx="6405561" cy="577956"/>
              <a:chOff x="1252258" y="5045323"/>
              <a:chExt cx="7405967" cy="669007"/>
            </a:xfrm>
          </p:grpSpPr>
          <p:grpSp>
            <p:nvGrpSpPr>
              <p:cNvPr id="141" name="组合 331"/>
              <p:cNvGrpSpPr/>
              <p:nvPr/>
            </p:nvGrpSpPr>
            <p:grpSpPr>
              <a:xfrm>
                <a:off x="2520950" y="5045323"/>
                <a:ext cx="6137275" cy="669007"/>
                <a:chOff x="2520950" y="4924673"/>
                <a:chExt cx="6137275" cy="789657"/>
              </a:xfrm>
            </p:grpSpPr>
            <p:sp>
              <p:nvSpPr>
                <p:cNvPr id="144" name="AutoShape 218"/>
                <p:cNvSpPr>
                  <a:spLocks noChangeArrowheads="1"/>
                </p:cNvSpPr>
                <p:nvPr/>
              </p:nvSpPr>
              <p:spPr bwMode="auto">
                <a:xfrm>
                  <a:off x="2653841" y="5392432"/>
                  <a:ext cx="5874053" cy="32189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00">
                        <a:alpha val="50000"/>
                      </a:srgbClr>
                    </a:gs>
                    <a:gs pos="100000">
                      <a:srgbClr val="000000">
                        <a:gamma/>
                        <a:tint val="57647"/>
                        <a:invGamma/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 algn="ctr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Gulim" panose="020B0600000101010101" pitchFamily="34" charset="-127"/>
                    <a:ea typeface="Gulim" panose="020B0600000101010101" pitchFamily="34" charset="-127"/>
                    <a:cs typeface="+mn-cs"/>
                  </a:endParaRPr>
                </a:p>
              </p:txBody>
            </p:sp>
            <p:grpSp>
              <p:nvGrpSpPr>
                <p:cNvPr id="145" name="组合 335"/>
                <p:cNvGrpSpPr/>
                <p:nvPr/>
              </p:nvGrpSpPr>
              <p:grpSpPr>
                <a:xfrm>
                  <a:off x="2520950" y="4924673"/>
                  <a:ext cx="6137275" cy="664245"/>
                  <a:chOff x="2520950" y="4868193"/>
                  <a:chExt cx="6137275" cy="720725"/>
                </a:xfrm>
              </p:grpSpPr>
              <p:sp>
                <p:nvSpPr>
                  <p:cNvPr id="146" name="AutoShape 181"/>
                  <p:cNvSpPr>
                    <a:spLocks noChangeArrowheads="1"/>
                  </p:cNvSpPr>
                  <p:nvPr/>
                </p:nvSpPr>
                <p:spPr bwMode="auto">
                  <a:xfrm>
                    <a:off x="2450086" y="4868343"/>
                    <a:ext cx="6208139" cy="719775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D5F4FF"/>
                  </a:solidFill>
                  <a:ln w="19050" algn="ctr">
                    <a:solidFill>
                      <a:srgbClr val="FFFFFF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auto" latinLnBrk="1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1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Gulim" panose="020B0600000101010101" pitchFamily="34" charset="-127"/>
                      <a:ea typeface="Gulim" panose="020B0600000101010101" pitchFamily="34" charset="-127"/>
                      <a:cs typeface="+mn-cs"/>
                    </a:endParaRPr>
                  </a:p>
                </p:txBody>
              </p:sp>
              <p:sp>
                <p:nvSpPr>
                  <p:cNvPr id="147" name="AutoShape 202"/>
                  <p:cNvSpPr>
                    <a:spLocks noChangeArrowheads="1"/>
                  </p:cNvSpPr>
                  <p:nvPr/>
                </p:nvSpPr>
                <p:spPr bwMode="auto">
                  <a:xfrm>
                    <a:off x="2694225" y="4983979"/>
                    <a:ext cx="5758408" cy="48850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FFFFF">
                      <a:alpha val="45882"/>
                    </a:srgbClr>
                  </a:solidFill>
                  <a:ln w="19050" algn="ctr">
                    <a:solidFill>
                      <a:srgbClr val="FFFFFF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auto" latinLnBrk="1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1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Gulim" panose="020B0600000101010101" pitchFamily="34" charset="-127"/>
                      <a:ea typeface="Gulim" panose="020B0600000101010101" pitchFamily="34" charset="-127"/>
                      <a:cs typeface="+mn-cs"/>
                    </a:endParaRPr>
                  </a:p>
                </p:txBody>
              </p:sp>
            </p:grpSp>
          </p:grpSp>
          <p:sp>
            <p:nvSpPr>
              <p:cNvPr id="142" name="Line 188"/>
              <p:cNvSpPr>
                <a:spLocks noChangeShapeType="1"/>
              </p:cNvSpPr>
              <p:nvPr/>
            </p:nvSpPr>
            <p:spPr bwMode="auto">
              <a:xfrm flipH="1">
                <a:off x="1499223" y="5331054"/>
                <a:ext cx="1497884" cy="0"/>
              </a:xfrm>
              <a:prstGeom prst="line">
                <a:avLst/>
              </a:prstGeom>
              <a:noFill/>
              <a:ln w="31750" cap="rnd">
                <a:solidFill>
                  <a:schemeClr val="bg1">
                    <a:lumMod val="50000"/>
                  </a:schemeClr>
                </a:solidFill>
                <a:prstDash val="sysDot"/>
                <a:round/>
                <a:headEnd type="oval" w="med" len="med"/>
              </a:ln>
            </p:spPr>
            <p:txBody>
              <a:bodyPr/>
              <a:lstStyle/>
              <a:p>
                <a:pPr marL="0" marR="0" lvl="0" indent="0" algn="l" defTabSz="914400" rtl="0" eaLnBrk="0" fontAlgn="base" latinLnBrk="1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anose="020B0600000101010101" pitchFamily="34" charset="-127"/>
                  <a:ea typeface="Gulim" panose="020B0600000101010101" pitchFamily="34" charset="-127"/>
                  <a:cs typeface="+mn-cs"/>
                </a:endParaRPr>
              </a:p>
            </p:txBody>
          </p:sp>
          <p:sp>
            <p:nvSpPr>
              <p:cNvPr id="143" name="Oval 151"/>
              <p:cNvSpPr>
                <a:spLocks noChangeArrowheads="1"/>
              </p:cNvSpPr>
              <p:nvPr/>
            </p:nvSpPr>
            <p:spPr bwMode="auto">
              <a:xfrm>
                <a:off x="1251410" y="5063867"/>
                <a:ext cx="170715" cy="171368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anose="020B0600000101010101" pitchFamily="34" charset="-127"/>
                  <a:ea typeface="Gulim" panose="020B0600000101010101" pitchFamily="34" charset="-127"/>
                  <a:cs typeface="+mn-cs"/>
                </a:endParaRPr>
              </a:p>
            </p:txBody>
          </p:sp>
        </p:grpSp>
        <p:grpSp>
          <p:nvGrpSpPr>
            <p:cNvPr id="136" name="组合 316"/>
            <p:cNvGrpSpPr/>
            <p:nvPr/>
          </p:nvGrpSpPr>
          <p:grpSpPr>
            <a:xfrm>
              <a:off x="1112838" y="3360738"/>
              <a:ext cx="549127" cy="550499"/>
              <a:chOff x="1190461" y="2772022"/>
              <a:chExt cx="635025" cy="637257"/>
            </a:xfrm>
          </p:grpSpPr>
          <p:sp>
            <p:nvSpPr>
              <p:cNvPr id="139" name="Oval 148"/>
              <p:cNvSpPr>
                <a:spLocks noChangeArrowheads="1"/>
              </p:cNvSpPr>
              <p:nvPr/>
            </p:nvSpPr>
            <p:spPr bwMode="auto">
              <a:xfrm>
                <a:off x="1189585" y="2772022"/>
                <a:ext cx="635269" cy="637598"/>
              </a:xfrm>
              <a:prstGeom prst="ellipse">
                <a:avLst/>
              </a:prstGeom>
              <a:gradFill flip="none" rotWithShape="1">
                <a:gsLst>
                  <a:gs pos="0">
                    <a:srgbClr val="A3D3FF"/>
                  </a:gs>
                  <a:gs pos="100000">
                    <a:srgbClr val="B9E9FF"/>
                  </a:gs>
                </a:gsLst>
                <a:lin ang="2700000" scaled="1"/>
                <a:tileRect/>
              </a:gradFill>
              <a:ln>
                <a:noFill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 Black" panose="020B0A04020102020204" pitchFamily="6" charset="0"/>
                  <a:ea typeface="Gulim" panose="020B0600000101010101" pitchFamily="34" charset="-127"/>
                  <a:cs typeface="+mn-cs"/>
                </a:endParaRPr>
              </a:p>
            </p:txBody>
          </p:sp>
          <p:sp>
            <p:nvSpPr>
              <p:cNvPr id="140" name="Oval 151"/>
              <p:cNvSpPr>
                <a:spLocks noChangeArrowheads="1"/>
              </p:cNvSpPr>
              <p:nvPr/>
            </p:nvSpPr>
            <p:spPr bwMode="auto">
              <a:xfrm>
                <a:off x="1411747" y="2790450"/>
                <a:ext cx="170751" cy="171378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anose="020B0600000101010101" pitchFamily="34" charset="-127"/>
                  <a:ea typeface="Gulim" panose="020B0600000101010101" pitchFamily="34" charset="-127"/>
                  <a:cs typeface="+mn-cs"/>
                </a:endParaRPr>
              </a:p>
            </p:txBody>
          </p:sp>
        </p:grpSp>
        <p:sp>
          <p:nvSpPr>
            <p:cNvPr id="137" name="TextBox 322"/>
            <p:cNvSpPr txBox="1"/>
            <p:nvPr/>
          </p:nvSpPr>
          <p:spPr>
            <a:xfrm>
              <a:off x="3213100" y="3446500"/>
              <a:ext cx="3499097" cy="36931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什么是Hive</a:t>
              </a:r>
            </a:p>
          </p:txBody>
        </p:sp>
      </p:grpSp>
      <p:grpSp>
        <p:nvGrpSpPr>
          <p:cNvPr id="2" name="组合 4"/>
          <p:cNvGrpSpPr/>
          <p:nvPr/>
        </p:nvGrpSpPr>
        <p:grpSpPr>
          <a:xfrm>
            <a:off x="1210982" y="4295494"/>
            <a:ext cx="6620706" cy="612775"/>
            <a:chOff x="1112838" y="3360738"/>
            <a:chExt cx="6621462" cy="614469"/>
          </a:xfrm>
        </p:grpSpPr>
        <p:grpSp>
          <p:nvGrpSpPr>
            <p:cNvPr id="3" name="组合 314"/>
            <p:cNvGrpSpPr/>
            <p:nvPr/>
          </p:nvGrpSpPr>
          <p:grpSpPr>
            <a:xfrm>
              <a:off x="1328739" y="3397251"/>
              <a:ext cx="6405561" cy="577956"/>
              <a:chOff x="1252258" y="5045323"/>
              <a:chExt cx="7405967" cy="669007"/>
            </a:xfrm>
          </p:grpSpPr>
          <p:grpSp>
            <p:nvGrpSpPr>
              <p:cNvPr id="4" name="组合 331"/>
              <p:cNvGrpSpPr/>
              <p:nvPr/>
            </p:nvGrpSpPr>
            <p:grpSpPr>
              <a:xfrm>
                <a:off x="2520950" y="5045323"/>
                <a:ext cx="6137275" cy="669007"/>
                <a:chOff x="2520950" y="4924673"/>
                <a:chExt cx="6137275" cy="789657"/>
              </a:xfrm>
            </p:grpSpPr>
            <p:sp>
              <p:nvSpPr>
                <p:cNvPr id="7" name="AutoShape 218"/>
                <p:cNvSpPr>
                  <a:spLocks noChangeArrowheads="1"/>
                </p:cNvSpPr>
                <p:nvPr/>
              </p:nvSpPr>
              <p:spPr bwMode="auto">
                <a:xfrm>
                  <a:off x="2653841" y="5392432"/>
                  <a:ext cx="5874053" cy="32189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00">
                        <a:alpha val="50000"/>
                      </a:srgbClr>
                    </a:gs>
                    <a:gs pos="100000">
                      <a:srgbClr val="000000">
                        <a:gamma/>
                        <a:tint val="57647"/>
                        <a:invGamma/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 algn="ctr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Gulim" panose="020B0600000101010101" pitchFamily="34" charset="-127"/>
                    <a:ea typeface="Gulim" panose="020B0600000101010101" pitchFamily="34" charset="-127"/>
                    <a:cs typeface="+mn-cs"/>
                  </a:endParaRPr>
                </a:p>
              </p:txBody>
            </p:sp>
            <p:grpSp>
              <p:nvGrpSpPr>
                <p:cNvPr id="8" name="组合 335"/>
                <p:cNvGrpSpPr/>
                <p:nvPr/>
              </p:nvGrpSpPr>
              <p:grpSpPr>
                <a:xfrm>
                  <a:off x="2520950" y="4924673"/>
                  <a:ext cx="6137275" cy="664245"/>
                  <a:chOff x="2520950" y="4868193"/>
                  <a:chExt cx="6137275" cy="720725"/>
                </a:xfrm>
              </p:grpSpPr>
              <p:sp>
                <p:nvSpPr>
                  <p:cNvPr id="9" name="AutoShape 181"/>
                  <p:cNvSpPr>
                    <a:spLocks noChangeArrowheads="1"/>
                  </p:cNvSpPr>
                  <p:nvPr/>
                </p:nvSpPr>
                <p:spPr bwMode="auto">
                  <a:xfrm>
                    <a:off x="2450086" y="4868343"/>
                    <a:ext cx="6208139" cy="719775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D5F4FF"/>
                  </a:solidFill>
                  <a:ln w="19050" algn="ctr">
                    <a:solidFill>
                      <a:srgbClr val="FFFFFF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auto" latinLnBrk="1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1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Gulim" panose="020B0600000101010101" pitchFamily="34" charset="-127"/>
                      <a:ea typeface="Gulim" panose="020B0600000101010101" pitchFamily="34" charset="-127"/>
                      <a:cs typeface="+mn-cs"/>
                    </a:endParaRPr>
                  </a:p>
                </p:txBody>
              </p:sp>
              <p:sp>
                <p:nvSpPr>
                  <p:cNvPr id="10" name="AutoShape 202"/>
                  <p:cNvSpPr>
                    <a:spLocks noChangeArrowheads="1"/>
                  </p:cNvSpPr>
                  <p:nvPr/>
                </p:nvSpPr>
                <p:spPr bwMode="auto">
                  <a:xfrm>
                    <a:off x="2694225" y="4983979"/>
                    <a:ext cx="5758408" cy="48850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FFFFF">
                      <a:alpha val="45882"/>
                    </a:srgbClr>
                  </a:solidFill>
                  <a:ln w="19050" algn="ctr">
                    <a:solidFill>
                      <a:srgbClr val="FFFFFF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auto" latinLnBrk="1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1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Gulim" panose="020B0600000101010101" pitchFamily="34" charset="-127"/>
                      <a:ea typeface="Gulim" panose="020B0600000101010101" pitchFamily="34" charset="-127"/>
                      <a:cs typeface="+mn-cs"/>
                    </a:endParaRPr>
                  </a:p>
                </p:txBody>
              </p:sp>
            </p:grpSp>
          </p:grpSp>
          <p:sp>
            <p:nvSpPr>
              <p:cNvPr id="11" name="Line 188"/>
              <p:cNvSpPr>
                <a:spLocks noChangeShapeType="1"/>
              </p:cNvSpPr>
              <p:nvPr/>
            </p:nvSpPr>
            <p:spPr bwMode="auto">
              <a:xfrm flipH="1">
                <a:off x="1499223" y="5331054"/>
                <a:ext cx="1497884" cy="0"/>
              </a:xfrm>
              <a:prstGeom prst="line">
                <a:avLst/>
              </a:prstGeom>
              <a:noFill/>
              <a:ln w="31750" cap="rnd">
                <a:solidFill>
                  <a:schemeClr val="bg1">
                    <a:lumMod val="50000"/>
                  </a:schemeClr>
                </a:solidFill>
                <a:prstDash val="sysDot"/>
                <a:round/>
                <a:headEnd type="oval" w="med" len="med"/>
              </a:ln>
            </p:spPr>
            <p:txBody>
              <a:bodyPr/>
              <a:lstStyle/>
              <a:p>
                <a:pPr marL="0" marR="0" lvl="0" indent="0" algn="l" defTabSz="914400" rtl="0" eaLnBrk="0" fontAlgn="base" latinLnBrk="1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anose="020B0600000101010101" pitchFamily="34" charset="-127"/>
                  <a:ea typeface="Gulim" panose="020B0600000101010101" pitchFamily="34" charset="-127"/>
                  <a:cs typeface="+mn-cs"/>
                </a:endParaRPr>
              </a:p>
            </p:txBody>
          </p:sp>
          <p:sp>
            <p:nvSpPr>
              <p:cNvPr id="12" name="Oval 151"/>
              <p:cNvSpPr>
                <a:spLocks noChangeArrowheads="1"/>
              </p:cNvSpPr>
              <p:nvPr/>
            </p:nvSpPr>
            <p:spPr bwMode="auto">
              <a:xfrm>
                <a:off x="1251410" y="5063867"/>
                <a:ext cx="170715" cy="171368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anose="020B0600000101010101" pitchFamily="34" charset="-127"/>
                  <a:ea typeface="Gulim" panose="020B0600000101010101" pitchFamily="34" charset="-127"/>
                  <a:cs typeface="+mn-cs"/>
                </a:endParaRPr>
              </a:p>
            </p:txBody>
          </p:sp>
        </p:grpSp>
        <p:grpSp>
          <p:nvGrpSpPr>
            <p:cNvPr id="13" name="组合 316"/>
            <p:cNvGrpSpPr/>
            <p:nvPr/>
          </p:nvGrpSpPr>
          <p:grpSpPr>
            <a:xfrm>
              <a:off x="1112838" y="3360738"/>
              <a:ext cx="549127" cy="550499"/>
              <a:chOff x="1190461" y="2772022"/>
              <a:chExt cx="635025" cy="637257"/>
            </a:xfrm>
          </p:grpSpPr>
          <p:sp>
            <p:nvSpPr>
              <p:cNvPr id="14" name="Oval 148"/>
              <p:cNvSpPr>
                <a:spLocks noChangeArrowheads="1"/>
              </p:cNvSpPr>
              <p:nvPr/>
            </p:nvSpPr>
            <p:spPr bwMode="auto">
              <a:xfrm>
                <a:off x="1189585" y="2772022"/>
                <a:ext cx="635269" cy="637598"/>
              </a:xfrm>
              <a:prstGeom prst="ellipse">
                <a:avLst/>
              </a:prstGeom>
              <a:gradFill flip="none" rotWithShape="1">
                <a:gsLst>
                  <a:gs pos="0">
                    <a:srgbClr val="A3D3FF"/>
                  </a:gs>
                  <a:gs pos="100000">
                    <a:srgbClr val="B9E9FF"/>
                  </a:gs>
                </a:gsLst>
                <a:lin ang="2700000" scaled="1"/>
                <a:tileRect/>
              </a:gradFill>
              <a:ln>
                <a:noFill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 Black" panose="020B0A04020102020204" pitchFamily="6" charset="0"/>
                  <a:ea typeface="Gulim" panose="020B0600000101010101" pitchFamily="34" charset="-127"/>
                  <a:cs typeface="+mn-cs"/>
                </a:endParaRPr>
              </a:p>
            </p:txBody>
          </p:sp>
          <p:sp>
            <p:nvSpPr>
              <p:cNvPr id="15" name="Oval 151"/>
              <p:cNvSpPr>
                <a:spLocks noChangeArrowheads="1"/>
              </p:cNvSpPr>
              <p:nvPr/>
            </p:nvSpPr>
            <p:spPr bwMode="auto">
              <a:xfrm>
                <a:off x="1411747" y="2790450"/>
                <a:ext cx="170751" cy="171378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anose="020B0600000101010101" pitchFamily="34" charset="-127"/>
                  <a:ea typeface="Gulim" panose="020B0600000101010101" pitchFamily="34" charset="-127"/>
                  <a:cs typeface="+mn-cs"/>
                </a:endParaRPr>
              </a:p>
            </p:txBody>
          </p:sp>
        </p:grpSp>
        <p:sp>
          <p:nvSpPr>
            <p:cNvPr id="16" name="TextBox 322"/>
            <p:cNvSpPr txBox="1"/>
            <p:nvPr/>
          </p:nvSpPr>
          <p:spPr>
            <a:xfrm>
              <a:off x="3213100" y="3446500"/>
              <a:ext cx="3499097" cy="36931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Hive工作原理</a:t>
              </a:r>
            </a:p>
          </p:txBody>
        </p:sp>
      </p:grpSp>
      <p:grpSp>
        <p:nvGrpSpPr>
          <p:cNvPr id="18" name="组合 4"/>
          <p:cNvGrpSpPr/>
          <p:nvPr/>
        </p:nvGrpSpPr>
        <p:grpSpPr>
          <a:xfrm>
            <a:off x="1216062" y="5086704"/>
            <a:ext cx="6620706" cy="612775"/>
            <a:chOff x="1112838" y="3360738"/>
            <a:chExt cx="6621462" cy="614469"/>
          </a:xfrm>
        </p:grpSpPr>
        <p:grpSp>
          <p:nvGrpSpPr>
            <p:cNvPr id="19" name="组合 314"/>
            <p:cNvGrpSpPr/>
            <p:nvPr/>
          </p:nvGrpSpPr>
          <p:grpSpPr>
            <a:xfrm>
              <a:off x="1328739" y="3397251"/>
              <a:ext cx="6405561" cy="577956"/>
              <a:chOff x="1252258" y="5045323"/>
              <a:chExt cx="7405967" cy="669007"/>
            </a:xfrm>
          </p:grpSpPr>
          <p:grpSp>
            <p:nvGrpSpPr>
              <p:cNvPr id="20" name="组合 331"/>
              <p:cNvGrpSpPr/>
              <p:nvPr/>
            </p:nvGrpSpPr>
            <p:grpSpPr>
              <a:xfrm>
                <a:off x="2520950" y="5045323"/>
                <a:ext cx="6137275" cy="669007"/>
                <a:chOff x="2520950" y="4924673"/>
                <a:chExt cx="6137275" cy="789657"/>
              </a:xfrm>
            </p:grpSpPr>
            <p:sp>
              <p:nvSpPr>
                <p:cNvPr id="21" name="AutoShape 218"/>
                <p:cNvSpPr>
                  <a:spLocks noChangeArrowheads="1"/>
                </p:cNvSpPr>
                <p:nvPr/>
              </p:nvSpPr>
              <p:spPr bwMode="auto">
                <a:xfrm>
                  <a:off x="2653841" y="5392432"/>
                  <a:ext cx="5874053" cy="32189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00">
                        <a:alpha val="50000"/>
                      </a:srgbClr>
                    </a:gs>
                    <a:gs pos="100000">
                      <a:srgbClr val="000000">
                        <a:gamma/>
                        <a:tint val="57647"/>
                        <a:invGamma/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 algn="ctr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Gulim" panose="020B0600000101010101" pitchFamily="34" charset="-127"/>
                    <a:ea typeface="Gulim" panose="020B0600000101010101" pitchFamily="34" charset="-127"/>
                    <a:cs typeface="+mn-cs"/>
                  </a:endParaRPr>
                </a:p>
              </p:txBody>
            </p:sp>
            <p:grpSp>
              <p:nvGrpSpPr>
                <p:cNvPr id="22" name="组合 335"/>
                <p:cNvGrpSpPr/>
                <p:nvPr/>
              </p:nvGrpSpPr>
              <p:grpSpPr>
                <a:xfrm>
                  <a:off x="2520950" y="4924673"/>
                  <a:ext cx="6137275" cy="664245"/>
                  <a:chOff x="2520950" y="4868193"/>
                  <a:chExt cx="6137275" cy="720725"/>
                </a:xfrm>
              </p:grpSpPr>
              <p:sp>
                <p:nvSpPr>
                  <p:cNvPr id="23" name="AutoShape 181"/>
                  <p:cNvSpPr>
                    <a:spLocks noChangeArrowheads="1"/>
                  </p:cNvSpPr>
                  <p:nvPr/>
                </p:nvSpPr>
                <p:spPr bwMode="auto">
                  <a:xfrm>
                    <a:off x="2450086" y="4868343"/>
                    <a:ext cx="6208139" cy="719775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D5F4FF"/>
                  </a:solidFill>
                  <a:ln w="19050" algn="ctr">
                    <a:solidFill>
                      <a:srgbClr val="FFFFFF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auto" latinLnBrk="1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1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Gulim" panose="020B0600000101010101" pitchFamily="34" charset="-127"/>
                      <a:ea typeface="Gulim" panose="020B0600000101010101" pitchFamily="34" charset="-127"/>
                      <a:cs typeface="+mn-cs"/>
                    </a:endParaRPr>
                  </a:p>
                </p:txBody>
              </p:sp>
              <p:sp>
                <p:nvSpPr>
                  <p:cNvPr id="24" name="AutoShape 202"/>
                  <p:cNvSpPr>
                    <a:spLocks noChangeArrowheads="1"/>
                  </p:cNvSpPr>
                  <p:nvPr/>
                </p:nvSpPr>
                <p:spPr bwMode="auto">
                  <a:xfrm>
                    <a:off x="2694225" y="4983979"/>
                    <a:ext cx="5758408" cy="48850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FFFFF">
                      <a:alpha val="45882"/>
                    </a:srgbClr>
                  </a:solidFill>
                  <a:ln w="19050" algn="ctr">
                    <a:solidFill>
                      <a:srgbClr val="FFFFFF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auto" latinLnBrk="1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1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Gulim" panose="020B0600000101010101" pitchFamily="34" charset="-127"/>
                      <a:ea typeface="Gulim" panose="020B0600000101010101" pitchFamily="34" charset="-127"/>
                      <a:cs typeface="+mn-cs"/>
                    </a:endParaRPr>
                  </a:p>
                </p:txBody>
              </p:sp>
            </p:grpSp>
          </p:grpSp>
          <p:sp>
            <p:nvSpPr>
              <p:cNvPr id="25" name="Line 188"/>
              <p:cNvSpPr>
                <a:spLocks noChangeShapeType="1"/>
              </p:cNvSpPr>
              <p:nvPr/>
            </p:nvSpPr>
            <p:spPr bwMode="auto">
              <a:xfrm flipH="1">
                <a:off x="1499223" y="5331054"/>
                <a:ext cx="1497884" cy="0"/>
              </a:xfrm>
              <a:prstGeom prst="line">
                <a:avLst/>
              </a:prstGeom>
              <a:noFill/>
              <a:ln w="31750" cap="rnd">
                <a:solidFill>
                  <a:schemeClr val="bg1">
                    <a:lumMod val="50000"/>
                  </a:schemeClr>
                </a:solidFill>
                <a:prstDash val="sysDot"/>
                <a:round/>
                <a:headEnd type="oval" w="med" len="med"/>
              </a:ln>
            </p:spPr>
            <p:txBody>
              <a:bodyPr/>
              <a:lstStyle/>
              <a:p>
                <a:pPr marL="0" marR="0" lvl="0" indent="0" algn="l" defTabSz="914400" rtl="0" eaLnBrk="0" fontAlgn="base" latinLnBrk="1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anose="020B0600000101010101" pitchFamily="34" charset="-127"/>
                  <a:ea typeface="Gulim" panose="020B0600000101010101" pitchFamily="34" charset="-127"/>
                  <a:cs typeface="+mn-cs"/>
                </a:endParaRPr>
              </a:p>
            </p:txBody>
          </p:sp>
          <p:sp>
            <p:nvSpPr>
              <p:cNvPr id="26" name="Oval 151"/>
              <p:cNvSpPr>
                <a:spLocks noChangeArrowheads="1"/>
              </p:cNvSpPr>
              <p:nvPr/>
            </p:nvSpPr>
            <p:spPr bwMode="auto">
              <a:xfrm>
                <a:off x="1251410" y="5063867"/>
                <a:ext cx="170715" cy="171368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anose="020B0600000101010101" pitchFamily="34" charset="-127"/>
                  <a:ea typeface="Gulim" panose="020B0600000101010101" pitchFamily="34" charset="-127"/>
                  <a:cs typeface="+mn-cs"/>
                </a:endParaRPr>
              </a:p>
            </p:txBody>
          </p:sp>
        </p:grpSp>
        <p:grpSp>
          <p:nvGrpSpPr>
            <p:cNvPr id="27" name="组合 316"/>
            <p:cNvGrpSpPr/>
            <p:nvPr/>
          </p:nvGrpSpPr>
          <p:grpSpPr>
            <a:xfrm>
              <a:off x="1112838" y="3360738"/>
              <a:ext cx="549127" cy="550499"/>
              <a:chOff x="1190461" y="2772022"/>
              <a:chExt cx="635025" cy="637257"/>
            </a:xfrm>
          </p:grpSpPr>
          <p:sp>
            <p:nvSpPr>
              <p:cNvPr id="28" name="Oval 148"/>
              <p:cNvSpPr>
                <a:spLocks noChangeArrowheads="1"/>
              </p:cNvSpPr>
              <p:nvPr/>
            </p:nvSpPr>
            <p:spPr bwMode="auto">
              <a:xfrm>
                <a:off x="1189585" y="2772022"/>
                <a:ext cx="635269" cy="637598"/>
              </a:xfrm>
              <a:prstGeom prst="ellipse">
                <a:avLst/>
              </a:prstGeom>
              <a:gradFill flip="none" rotWithShape="1">
                <a:gsLst>
                  <a:gs pos="0">
                    <a:srgbClr val="A3D3FF"/>
                  </a:gs>
                  <a:gs pos="100000">
                    <a:srgbClr val="B9E9FF"/>
                  </a:gs>
                </a:gsLst>
                <a:lin ang="2700000" scaled="1"/>
                <a:tileRect/>
              </a:gradFill>
              <a:ln>
                <a:noFill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 Black" panose="020B0A04020102020204" pitchFamily="6" charset="0"/>
                  <a:ea typeface="Gulim" panose="020B0600000101010101" pitchFamily="34" charset="-127"/>
                  <a:cs typeface="+mn-cs"/>
                </a:endParaRPr>
              </a:p>
            </p:txBody>
          </p:sp>
          <p:sp>
            <p:nvSpPr>
              <p:cNvPr id="29" name="Oval 151"/>
              <p:cNvSpPr>
                <a:spLocks noChangeArrowheads="1"/>
              </p:cNvSpPr>
              <p:nvPr/>
            </p:nvSpPr>
            <p:spPr bwMode="auto">
              <a:xfrm>
                <a:off x="1411747" y="2790450"/>
                <a:ext cx="170751" cy="171378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anose="020B0600000101010101" pitchFamily="34" charset="-127"/>
                  <a:ea typeface="Gulim" panose="020B0600000101010101" pitchFamily="34" charset="-127"/>
                  <a:cs typeface="+mn-cs"/>
                </a:endParaRPr>
              </a:p>
            </p:txBody>
          </p:sp>
        </p:grpSp>
        <p:sp>
          <p:nvSpPr>
            <p:cNvPr id="30" name="TextBox 322"/>
            <p:cNvSpPr txBox="1"/>
            <p:nvPr/>
          </p:nvSpPr>
          <p:spPr>
            <a:xfrm>
              <a:off x="3213100" y="3446500"/>
              <a:ext cx="3499097" cy="36931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Hive数据模型</a:t>
              </a:r>
            </a:p>
          </p:txBody>
        </p:sp>
      </p:grpSp>
      <p:sp>
        <p:nvSpPr>
          <p:cNvPr id="64" name="TextBox 317"/>
          <p:cNvSpPr txBox="1"/>
          <p:nvPr/>
        </p:nvSpPr>
        <p:spPr>
          <a:xfrm>
            <a:off x="1176628" y="2921915"/>
            <a:ext cx="664025" cy="3385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>
                <a:latin typeface="Arial" pitchFamily="34" charset="0"/>
                <a:ea typeface="宋体" pitchFamily="2" charset="-122"/>
              </a:rPr>
              <a:t>7.2.1</a:t>
            </a:r>
            <a:endParaRPr lang="zh-CN" altLang="en-US" sz="2000" dirty="0">
              <a:latin typeface="Arial" panose="020B0604020202020204" pitchFamily="34" charset="0"/>
            </a:endParaRPr>
          </a:p>
        </p:txBody>
      </p:sp>
      <p:sp>
        <p:nvSpPr>
          <p:cNvPr id="91" name="TextBox 317"/>
          <p:cNvSpPr txBox="1"/>
          <p:nvPr/>
        </p:nvSpPr>
        <p:spPr>
          <a:xfrm>
            <a:off x="1158340" y="3659531"/>
            <a:ext cx="664025" cy="3385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>
                <a:latin typeface="Arial" pitchFamily="34" charset="0"/>
                <a:ea typeface="宋体" pitchFamily="2" charset="-122"/>
              </a:rPr>
              <a:t>7.2.2</a:t>
            </a:r>
            <a:endParaRPr lang="zh-CN" altLang="en-US" sz="2000" dirty="0">
              <a:latin typeface="Arial" panose="020B0604020202020204" pitchFamily="34" charset="0"/>
            </a:endParaRPr>
          </a:p>
        </p:txBody>
      </p:sp>
      <p:sp>
        <p:nvSpPr>
          <p:cNvPr id="92" name="TextBox 317"/>
          <p:cNvSpPr txBox="1"/>
          <p:nvPr/>
        </p:nvSpPr>
        <p:spPr>
          <a:xfrm>
            <a:off x="1158340" y="4403243"/>
            <a:ext cx="664025" cy="3385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>
                <a:latin typeface="Arial" pitchFamily="34" charset="0"/>
                <a:ea typeface="宋体" pitchFamily="2" charset="-122"/>
              </a:rPr>
              <a:t>7.2.3</a:t>
            </a:r>
            <a:endParaRPr lang="zh-CN" altLang="en-US" sz="2000" dirty="0">
              <a:latin typeface="Arial" panose="020B0604020202020204" pitchFamily="34" charset="0"/>
            </a:endParaRPr>
          </a:p>
        </p:txBody>
      </p:sp>
      <p:sp>
        <p:nvSpPr>
          <p:cNvPr id="93" name="TextBox 317"/>
          <p:cNvSpPr txBox="1"/>
          <p:nvPr/>
        </p:nvSpPr>
        <p:spPr>
          <a:xfrm>
            <a:off x="1170532" y="5195723"/>
            <a:ext cx="664025" cy="3385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>
                <a:latin typeface="Arial" pitchFamily="34" charset="0"/>
                <a:ea typeface="宋体" pitchFamily="2" charset="-122"/>
              </a:rPr>
              <a:t>7.2.4</a:t>
            </a:r>
            <a:endParaRPr lang="zh-CN" altLang="en-US" sz="2000" dirty="0">
              <a:latin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132"/>
          <p:cNvSpPr>
            <a:spLocks noChangeArrowheads="1"/>
          </p:cNvSpPr>
          <p:nvPr/>
        </p:nvSpPr>
        <p:spPr bwMode="auto">
          <a:xfrm>
            <a:off x="392113" y="1301174"/>
            <a:ext cx="2016125" cy="5178435"/>
          </a:xfrm>
          <a:prstGeom prst="upArrow">
            <a:avLst>
              <a:gd name="adj1" fmla="val 66296"/>
              <a:gd name="adj2" fmla="val 58426"/>
            </a:avLst>
          </a:prstGeom>
          <a:gradFill flip="none" rotWithShape="1">
            <a:gsLst>
              <a:gs pos="0">
                <a:srgbClr val="D5F4FF"/>
              </a:gs>
              <a:gs pos="100000">
                <a:srgbClr val="764718">
                  <a:alpha val="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wrap="none" anchor="ctr"/>
          <a:lstStyle/>
          <a:p>
            <a:pPr marL="0" marR="0" lvl="0" indent="0" algn="l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</p:txBody>
      </p:sp>
      <p:sp>
        <p:nvSpPr>
          <p:cNvPr id="10245" name="AutoShape 208"/>
          <p:cNvSpPr/>
          <p:nvPr/>
        </p:nvSpPr>
        <p:spPr>
          <a:xfrm>
            <a:off x="2670175" y="1530350"/>
            <a:ext cx="5976938" cy="850900"/>
          </a:xfrm>
          <a:prstGeom prst="roundRect">
            <a:avLst>
              <a:gd name="adj" fmla="val 17352"/>
            </a:avLst>
          </a:prstGeom>
          <a:solidFill>
            <a:srgbClr val="FFFFFF"/>
          </a:solidFill>
          <a:ln w="19050" cap="flat" cmpd="sng">
            <a:solidFill>
              <a:srgbClr val="F2F2F2"/>
            </a:solidFill>
            <a:prstDash val="solid"/>
            <a:headEnd type="none" w="med" len="med"/>
            <a:tailEnd type="none" w="med" len="med"/>
          </a:ln>
          <a:effectLst>
            <a:outerShdw sy="23000" kx="1031184" algn="br" rotWithShape="0">
              <a:srgbClr val="808080">
                <a:alpha val="20000"/>
              </a:srgbClr>
            </a:outerShdw>
          </a:effectLst>
        </p:spPr>
        <p:txBody>
          <a:bodyPr wrap="none" anchor="ctr"/>
          <a:lstStyle/>
          <a:p>
            <a:pPr eaLnBrk="1" latinLnBrk="1" hangingPunct="1"/>
            <a:endParaRPr lang="ko-KR" altLang="en-US" dirty="0">
              <a:solidFill>
                <a:srgbClr val="000000"/>
              </a:solidFill>
              <a:effectLst>
                <a:outerShdw blurRad="38100" dist="38100" dir="2700000">
                  <a:srgbClr val="FFFFFF"/>
                </a:outerShdw>
              </a:effectLst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46" name="TextBox 312"/>
          <p:cNvSpPr txBox="1"/>
          <p:nvPr/>
        </p:nvSpPr>
        <p:spPr>
          <a:xfrm>
            <a:off x="2670175" y="1712913"/>
            <a:ext cx="5976938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2800" b="1" dirty="0">
                <a:latin typeface="Arial" panose="020B0604020202020204" pitchFamily="34" charset="0"/>
              </a:rPr>
              <a:t>7.3  Hive的安装</a:t>
            </a:r>
          </a:p>
        </p:txBody>
      </p:sp>
      <p:pic>
        <p:nvPicPr>
          <p:cNvPr id="5128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3" y="1885950"/>
            <a:ext cx="1622425" cy="5207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51" name="标题 1"/>
          <p:cNvSpPr>
            <a:spLocks noChangeArrowheads="1"/>
          </p:cNvSpPr>
          <p:nvPr/>
        </p:nvSpPr>
        <p:spPr bwMode="auto">
          <a:xfrm>
            <a:off x="1758950" y="115888"/>
            <a:ext cx="5148263" cy="7651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571500" indent="-571500" eaLnBrk="1" hangingPunct="1">
              <a:buFont typeface="Wingdings" panose="05000000000000000000" pitchFamily="2" charset="2"/>
            </a:pPr>
            <a:r>
              <a:rPr lang="en-US" altLang="zh-CN" sz="3600" dirty="0">
                <a:solidFill>
                  <a:srgbClr val="1369B2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</a:t>
            </a:r>
            <a:r>
              <a:rPr lang="zh-CN" altLang="en-US" sz="36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知识架构</a:t>
            </a:r>
          </a:p>
        </p:txBody>
      </p:sp>
      <p:grpSp>
        <p:nvGrpSpPr>
          <p:cNvPr id="113" name="组合 4"/>
          <p:cNvGrpSpPr/>
          <p:nvPr/>
        </p:nvGrpSpPr>
        <p:grpSpPr>
          <a:xfrm>
            <a:off x="1209077" y="3555084"/>
            <a:ext cx="6620706" cy="612775"/>
            <a:chOff x="1112838" y="3360738"/>
            <a:chExt cx="6621462" cy="614469"/>
          </a:xfrm>
        </p:grpSpPr>
        <p:grpSp>
          <p:nvGrpSpPr>
            <p:cNvPr id="114" name="组合 314"/>
            <p:cNvGrpSpPr/>
            <p:nvPr/>
          </p:nvGrpSpPr>
          <p:grpSpPr>
            <a:xfrm>
              <a:off x="1328739" y="3397251"/>
              <a:ext cx="6405561" cy="577956"/>
              <a:chOff x="1252258" y="5045323"/>
              <a:chExt cx="7405967" cy="669007"/>
            </a:xfrm>
          </p:grpSpPr>
          <p:grpSp>
            <p:nvGrpSpPr>
              <p:cNvPr id="127" name="组合 331"/>
              <p:cNvGrpSpPr/>
              <p:nvPr/>
            </p:nvGrpSpPr>
            <p:grpSpPr>
              <a:xfrm>
                <a:off x="2520950" y="5045323"/>
                <a:ext cx="6137275" cy="669007"/>
                <a:chOff x="2520950" y="4924673"/>
                <a:chExt cx="6137275" cy="789657"/>
              </a:xfrm>
            </p:grpSpPr>
            <p:sp>
              <p:nvSpPr>
                <p:cNvPr id="130" name="AutoShape 218"/>
                <p:cNvSpPr>
                  <a:spLocks noChangeArrowheads="1"/>
                </p:cNvSpPr>
                <p:nvPr/>
              </p:nvSpPr>
              <p:spPr bwMode="auto">
                <a:xfrm>
                  <a:off x="2653841" y="5392432"/>
                  <a:ext cx="5874053" cy="32189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00">
                        <a:alpha val="50000"/>
                      </a:srgbClr>
                    </a:gs>
                    <a:gs pos="100000">
                      <a:srgbClr val="000000">
                        <a:gamma/>
                        <a:tint val="57647"/>
                        <a:invGamma/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 algn="ctr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Gulim" panose="020B0600000101010101" pitchFamily="34" charset="-127"/>
                    <a:ea typeface="Gulim" panose="020B0600000101010101" pitchFamily="34" charset="-127"/>
                    <a:cs typeface="+mn-cs"/>
                  </a:endParaRPr>
                </a:p>
              </p:txBody>
            </p:sp>
            <p:grpSp>
              <p:nvGrpSpPr>
                <p:cNvPr id="131" name="组合 335"/>
                <p:cNvGrpSpPr/>
                <p:nvPr/>
              </p:nvGrpSpPr>
              <p:grpSpPr>
                <a:xfrm>
                  <a:off x="2520950" y="4924673"/>
                  <a:ext cx="6137275" cy="664245"/>
                  <a:chOff x="2520950" y="4868193"/>
                  <a:chExt cx="6137275" cy="720725"/>
                </a:xfrm>
              </p:grpSpPr>
              <p:sp>
                <p:nvSpPr>
                  <p:cNvPr id="132" name="AutoShape 181"/>
                  <p:cNvSpPr>
                    <a:spLocks noChangeArrowheads="1"/>
                  </p:cNvSpPr>
                  <p:nvPr/>
                </p:nvSpPr>
                <p:spPr bwMode="auto">
                  <a:xfrm>
                    <a:off x="2450086" y="4868343"/>
                    <a:ext cx="6208139" cy="719775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D5F4FF"/>
                  </a:solidFill>
                  <a:ln w="19050" algn="ctr">
                    <a:solidFill>
                      <a:srgbClr val="FFFFFF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auto" latinLnBrk="1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1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Gulim" panose="020B0600000101010101" pitchFamily="34" charset="-127"/>
                      <a:ea typeface="Gulim" panose="020B0600000101010101" pitchFamily="34" charset="-127"/>
                      <a:cs typeface="+mn-cs"/>
                    </a:endParaRPr>
                  </a:p>
                </p:txBody>
              </p:sp>
              <p:sp>
                <p:nvSpPr>
                  <p:cNvPr id="133" name="AutoShape 202"/>
                  <p:cNvSpPr>
                    <a:spLocks noChangeArrowheads="1"/>
                  </p:cNvSpPr>
                  <p:nvPr/>
                </p:nvSpPr>
                <p:spPr bwMode="auto">
                  <a:xfrm>
                    <a:off x="2694225" y="4983979"/>
                    <a:ext cx="5758408" cy="48850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FFFFF">
                      <a:alpha val="45882"/>
                    </a:srgbClr>
                  </a:solidFill>
                  <a:ln w="19050" algn="ctr">
                    <a:solidFill>
                      <a:srgbClr val="FFFFFF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auto" latinLnBrk="1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1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Gulim" panose="020B0600000101010101" pitchFamily="34" charset="-127"/>
                      <a:ea typeface="Gulim" panose="020B0600000101010101" pitchFamily="34" charset="-127"/>
                      <a:cs typeface="+mn-cs"/>
                    </a:endParaRPr>
                  </a:p>
                </p:txBody>
              </p:sp>
            </p:grpSp>
          </p:grpSp>
          <p:sp>
            <p:nvSpPr>
              <p:cNvPr id="128" name="Line 188"/>
              <p:cNvSpPr>
                <a:spLocks noChangeShapeType="1"/>
              </p:cNvSpPr>
              <p:nvPr/>
            </p:nvSpPr>
            <p:spPr bwMode="auto">
              <a:xfrm flipH="1">
                <a:off x="1499223" y="5331054"/>
                <a:ext cx="1497884" cy="0"/>
              </a:xfrm>
              <a:prstGeom prst="line">
                <a:avLst/>
              </a:prstGeom>
              <a:noFill/>
              <a:ln w="31750" cap="rnd">
                <a:solidFill>
                  <a:schemeClr val="bg1">
                    <a:lumMod val="50000"/>
                  </a:schemeClr>
                </a:solidFill>
                <a:prstDash val="sysDot"/>
                <a:round/>
                <a:headEnd type="oval" w="med" len="med"/>
              </a:ln>
            </p:spPr>
            <p:txBody>
              <a:bodyPr/>
              <a:lstStyle/>
              <a:p>
                <a:pPr marL="0" marR="0" lvl="0" indent="0" algn="l" defTabSz="914400" rtl="0" eaLnBrk="0" fontAlgn="base" latinLnBrk="1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anose="020B0600000101010101" pitchFamily="34" charset="-127"/>
                  <a:ea typeface="Gulim" panose="020B0600000101010101" pitchFamily="34" charset="-127"/>
                  <a:cs typeface="+mn-cs"/>
                </a:endParaRPr>
              </a:p>
            </p:txBody>
          </p:sp>
          <p:sp>
            <p:nvSpPr>
              <p:cNvPr id="129" name="Oval 151"/>
              <p:cNvSpPr>
                <a:spLocks noChangeArrowheads="1"/>
              </p:cNvSpPr>
              <p:nvPr/>
            </p:nvSpPr>
            <p:spPr bwMode="auto">
              <a:xfrm>
                <a:off x="1251410" y="5063867"/>
                <a:ext cx="170715" cy="171368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anose="020B0600000101010101" pitchFamily="34" charset="-127"/>
                  <a:ea typeface="Gulim" panose="020B0600000101010101" pitchFamily="34" charset="-127"/>
                  <a:cs typeface="+mn-cs"/>
                </a:endParaRPr>
              </a:p>
            </p:txBody>
          </p:sp>
        </p:grpSp>
        <p:grpSp>
          <p:nvGrpSpPr>
            <p:cNvPr id="115" name="组合 316"/>
            <p:cNvGrpSpPr/>
            <p:nvPr/>
          </p:nvGrpSpPr>
          <p:grpSpPr>
            <a:xfrm>
              <a:off x="1112838" y="3360738"/>
              <a:ext cx="549127" cy="550499"/>
              <a:chOff x="1190461" y="2772022"/>
              <a:chExt cx="635025" cy="637257"/>
            </a:xfrm>
          </p:grpSpPr>
          <p:sp>
            <p:nvSpPr>
              <p:cNvPr id="123" name="Oval 148"/>
              <p:cNvSpPr>
                <a:spLocks noChangeArrowheads="1"/>
              </p:cNvSpPr>
              <p:nvPr/>
            </p:nvSpPr>
            <p:spPr bwMode="auto">
              <a:xfrm>
                <a:off x="1189585" y="2772022"/>
                <a:ext cx="635269" cy="637598"/>
              </a:xfrm>
              <a:prstGeom prst="ellipse">
                <a:avLst/>
              </a:prstGeom>
              <a:gradFill flip="none" rotWithShape="1">
                <a:gsLst>
                  <a:gs pos="0">
                    <a:srgbClr val="A3D3FF"/>
                  </a:gs>
                  <a:gs pos="100000">
                    <a:srgbClr val="B9E9FF"/>
                  </a:gs>
                </a:gsLst>
                <a:lin ang="2700000" scaled="1"/>
                <a:tileRect/>
              </a:gradFill>
              <a:ln>
                <a:noFill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 Black" panose="020B0A04020102020204" pitchFamily="6" charset="0"/>
                  <a:ea typeface="Gulim" panose="020B0600000101010101" pitchFamily="34" charset="-127"/>
                  <a:cs typeface="+mn-cs"/>
                </a:endParaRPr>
              </a:p>
            </p:txBody>
          </p:sp>
          <p:sp>
            <p:nvSpPr>
              <p:cNvPr id="126" name="Oval 151"/>
              <p:cNvSpPr>
                <a:spLocks noChangeArrowheads="1"/>
              </p:cNvSpPr>
              <p:nvPr/>
            </p:nvSpPr>
            <p:spPr bwMode="auto">
              <a:xfrm>
                <a:off x="1411747" y="2790450"/>
                <a:ext cx="170751" cy="171378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anose="020B0600000101010101" pitchFamily="34" charset="-127"/>
                  <a:ea typeface="Gulim" panose="020B0600000101010101" pitchFamily="34" charset="-127"/>
                  <a:cs typeface="+mn-cs"/>
                </a:endParaRPr>
              </a:p>
            </p:txBody>
          </p:sp>
        </p:grpSp>
        <p:sp>
          <p:nvSpPr>
            <p:cNvPr id="116" name="TextBox 322"/>
            <p:cNvSpPr txBox="1"/>
            <p:nvPr/>
          </p:nvSpPr>
          <p:spPr>
            <a:xfrm>
              <a:off x="3213100" y="3446500"/>
              <a:ext cx="3499097" cy="36931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Hive安装之嵌入模式</a:t>
              </a:r>
            </a:p>
          </p:txBody>
        </p:sp>
      </p:grpSp>
      <p:grpSp>
        <p:nvGrpSpPr>
          <p:cNvPr id="134" name="组合 4"/>
          <p:cNvGrpSpPr/>
          <p:nvPr/>
        </p:nvGrpSpPr>
        <p:grpSpPr>
          <a:xfrm>
            <a:off x="1210716" y="2807832"/>
            <a:ext cx="6620706" cy="612775"/>
            <a:chOff x="1112838" y="3360738"/>
            <a:chExt cx="6621462" cy="614469"/>
          </a:xfrm>
        </p:grpSpPr>
        <p:grpSp>
          <p:nvGrpSpPr>
            <p:cNvPr id="135" name="组合 314"/>
            <p:cNvGrpSpPr/>
            <p:nvPr/>
          </p:nvGrpSpPr>
          <p:grpSpPr>
            <a:xfrm>
              <a:off x="1328739" y="3397251"/>
              <a:ext cx="6405561" cy="577956"/>
              <a:chOff x="1252258" y="5045323"/>
              <a:chExt cx="7405967" cy="669007"/>
            </a:xfrm>
          </p:grpSpPr>
          <p:grpSp>
            <p:nvGrpSpPr>
              <p:cNvPr id="141" name="组合 331"/>
              <p:cNvGrpSpPr/>
              <p:nvPr/>
            </p:nvGrpSpPr>
            <p:grpSpPr>
              <a:xfrm>
                <a:off x="2520950" y="5045323"/>
                <a:ext cx="6137275" cy="669007"/>
                <a:chOff x="2520950" y="4924673"/>
                <a:chExt cx="6137275" cy="789657"/>
              </a:xfrm>
            </p:grpSpPr>
            <p:sp>
              <p:nvSpPr>
                <p:cNvPr id="144" name="AutoShape 218"/>
                <p:cNvSpPr>
                  <a:spLocks noChangeArrowheads="1"/>
                </p:cNvSpPr>
                <p:nvPr/>
              </p:nvSpPr>
              <p:spPr bwMode="auto">
                <a:xfrm>
                  <a:off x="2653841" y="5392432"/>
                  <a:ext cx="5874053" cy="32189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00">
                        <a:alpha val="50000"/>
                      </a:srgbClr>
                    </a:gs>
                    <a:gs pos="100000">
                      <a:srgbClr val="000000">
                        <a:gamma/>
                        <a:tint val="57647"/>
                        <a:invGamma/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 algn="ctr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Gulim" panose="020B0600000101010101" pitchFamily="34" charset="-127"/>
                    <a:ea typeface="Gulim" panose="020B0600000101010101" pitchFamily="34" charset="-127"/>
                    <a:cs typeface="+mn-cs"/>
                  </a:endParaRPr>
                </a:p>
              </p:txBody>
            </p:sp>
            <p:grpSp>
              <p:nvGrpSpPr>
                <p:cNvPr id="145" name="组合 335"/>
                <p:cNvGrpSpPr/>
                <p:nvPr/>
              </p:nvGrpSpPr>
              <p:grpSpPr>
                <a:xfrm>
                  <a:off x="2520950" y="4924673"/>
                  <a:ext cx="6137275" cy="664245"/>
                  <a:chOff x="2520950" y="4868193"/>
                  <a:chExt cx="6137275" cy="720725"/>
                </a:xfrm>
              </p:grpSpPr>
              <p:sp>
                <p:nvSpPr>
                  <p:cNvPr id="146" name="AutoShape 181"/>
                  <p:cNvSpPr>
                    <a:spLocks noChangeArrowheads="1"/>
                  </p:cNvSpPr>
                  <p:nvPr/>
                </p:nvSpPr>
                <p:spPr bwMode="auto">
                  <a:xfrm>
                    <a:off x="2450086" y="4868343"/>
                    <a:ext cx="6208139" cy="719775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D5F4FF"/>
                  </a:solidFill>
                  <a:ln w="19050" algn="ctr">
                    <a:solidFill>
                      <a:srgbClr val="FFFFFF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auto" latinLnBrk="1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1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Gulim" panose="020B0600000101010101" pitchFamily="34" charset="-127"/>
                      <a:ea typeface="Gulim" panose="020B0600000101010101" pitchFamily="34" charset="-127"/>
                      <a:cs typeface="+mn-cs"/>
                    </a:endParaRPr>
                  </a:p>
                </p:txBody>
              </p:sp>
              <p:sp>
                <p:nvSpPr>
                  <p:cNvPr id="147" name="AutoShape 202"/>
                  <p:cNvSpPr>
                    <a:spLocks noChangeArrowheads="1"/>
                  </p:cNvSpPr>
                  <p:nvPr/>
                </p:nvSpPr>
                <p:spPr bwMode="auto">
                  <a:xfrm>
                    <a:off x="2694225" y="4983979"/>
                    <a:ext cx="5758408" cy="48850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FFFFF">
                      <a:alpha val="45882"/>
                    </a:srgbClr>
                  </a:solidFill>
                  <a:ln w="19050" algn="ctr">
                    <a:solidFill>
                      <a:srgbClr val="FFFFFF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auto" latinLnBrk="1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1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Gulim" panose="020B0600000101010101" pitchFamily="34" charset="-127"/>
                      <a:ea typeface="Gulim" panose="020B0600000101010101" pitchFamily="34" charset="-127"/>
                      <a:cs typeface="+mn-cs"/>
                    </a:endParaRPr>
                  </a:p>
                </p:txBody>
              </p:sp>
            </p:grpSp>
          </p:grpSp>
          <p:sp>
            <p:nvSpPr>
              <p:cNvPr id="142" name="Line 188"/>
              <p:cNvSpPr>
                <a:spLocks noChangeShapeType="1"/>
              </p:cNvSpPr>
              <p:nvPr/>
            </p:nvSpPr>
            <p:spPr bwMode="auto">
              <a:xfrm flipH="1">
                <a:off x="1499223" y="5331054"/>
                <a:ext cx="1497884" cy="0"/>
              </a:xfrm>
              <a:prstGeom prst="line">
                <a:avLst/>
              </a:prstGeom>
              <a:noFill/>
              <a:ln w="31750" cap="rnd">
                <a:solidFill>
                  <a:schemeClr val="bg1">
                    <a:lumMod val="50000"/>
                  </a:schemeClr>
                </a:solidFill>
                <a:prstDash val="sysDot"/>
                <a:round/>
                <a:headEnd type="oval" w="med" len="med"/>
              </a:ln>
            </p:spPr>
            <p:txBody>
              <a:bodyPr/>
              <a:lstStyle/>
              <a:p>
                <a:pPr marL="0" marR="0" lvl="0" indent="0" algn="l" defTabSz="914400" rtl="0" eaLnBrk="0" fontAlgn="base" latinLnBrk="1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anose="020B0600000101010101" pitchFamily="34" charset="-127"/>
                  <a:ea typeface="Gulim" panose="020B0600000101010101" pitchFamily="34" charset="-127"/>
                  <a:cs typeface="+mn-cs"/>
                </a:endParaRPr>
              </a:p>
            </p:txBody>
          </p:sp>
          <p:sp>
            <p:nvSpPr>
              <p:cNvPr id="143" name="Oval 151"/>
              <p:cNvSpPr>
                <a:spLocks noChangeArrowheads="1"/>
              </p:cNvSpPr>
              <p:nvPr/>
            </p:nvSpPr>
            <p:spPr bwMode="auto">
              <a:xfrm>
                <a:off x="1251410" y="5063867"/>
                <a:ext cx="170715" cy="171368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anose="020B0600000101010101" pitchFamily="34" charset="-127"/>
                  <a:ea typeface="Gulim" panose="020B0600000101010101" pitchFamily="34" charset="-127"/>
                  <a:cs typeface="+mn-cs"/>
                </a:endParaRPr>
              </a:p>
            </p:txBody>
          </p:sp>
        </p:grpSp>
        <p:grpSp>
          <p:nvGrpSpPr>
            <p:cNvPr id="136" name="组合 316"/>
            <p:cNvGrpSpPr/>
            <p:nvPr/>
          </p:nvGrpSpPr>
          <p:grpSpPr>
            <a:xfrm>
              <a:off x="1112838" y="3360738"/>
              <a:ext cx="549127" cy="550499"/>
              <a:chOff x="1190461" y="2772022"/>
              <a:chExt cx="635025" cy="637257"/>
            </a:xfrm>
          </p:grpSpPr>
          <p:sp>
            <p:nvSpPr>
              <p:cNvPr id="139" name="Oval 148"/>
              <p:cNvSpPr>
                <a:spLocks noChangeArrowheads="1"/>
              </p:cNvSpPr>
              <p:nvPr/>
            </p:nvSpPr>
            <p:spPr bwMode="auto">
              <a:xfrm>
                <a:off x="1189585" y="2772022"/>
                <a:ext cx="635269" cy="637598"/>
              </a:xfrm>
              <a:prstGeom prst="ellipse">
                <a:avLst/>
              </a:prstGeom>
              <a:gradFill flip="none" rotWithShape="1">
                <a:gsLst>
                  <a:gs pos="0">
                    <a:srgbClr val="A3D3FF"/>
                  </a:gs>
                  <a:gs pos="100000">
                    <a:srgbClr val="B9E9FF"/>
                  </a:gs>
                </a:gsLst>
                <a:lin ang="2700000" scaled="1"/>
                <a:tileRect/>
              </a:gradFill>
              <a:ln>
                <a:noFill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 Black" panose="020B0A04020102020204" pitchFamily="6" charset="0"/>
                  <a:ea typeface="Gulim" panose="020B0600000101010101" pitchFamily="34" charset="-127"/>
                  <a:cs typeface="+mn-cs"/>
                </a:endParaRPr>
              </a:p>
            </p:txBody>
          </p:sp>
          <p:sp>
            <p:nvSpPr>
              <p:cNvPr id="140" name="Oval 151"/>
              <p:cNvSpPr>
                <a:spLocks noChangeArrowheads="1"/>
              </p:cNvSpPr>
              <p:nvPr/>
            </p:nvSpPr>
            <p:spPr bwMode="auto">
              <a:xfrm>
                <a:off x="1411747" y="2790450"/>
                <a:ext cx="170751" cy="171378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anose="020B0600000101010101" pitchFamily="34" charset="-127"/>
                  <a:ea typeface="Gulim" panose="020B0600000101010101" pitchFamily="34" charset="-127"/>
                  <a:cs typeface="+mn-cs"/>
                </a:endParaRPr>
              </a:p>
            </p:txBody>
          </p:sp>
        </p:grpSp>
        <p:sp>
          <p:nvSpPr>
            <p:cNvPr id="137" name="TextBox 322"/>
            <p:cNvSpPr txBox="1"/>
            <p:nvPr/>
          </p:nvSpPr>
          <p:spPr>
            <a:xfrm>
              <a:off x="3213100" y="3446500"/>
              <a:ext cx="3499097" cy="36931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Hive的安装模式</a:t>
              </a:r>
            </a:p>
          </p:txBody>
        </p:sp>
      </p:grpSp>
      <p:grpSp>
        <p:nvGrpSpPr>
          <p:cNvPr id="2" name="组合 4"/>
          <p:cNvGrpSpPr/>
          <p:nvPr/>
        </p:nvGrpSpPr>
        <p:grpSpPr>
          <a:xfrm>
            <a:off x="1210982" y="4295494"/>
            <a:ext cx="6620706" cy="612775"/>
            <a:chOff x="1112838" y="3360738"/>
            <a:chExt cx="6621462" cy="614469"/>
          </a:xfrm>
        </p:grpSpPr>
        <p:grpSp>
          <p:nvGrpSpPr>
            <p:cNvPr id="3" name="组合 314"/>
            <p:cNvGrpSpPr/>
            <p:nvPr/>
          </p:nvGrpSpPr>
          <p:grpSpPr>
            <a:xfrm>
              <a:off x="1328739" y="3397251"/>
              <a:ext cx="6405561" cy="577956"/>
              <a:chOff x="1252258" y="5045323"/>
              <a:chExt cx="7405967" cy="669007"/>
            </a:xfrm>
          </p:grpSpPr>
          <p:grpSp>
            <p:nvGrpSpPr>
              <p:cNvPr id="4" name="组合 331"/>
              <p:cNvGrpSpPr/>
              <p:nvPr/>
            </p:nvGrpSpPr>
            <p:grpSpPr>
              <a:xfrm>
                <a:off x="2520950" y="5045323"/>
                <a:ext cx="6137275" cy="669007"/>
                <a:chOff x="2520950" y="4924673"/>
                <a:chExt cx="6137275" cy="789657"/>
              </a:xfrm>
            </p:grpSpPr>
            <p:sp>
              <p:nvSpPr>
                <p:cNvPr id="7" name="AutoShape 218"/>
                <p:cNvSpPr>
                  <a:spLocks noChangeArrowheads="1"/>
                </p:cNvSpPr>
                <p:nvPr/>
              </p:nvSpPr>
              <p:spPr bwMode="auto">
                <a:xfrm>
                  <a:off x="2653841" y="5392432"/>
                  <a:ext cx="5874053" cy="32189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00">
                        <a:alpha val="50000"/>
                      </a:srgbClr>
                    </a:gs>
                    <a:gs pos="100000">
                      <a:srgbClr val="000000">
                        <a:gamma/>
                        <a:tint val="57647"/>
                        <a:invGamma/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 algn="ctr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Gulim" panose="020B0600000101010101" pitchFamily="34" charset="-127"/>
                    <a:ea typeface="Gulim" panose="020B0600000101010101" pitchFamily="34" charset="-127"/>
                    <a:cs typeface="+mn-cs"/>
                  </a:endParaRPr>
                </a:p>
              </p:txBody>
            </p:sp>
            <p:grpSp>
              <p:nvGrpSpPr>
                <p:cNvPr id="8" name="组合 335"/>
                <p:cNvGrpSpPr/>
                <p:nvPr/>
              </p:nvGrpSpPr>
              <p:grpSpPr>
                <a:xfrm>
                  <a:off x="2520950" y="4924673"/>
                  <a:ext cx="6137275" cy="664245"/>
                  <a:chOff x="2520950" y="4868193"/>
                  <a:chExt cx="6137275" cy="720725"/>
                </a:xfrm>
              </p:grpSpPr>
              <p:sp>
                <p:nvSpPr>
                  <p:cNvPr id="9" name="AutoShape 181"/>
                  <p:cNvSpPr>
                    <a:spLocks noChangeArrowheads="1"/>
                  </p:cNvSpPr>
                  <p:nvPr/>
                </p:nvSpPr>
                <p:spPr bwMode="auto">
                  <a:xfrm>
                    <a:off x="2450086" y="4868343"/>
                    <a:ext cx="6208139" cy="719775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D5F4FF"/>
                  </a:solidFill>
                  <a:ln w="19050" algn="ctr">
                    <a:solidFill>
                      <a:srgbClr val="FFFFFF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auto" latinLnBrk="1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1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Gulim" panose="020B0600000101010101" pitchFamily="34" charset="-127"/>
                      <a:ea typeface="Gulim" panose="020B0600000101010101" pitchFamily="34" charset="-127"/>
                      <a:cs typeface="+mn-cs"/>
                    </a:endParaRPr>
                  </a:p>
                </p:txBody>
              </p:sp>
              <p:sp>
                <p:nvSpPr>
                  <p:cNvPr id="10" name="AutoShape 202"/>
                  <p:cNvSpPr>
                    <a:spLocks noChangeArrowheads="1"/>
                  </p:cNvSpPr>
                  <p:nvPr/>
                </p:nvSpPr>
                <p:spPr bwMode="auto">
                  <a:xfrm>
                    <a:off x="2694225" y="4983979"/>
                    <a:ext cx="5758408" cy="48850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FFFFF">
                      <a:alpha val="45882"/>
                    </a:srgbClr>
                  </a:solidFill>
                  <a:ln w="19050" algn="ctr">
                    <a:solidFill>
                      <a:srgbClr val="FFFFFF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auto" latinLnBrk="1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1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Gulim" panose="020B0600000101010101" pitchFamily="34" charset="-127"/>
                      <a:ea typeface="Gulim" panose="020B0600000101010101" pitchFamily="34" charset="-127"/>
                      <a:cs typeface="+mn-cs"/>
                    </a:endParaRPr>
                  </a:p>
                </p:txBody>
              </p:sp>
            </p:grpSp>
          </p:grpSp>
          <p:sp>
            <p:nvSpPr>
              <p:cNvPr id="11" name="Line 188"/>
              <p:cNvSpPr>
                <a:spLocks noChangeShapeType="1"/>
              </p:cNvSpPr>
              <p:nvPr/>
            </p:nvSpPr>
            <p:spPr bwMode="auto">
              <a:xfrm flipH="1">
                <a:off x="1499223" y="5331054"/>
                <a:ext cx="1497884" cy="0"/>
              </a:xfrm>
              <a:prstGeom prst="line">
                <a:avLst/>
              </a:prstGeom>
              <a:noFill/>
              <a:ln w="31750" cap="rnd">
                <a:solidFill>
                  <a:schemeClr val="bg1">
                    <a:lumMod val="50000"/>
                  </a:schemeClr>
                </a:solidFill>
                <a:prstDash val="sysDot"/>
                <a:round/>
                <a:headEnd type="oval" w="med" len="med"/>
              </a:ln>
            </p:spPr>
            <p:txBody>
              <a:bodyPr/>
              <a:lstStyle/>
              <a:p>
                <a:pPr marL="0" marR="0" lvl="0" indent="0" algn="l" defTabSz="914400" rtl="0" eaLnBrk="0" fontAlgn="base" latinLnBrk="1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anose="020B0600000101010101" pitchFamily="34" charset="-127"/>
                  <a:ea typeface="Gulim" panose="020B0600000101010101" pitchFamily="34" charset="-127"/>
                  <a:cs typeface="+mn-cs"/>
                </a:endParaRPr>
              </a:p>
            </p:txBody>
          </p:sp>
          <p:sp>
            <p:nvSpPr>
              <p:cNvPr id="12" name="Oval 151"/>
              <p:cNvSpPr>
                <a:spLocks noChangeArrowheads="1"/>
              </p:cNvSpPr>
              <p:nvPr/>
            </p:nvSpPr>
            <p:spPr bwMode="auto">
              <a:xfrm>
                <a:off x="1251410" y="5063867"/>
                <a:ext cx="170715" cy="171368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anose="020B0600000101010101" pitchFamily="34" charset="-127"/>
                  <a:ea typeface="Gulim" panose="020B0600000101010101" pitchFamily="34" charset="-127"/>
                  <a:cs typeface="+mn-cs"/>
                </a:endParaRPr>
              </a:p>
            </p:txBody>
          </p:sp>
        </p:grpSp>
        <p:grpSp>
          <p:nvGrpSpPr>
            <p:cNvPr id="13" name="组合 316"/>
            <p:cNvGrpSpPr/>
            <p:nvPr/>
          </p:nvGrpSpPr>
          <p:grpSpPr>
            <a:xfrm>
              <a:off x="1112838" y="3360738"/>
              <a:ext cx="549127" cy="550499"/>
              <a:chOff x="1190461" y="2772022"/>
              <a:chExt cx="635025" cy="637257"/>
            </a:xfrm>
          </p:grpSpPr>
          <p:sp>
            <p:nvSpPr>
              <p:cNvPr id="14" name="Oval 148"/>
              <p:cNvSpPr>
                <a:spLocks noChangeArrowheads="1"/>
              </p:cNvSpPr>
              <p:nvPr/>
            </p:nvSpPr>
            <p:spPr bwMode="auto">
              <a:xfrm>
                <a:off x="1189585" y="2772022"/>
                <a:ext cx="635269" cy="637598"/>
              </a:xfrm>
              <a:prstGeom prst="ellipse">
                <a:avLst/>
              </a:prstGeom>
              <a:gradFill flip="none" rotWithShape="1">
                <a:gsLst>
                  <a:gs pos="0">
                    <a:srgbClr val="A3D3FF"/>
                  </a:gs>
                  <a:gs pos="100000">
                    <a:srgbClr val="B9E9FF"/>
                  </a:gs>
                </a:gsLst>
                <a:lin ang="2700000" scaled="1"/>
                <a:tileRect/>
              </a:gradFill>
              <a:ln>
                <a:noFill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 Black" panose="020B0A04020102020204" pitchFamily="6" charset="0"/>
                  <a:ea typeface="Gulim" panose="020B0600000101010101" pitchFamily="34" charset="-127"/>
                  <a:cs typeface="+mn-cs"/>
                </a:endParaRPr>
              </a:p>
            </p:txBody>
          </p:sp>
          <p:sp>
            <p:nvSpPr>
              <p:cNvPr id="15" name="Oval 151"/>
              <p:cNvSpPr>
                <a:spLocks noChangeArrowheads="1"/>
              </p:cNvSpPr>
              <p:nvPr/>
            </p:nvSpPr>
            <p:spPr bwMode="auto">
              <a:xfrm>
                <a:off x="1411747" y="2790450"/>
                <a:ext cx="170751" cy="171378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anose="020B0600000101010101" pitchFamily="34" charset="-127"/>
                  <a:ea typeface="Gulim" panose="020B0600000101010101" pitchFamily="34" charset="-127"/>
                  <a:cs typeface="+mn-cs"/>
                </a:endParaRPr>
              </a:p>
            </p:txBody>
          </p:sp>
        </p:grpSp>
        <p:sp>
          <p:nvSpPr>
            <p:cNvPr id="16" name="TextBox 322"/>
            <p:cNvSpPr txBox="1"/>
            <p:nvPr/>
          </p:nvSpPr>
          <p:spPr>
            <a:xfrm>
              <a:off x="3213100" y="3446500"/>
              <a:ext cx="3499097" cy="36931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Hive的安装之本地和远程模式</a:t>
              </a:r>
            </a:p>
          </p:txBody>
        </p:sp>
      </p:grpSp>
      <p:sp>
        <p:nvSpPr>
          <p:cNvPr id="50" name="TextBox 317"/>
          <p:cNvSpPr txBox="1"/>
          <p:nvPr/>
        </p:nvSpPr>
        <p:spPr>
          <a:xfrm>
            <a:off x="1157330" y="2911128"/>
            <a:ext cx="664025" cy="3385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>
                <a:latin typeface="Arial" pitchFamily="34" charset="0"/>
                <a:ea typeface="宋体" pitchFamily="2" charset="-122"/>
              </a:rPr>
              <a:t>7.3.1</a:t>
            </a:r>
            <a:endParaRPr lang="zh-CN" altLang="en-US" sz="2000" dirty="0">
              <a:latin typeface="Arial" panose="020B0604020202020204" pitchFamily="34" charset="0"/>
            </a:endParaRPr>
          </a:p>
        </p:txBody>
      </p:sp>
      <p:sp>
        <p:nvSpPr>
          <p:cNvPr id="52" name="TextBox 317"/>
          <p:cNvSpPr txBox="1"/>
          <p:nvPr/>
        </p:nvSpPr>
        <p:spPr>
          <a:xfrm>
            <a:off x="1151234" y="3660936"/>
            <a:ext cx="664025" cy="3385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>
                <a:latin typeface="Arial" pitchFamily="34" charset="0"/>
                <a:ea typeface="宋体" pitchFamily="2" charset="-122"/>
              </a:rPr>
              <a:t>7.3.2</a:t>
            </a:r>
            <a:endParaRPr lang="zh-CN" altLang="en-US" sz="2000" dirty="0">
              <a:latin typeface="Arial" panose="020B0604020202020204" pitchFamily="34" charset="0"/>
            </a:endParaRPr>
          </a:p>
        </p:txBody>
      </p:sp>
      <p:sp>
        <p:nvSpPr>
          <p:cNvPr id="53" name="TextBox 317"/>
          <p:cNvSpPr txBox="1"/>
          <p:nvPr/>
        </p:nvSpPr>
        <p:spPr>
          <a:xfrm>
            <a:off x="1151234" y="4404648"/>
            <a:ext cx="664025" cy="3385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>
                <a:latin typeface="Arial" pitchFamily="34" charset="0"/>
                <a:ea typeface="宋体" pitchFamily="2" charset="-122"/>
              </a:rPr>
              <a:t>7.3.3</a:t>
            </a:r>
            <a:endParaRPr lang="zh-CN" altLang="en-US" sz="2000" dirty="0">
              <a:latin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132"/>
          <p:cNvSpPr>
            <a:spLocks noChangeArrowheads="1"/>
          </p:cNvSpPr>
          <p:nvPr/>
        </p:nvSpPr>
        <p:spPr bwMode="auto">
          <a:xfrm>
            <a:off x="392113" y="1301174"/>
            <a:ext cx="2016125" cy="5178435"/>
          </a:xfrm>
          <a:prstGeom prst="upArrow">
            <a:avLst>
              <a:gd name="adj1" fmla="val 66296"/>
              <a:gd name="adj2" fmla="val 58426"/>
            </a:avLst>
          </a:prstGeom>
          <a:gradFill flip="none" rotWithShape="1">
            <a:gsLst>
              <a:gs pos="0">
                <a:srgbClr val="D5F4FF"/>
              </a:gs>
              <a:gs pos="100000">
                <a:srgbClr val="764718">
                  <a:alpha val="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wrap="none" anchor="ctr"/>
          <a:lstStyle/>
          <a:p>
            <a:pPr marL="0" marR="0" lvl="0" indent="0" algn="l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</p:txBody>
      </p:sp>
      <p:sp>
        <p:nvSpPr>
          <p:cNvPr id="10245" name="AutoShape 208"/>
          <p:cNvSpPr/>
          <p:nvPr/>
        </p:nvSpPr>
        <p:spPr>
          <a:xfrm>
            <a:off x="2670175" y="1530350"/>
            <a:ext cx="5976938" cy="850900"/>
          </a:xfrm>
          <a:prstGeom prst="roundRect">
            <a:avLst>
              <a:gd name="adj" fmla="val 17352"/>
            </a:avLst>
          </a:prstGeom>
          <a:solidFill>
            <a:srgbClr val="FFFFFF"/>
          </a:solidFill>
          <a:ln w="19050" cap="flat" cmpd="sng">
            <a:solidFill>
              <a:srgbClr val="F2F2F2"/>
            </a:solidFill>
            <a:prstDash val="solid"/>
            <a:headEnd type="none" w="med" len="med"/>
            <a:tailEnd type="none" w="med" len="med"/>
          </a:ln>
          <a:effectLst>
            <a:outerShdw sy="23000" kx="1031184" algn="br" rotWithShape="0">
              <a:srgbClr val="808080">
                <a:alpha val="20000"/>
              </a:srgbClr>
            </a:outerShdw>
          </a:effectLst>
        </p:spPr>
        <p:txBody>
          <a:bodyPr wrap="none" anchor="ctr"/>
          <a:lstStyle/>
          <a:p>
            <a:pPr eaLnBrk="1" latinLnBrk="1" hangingPunct="1"/>
            <a:endParaRPr lang="ko-KR" altLang="en-US" dirty="0">
              <a:solidFill>
                <a:srgbClr val="000000"/>
              </a:solidFill>
              <a:effectLst>
                <a:outerShdw blurRad="38100" dist="38100" dir="2700000">
                  <a:srgbClr val="FFFFFF"/>
                </a:outerShdw>
              </a:effectLst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46" name="TextBox 312"/>
          <p:cNvSpPr txBox="1"/>
          <p:nvPr/>
        </p:nvSpPr>
        <p:spPr>
          <a:xfrm>
            <a:off x="2670175" y="1712913"/>
            <a:ext cx="5976938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2800" b="1" dirty="0">
                <a:latin typeface="Arial" panose="020B0604020202020204" pitchFamily="34" charset="0"/>
              </a:rPr>
              <a:t>7.4  Hive的管理</a:t>
            </a:r>
          </a:p>
        </p:txBody>
      </p:sp>
      <p:pic>
        <p:nvPicPr>
          <p:cNvPr id="5128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3" y="1885950"/>
            <a:ext cx="1622425" cy="5207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51" name="标题 1"/>
          <p:cNvSpPr>
            <a:spLocks noChangeArrowheads="1"/>
          </p:cNvSpPr>
          <p:nvPr/>
        </p:nvSpPr>
        <p:spPr bwMode="auto">
          <a:xfrm>
            <a:off x="1758950" y="115888"/>
            <a:ext cx="5148263" cy="7651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571500" indent="-571500" eaLnBrk="1" hangingPunct="1">
              <a:buFont typeface="Wingdings" panose="05000000000000000000" pitchFamily="2" charset="2"/>
            </a:pPr>
            <a:r>
              <a:rPr lang="en-US" altLang="zh-CN" sz="3600" dirty="0">
                <a:solidFill>
                  <a:srgbClr val="1369B2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</a:t>
            </a:r>
            <a:r>
              <a:rPr lang="zh-CN" altLang="en-US" sz="36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知识架构</a:t>
            </a:r>
          </a:p>
        </p:txBody>
      </p:sp>
      <p:grpSp>
        <p:nvGrpSpPr>
          <p:cNvPr id="113" name="组合 4"/>
          <p:cNvGrpSpPr/>
          <p:nvPr/>
        </p:nvGrpSpPr>
        <p:grpSpPr>
          <a:xfrm>
            <a:off x="1209077" y="3555084"/>
            <a:ext cx="6620706" cy="612775"/>
            <a:chOff x="1112838" y="3360738"/>
            <a:chExt cx="6621462" cy="614469"/>
          </a:xfrm>
        </p:grpSpPr>
        <p:grpSp>
          <p:nvGrpSpPr>
            <p:cNvPr id="114" name="组合 314"/>
            <p:cNvGrpSpPr/>
            <p:nvPr/>
          </p:nvGrpSpPr>
          <p:grpSpPr>
            <a:xfrm>
              <a:off x="1328739" y="3397251"/>
              <a:ext cx="6405561" cy="577956"/>
              <a:chOff x="1252258" y="5045323"/>
              <a:chExt cx="7405967" cy="669007"/>
            </a:xfrm>
          </p:grpSpPr>
          <p:grpSp>
            <p:nvGrpSpPr>
              <p:cNvPr id="127" name="组合 331"/>
              <p:cNvGrpSpPr/>
              <p:nvPr/>
            </p:nvGrpSpPr>
            <p:grpSpPr>
              <a:xfrm>
                <a:off x="2520950" y="5045323"/>
                <a:ext cx="6137275" cy="669007"/>
                <a:chOff x="2520950" y="4924673"/>
                <a:chExt cx="6137275" cy="789657"/>
              </a:xfrm>
            </p:grpSpPr>
            <p:sp>
              <p:nvSpPr>
                <p:cNvPr id="130" name="AutoShape 218"/>
                <p:cNvSpPr>
                  <a:spLocks noChangeArrowheads="1"/>
                </p:cNvSpPr>
                <p:nvPr/>
              </p:nvSpPr>
              <p:spPr bwMode="auto">
                <a:xfrm>
                  <a:off x="2653841" y="5392432"/>
                  <a:ext cx="5874053" cy="32189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00">
                        <a:alpha val="50000"/>
                      </a:srgbClr>
                    </a:gs>
                    <a:gs pos="100000">
                      <a:srgbClr val="000000">
                        <a:gamma/>
                        <a:tint val="57647"/>
                        <a:invGamma/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 algn="ctr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Gulim" panose="020B0600000101010101" pitchFamily="34" charset="-127"/>
                    <a:ea typeface="Gulim" panose="020B0600000101010101" pitchFamily="34" charset="-127"/>
                    <a:cs typeface="+mn-cs"/>
                  </a:endParaRPr>
                </a:p>
              </p:txBody>
            </p:sp>
            <p:grpSp>
              <p:nvGrpSpPr>
                <p:cNvPr id="131" name="组合 335"/>
                <p:cNvGrpSpPr/>
                <p:nvPr/>
              </p:nvGrpSpPr>
              <p:grpSpPr>
                <a:xfrm>
                  <a:off x="2520950" y="4924673"/>
                  <a:ext cx="6137275" cy="664245"/>
                  <a:chOff x="2520950" y="4868193"/>
                  <a:chExt cx="6137275" cy="720725"/>
                </a:xfrm>
              </p:grpSpPr>
              <p:sp>
                <p:nvSpPr>
                  <p:cNvPr id="132" name="AutoShape 181"/>
                  <p:cNvSpPr>
                    <a:spLocks noChangeArrowheads="1"/>
                  </p:cNvSpPr>
                  <p:nvPr/>
                </p:nvSpPr>
                <p:spPr bwMode="auto">
                  <a:xfrm>
                    <a:off x="2450086" y="4868343"/>
                    <a:ext cx="6208139" cy="719775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D5F4FF"/>
                  </a:solidFill>
                  <a:ln w="19050" algn="ctr">
                    <a:solidFill>
                      <a:srgbClr val="FFFFFF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auto" latinLnBrk="1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1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Gulim" panose="020B0600000101010101" pitchFamily="34" charset="-127"/>
                      <a:ea typeface="Gulim" panose="020B0600000101010101" pitchFamily="34" charset="-127"/>
                      <a:cs typeface="+mn-cs"/>
                    </a:endParaRPr>
                  </a:p>
                </p:txBody>
              </p:sp>
              <p:sp>
                <p:nvSpPr>
                  <p:cNvPr id="133" name="AutoShape 202"/>
                  <p:cNvSpPr>
                    <a:spLocks noChangeArrowheads="1"/>
                  </p:cNvSpPr>
                  <p:nvPr/>
                </p:nvSpPr>
                <p:spPr bwMode="auto">
                  <a:xfrm>
                    <a:off x="2694225" y="4983979"/>
                    <a:ext cx="5758408" cy="48850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FFFFF">
                      <a:alpha val="45882"/>
                    </a:srgbClr>
                  </a:solidFill>
                  <a:ln w="19050" algn="ctr">
                    <a:solidFill>
                      <a:srgbClr val="FFFFFF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auto" latinLnBrk="1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1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Gulim" panose="020B0600000101010101" pitchFamily="34" charset="-127"/>
                      <a:ea typeface="Gulim" panose="020B0600000101010101" pitchFamily="34" charset="-127"/>
                      <a:cs typeface="+mn-cs"/>
                    </a:endParaRPr>
                  </a:p>
                </p:txBody>
              </p:sp>
            </p:grpSp>
          </p:grpSp>
          <p:sp>
            <p:nvSpPr>
              <p:cNvPr id="128" name="Line 188"/>
              <p:cNvSpPr>
                <a:spLocks noChangeShapeType="1"/>
              </p:cNvSpPr>
              <p:nvPr/>
            </p:nvSpPr>
            <p:spPr bwMode="auto">
              <a:xfrm flipH="1">
                <a:off x="1499223" y="5331054"/>
                <a:ext cx="1497884" cy="0"/>
              </a:xfrm>
              <a:prstGeom prst="line">
                <a:avLst/>
              </a:prstGeom>
              <a:noFill/>
              <a:ln w="31750" cap="rnd">
                <a:solidFill>
                  <a:schemeClr val="bg1">
                    <a:lumMod val="50000"/>
                  </a:schemeClr>
                </a:solidFill>
                <a:prstDash val="sysDot"/>
                <a:round/>
                <a:headEnd type="oval" w="med" len="med"/>
              </a:ln>
            </p:spPr>
            <p:txBody>
              <a:bodyPr/>
              <a:lstStyle/>
              <a:p>
                <a:pPr marL="0" marR="0" lvl="0" indent="0" algn="l" defTabSz="914400" rtl="0" eaLnBrk="0" fontAlgn="base" latinLnBrk="1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anose="020B0600000101010101" pitchFamily="34" charset="-127"/>
                  <a:ea typeface="Gulim" panose="020B0600000101010101" pitchFamily="34" charset="-127"/>
                  <a:cs typeface="+mn-cs"/>
                </a:endParaRPr>
              </a:p>
            </p:txBody>
          </p:sp>
          <p:sp>
            <p:nvSpPr>
              <p:cNvPr id="129" name="Oval 151"/>
              <p:cNvSpPr>
                <a:spLocks noChangeArrowheads="1"/>
              </p:cNvSpPr>
              <p:nvPr/>
            </p:nvSpPr>
            <p:spPr bwMode="auto">
              <a:xfrm>
                <a:off x="1251410" y="5063867"/>
                <a:ext cx="170715" cy="171368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anose="020B0600000101010101" pitchFamily="34" charset="-127"/>
                  <a:ea typeface="Gulim" panose="020B0600000101010101" pitchFamily="34" charset="-127"/>
                  <a:cs typeface="+mn-cs"/>
                </a:endParaRPr>
              </a:p>
            </p:txBody>
          </p:sp>
        </p:grpSp>
        <p:grpSp>
          <p:nvGrpSpPr>
            <p:cNvPr id="115" name="组合 316"/>
            <p:cNvGrpSpPr/>
            <p:nvPr/>
          </p:nvGrpSpPr>
          <p:grpSpPr>
            <a:xfrm>
              <a:off x="1112838" y="3360738"/>
              <a:ext cx="549127" cy="550499"/>
              <a:chOff x="1190461" y="2772022"/>
              <a:chExt cx="635025" cy="637257"/>
            </a:xfrm>
          </p:grpSpPr>
          <p:sp>
            <p:nvSpPr>
              <p:cNvPr id="123" name="Oval 148"/>
              <p:cNvSpPr>
                <a:spLocks noChangeArrowheads="1"/>
              </p:cNvSpPr>
              <p:nvPr/>
            </p:nvSpPr>
            <p:spPr bwMode="auto">
              <a:xfrm>
                <a:off x="1189585" y="2772022"/>
                <a:ext cx="635269" cy="637598"/>
              </a:xfrm>
              <a:prstGeom prst="ellipse">
                <a:avLst/>
              </a:prstGeom>
              <a:gradFill flip="none" rotWithShape="1">
                <a:gsLst>
                  <a:gs pos="0">
                    <a:srgbClr val="A3D3FF"/>
                  </a:gs>
                  <a:gs pos="100000">
                    <a:srgbClr val="B9E9FF"/>
                  </a:gs>
                </a:gsLst>
                <a:lin ang="2700000" scaled="1"/>
                <a:tileRect/>
              </a:gradFill>
              <a:ln>
                <a:noFill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 Black" panose="020B0A04020102020204" pitchFamily="6" charset="0"/>
                  <a:ea typeface="Gulim" panose="020B0600000101010101" pitchFamily="34" charset="-127"/>
                  <a:cs typeface="+mn-cs"/>
                </a:endParaRPr>
              </a:p>
            </p:txBody>
          </p:sp>
          <p:sp>
            <p:nvSpPr>
              <p:cNvPr id="126" name="Oval 151"/>
              <p:cNvSpPr>
                <a:spLocks noChangeArrowheads="1"/>
              </p:cNvSpPr>
              <p:nvPr/>
            </p:nvSpPr>
            <p:spPr bwMode="auto">
              <a:xfrm>
                <a:off x="1411747" y="2790450"/>
                <a:ext cx="170751" cy="171378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anose="020B0600000101010101" pitchFamily="34" charset="-127"/>
                  <a:ea typeface="Gulim" panose="020B0600000101010101" pitchFamily="34" charset="-127"/>
                  <a:cs typeface="+mn-cs"/>
                </a:endParaRPr>
              </a:p>
            </p:txBody>
          </p:sp>
        </p:grpSp>
        <p:sp>
          <p:nvSpPr>
            <p:cNvPr id="116" name="TextBox 322"/>
            <p:cNvSpPr txBox="1"/>
            <p:nvPr/>
          </p:nvSpPr>
          <p:spPr>
            <a:xfrm>
              <a:off x="3213100" y="3446500"/>
              <a:ext cx="3499097" cy="36931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Hive的管理之远程服务</a:t>
              </a:r>
            </a:p>
          </p:txBody>
        </p:sp>
      </p:grpSp>
      <p:grpSp>
        <p:nvGrpSpPr>
          <p:cNvPr id="134" name="组合 4"/>
          <p:cNvGrpSpPr/>
          <p:nvPr/>
        </p:nvGrpSpPr>
        <p:grpSpPr>
          <a:xfrm>
            <a:off x="1210716" y="2807832"/>
            <a:ext cx="6620706" cy="612775"/>
            <a:chOff x="1112838" y="3360738"/>
            <a:chExt cx="6621462" cy="614469"/>
          </a:xfrm>
        </p:grpSpPr>
        <p:grpSp>
          <p:nvGrpSpPr>
            <p:cNvPr id="135" name="组合 314"/>
            <p:cNvGrpSpPr/>
            <p:nvPr/>
          </p:nvGrpSpPr>
          <p:grpSpPr>
            <a:xfrm>
              <a:off x="1328739" y="3397251"/>
              <a:ext cx="6405561" cy="577956"/>
              <a:chOff x="1252258" y="5045323"/>
              <a:chExt cx="7405967" cy="669007"/>
            </a:xfrm>
          </p:grpSpPr>
          <p:grpSp>
            <p:nvGrpSpPr>
              <p:cNvPr id="141" name="组合 331"/>
              <p:cNvGrpSpPr/>
              <p:nvPr/>
            </p:nvGrpSpPr>
            <p:grpSpPr>
              <a:xfrm>
                <a:off x="2520950" y="5045323"/>
                <a:ext cx="6137275" cy="669007"/>
                <a:chOff x="2520950" y="4924673"/>
                <a:chExt cx="6137275" cy="789657"/>
              </a:xfrm>
            </p:grpSpPr>
            <p:sp>
              <p:nvSpPr>
                <p:cNvPr id="144" name="AutoShape 218"/>
                <p:cNvSpPr>
                  <a:spLocks noChangeArrowheads="1"/>
                </p:cNvSpPr>
                <p:nvPr/>
              </p:nvSpPr>
              <p:spPr bwMode="auto">
                <a:xfrm>
                  <a:off x="2653841" y="5392432"/>
                  <a:ext cx="5874053" cy="32189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00">
                        <a:alpha val="50000"/>
                      </a:srgbClr>
                    </a:gs>
                    <a:gs pos="100000">
                      <a:srgbClr val="000000">
                        <a:gamma/>
                        <a:tint val="57647"/>
                        <a:invGamma/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 algn="ctr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Gulim" panose="020B0600000101010101" pitchFamily="34" charset="-127"/>
                    <a:ea typeface="Gulim" panose="020B0600000101010101" pitchFamily="34" charset="-127"/>
                    <a:cs typeface="+mn-cs"/>
                  </a:endParaRPr>
                </a:p>
              </p:txBody>
            </p:sp>
            <p:grpSp>
              <p:nvGrpSpPr>
                <p:cNvPr id="145" name="组合 335"/>
                <p:cNvGrpSpPr/>
                <p:nvPr/>
              </p:nvGrpSpPr>
              <p:grpSpPr>
                <a:xfrm>
                  <a:off x="2520950" y="4924673"/>
                  <a:ext cx="6137275" cy="664245"/>
                  <a:chOff x="2520950" y="4868193"/>
                  <a:chExt cx="6137275" cy="720725"/>
                </a:xfrm>
              </p:grpSpPr>
              <p:sp>
                <p:nvSpPr>
                  <p:cNvPr id="146" name="AutoShape 181"/>
                  <p:cNvSpPr>
                    <a:spLocks noChangeArrowheads="1"/>
                  </p:cNvSpPr>
                  <p:nvPr/>
                </p:nvSpPr>
                <p:spPr bwMode="auto">
                  <a:xfrm>
                    <a:off x="2450086" y="4868343"/>
                    <a:ext cx="6208139" cy="719775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D5F4FF"/>
                  </a:solidFill>
                  <a:ln w="19050" algn="ctr">
                    <a:solidFill>
                      <a:srgbClr val="FFFFFF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auto" latinLnBrk="1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1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Gulim" panose="020B0600000101010101" pitchFamily="34" charset="-127"/>
                      <a:ea typeface="Gulim" panose="020B0600000101010101" pitchFamily="34" charset="-127"/>
                      <a:cs typeface="+mn-cs"/>
                    </a:endParaRPr>
                  </a:p>
                </p:txBody>
              </p:sp>
              <p:sp>
                <p:nvSpPr>
                  <p:cNvPr id="147" name="AutoShape 202"/>
                  <p:cNvSpPr>
                    <a:spLocks noChangeArrowheads="1"/>
                  </p:cNvSpPr>
                  <p:nvPr/>
                </p:nvSpPr>
                <p:spPr bwMode="auto">
                  <a:xfrm>
                    <a:off x="2694225" y="4983979"/>
                    <a:ext cx="5758408" cy="48850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FFFFF">
                      <a:alpha val="45882"/>
                    </a:srgbClr>
                  </a:solidFill>
                  <a:ln w="19050" algn="ctr">
                    <a:solidFill>
                      <a:srgbClr val="FFFFFF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auto" latinLnBrk="1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1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Gulim" panose="020B0600000101010101" pitchFamily="34" charset="-127"/>
                      <a:ea typeface="Gulim" panose="020B0600000101010101" pitchFamily="34" charset="-127"/>
                      <a:cs typeface="+mn-cs"/>
                    </a:endParaRPr>
                  </a:p>
                </p:txBody>
              </p:sp>
            </p:grpSp>
          </p:grpSp>
          <p:sp>
            <p:nvSpPr>
              <p:cNvPr id="142" name="Line 188"/>
              <p:cNvSpPr>
                <a:spLocks noChangeShapeType="1"/>
              </p:cNvSpPr>
              <p:nvPr/>
            </p:nvSpPr>
            <p:spPr bwMode="auto">
              <a:xfrm flipH="1">
                <a:off x="1499223" y="5331054"/>
                <a:ext cx="1497884" cy="0"/>
              </a:xfrm>
              <a:prstGeom prst="line">
                <a:avLst/>
              </a:prstGeom>
              <a:noFill/>
              <a:ln w="31750" cap="rnd">
                <a:solidFill>
                  <a:schemeClr val="bg1">
                    <a:lumMod val="50000"/>
                  </a:schemeClr>
                </a:solidFill>
                <a:prstDash val="sysDot"/>
                <a:round/>
                <a:headEnd type="oval" w="med" len="med"/>
              </a:ln>
            </p:spPr>
            <p:txBody>
              <a:bodyPr/>
              <a:lstStyle/>
              <a:p>
                <a:pPr marL="0" marR="0" lvl="0" indent="0" algn="l" defTabSz="914400" rtl="0" eaLnBrk="0" fontAlgn="base" latinLnBrk="1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anose="020B0600000101010101" pitchFamily="34" charset="-127"/>
                  <a:ea typeface="Gulim" panose="020B0600000101010101" pitchFamily="34" charset="-127"/>
                  <a:cs typeface="+mn-cs"/>
                </a:endParaRPr>
              </a:p>
            </p:txBody>
          </p:sp>
          <p:sp>
            <p:nvSpPr>
              <p:cNvPr id="143" name="Oval 151"/>
              <p:cNvSpPr>
                <a:spLocks noChangeArrowheads="1"/>
              </p:cNvSpPr>
              <p:nvPr/>
            </p:nvSpPr>
            <p:spPr bwMode="auto">
              <a:xfrm>
                <a:off x="1251410" y="5063867"/>
                <a:ext cx="170715" cy="171368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anose="020B0600000101010101" pitchFamily="34" charset="-127"/>
                  <a:ea typeface="Gulim" panose="020B0600000101010101" pitchFamily="34" charset="-127"/>
                  <a:cs typeface="+mn-cs"/>
                </a:endParaRPr>
              </a:p>
            </p:txBody>
          </p:sp>
        </p:grpSp>
        <p:grpSp>
          <p:nvGrpSpPr>
            <p:cNvPr id="136" name="组合 316"/>
            <p:cNvGrpSpPr/>
            <p:nvPr/>
          </p:nvGrpSpPr>
          <p:grpSpPr>
            <a:xfrm>
              <a:off x="1112838" y="3360738"/>
              <a:ext cx="549127" cy="550499"/>
              <a:chOff x="1190461" y="2772022"/>
              <a:chExt cx="635025" cy="637257"/>
            </a:xfrm>
          </p:grpSpPr>
          <p:sp>
            <p:nvSpPr>
              <p:cNvPr id="139" name="Oval 148"/>
              <p:cNvSpPr>
                <a:spLocks noChangeArrowheads="1"/>
              </p:cNvSpPr>
              <p:nvPr/>
            </p:nvSpPr>
            <p:spPr bwMode="auto">
              <a:xfrm>
                <a:off x="1189585" y="2772022"/>
                <a:ext cx="635269" cy="637598"/>
              </a:xfrm>
              <a:prstGeom prst="ellipse">
                <a:avLst/>
              </a:prstGeom>
              <a:gradFill flip="none" rotWithShape="1">
                <a:gsLst>
                  <a:gs pos="0">
                    <a:srgbClr val="A3D3FF"/>
                  </a:gs>
                  <a:gs pos="100000">
                    <a:srgbClr val="B9E9FF"/>
                  </a:gs>
                </a:gsLst>
                <a:lin ang="2700000" scaled="1"/>
                <a:tileRect/>
              </a:gradFill>
              <a:ln>
                <a:noFill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 Black" panose="020B0A04020102020204" pitchFamily="6" charset="0"/>
                  <a:ea typeface="Gulim" panose="020B0600000101010101" pitchFamily="34" charset="-127"/>
                  <a:cs typeface="+mn-cs"/>
                </a:endParaRPr>
              </a:p>
            </p:txBody>
          </p:sp>
          <p:sp>
            <p:nvSpPr>
              <p:cNvPr id="140" name="Oval 151"/>
              <p:cNvSpPr>
                <a:spLocks noChangeArrowheads="1"/>
              </p:cNvSpPr>
              <p:nvPr/>
            </p:nvSpPr>
            <p:spPr bwMode="auto">
              <a:xfrm>
                <a:off x="1411747" y="2790450"/>
                <a:ext cx="170751" cy="171378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anose="020B0600000101010101" pitchFamily="34" charset="-127"/>
                  <a:ea typeface="Gulim" panose="020B0600000101010101" pitchFamily="34" charset="-127"/>
                  <a:cs typeface="+mn-cs"/>
                </a:endParaRPr>
              </a:p>
            </p:txBody>
          </p:sp>
        </p:grpSp>
        <p:sp>
          <p:nvSpPr>
            <p:cNvPr id="137" name="TextBox 322"/>
            <p:cNvSpPr txBox="1"/>
            <p:nvPr/>
          </p:nvSpPr>
          <p:spPr>
            <a:xfrm>
              <a:off x="3213100" y="3446500"/>
              <a:ext cx="3499097" cy="36931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Hive的管理之CLI方式</a:t>
              </a:r>
            </a:p>
          </p:txBody>
        </p:sp>
      </p:grpSp>
      <p:sp>
        <p:nvSpPr>
          <p:cNvPr id="36" name="TextBox 317"/>
          <p:cNvSpPr txBox="1"/>
          <p:nvPr/>
        </p:nvSpPr>
        <p:spPr>
          <a:xfrm>
            <a:off x="1157330" y="2911128"/>
            <a:ext cx="664025" cy="3385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>
                <a:latin typeface="Arial" pitchFamily="34" charset="0"/>
                <a:ea typeface="宋体" pitchFamily="2" charset="-122"/>
              </a:rPr>
              <a:t>7.4.1</a:t>
            </a:r>
            <a:endParaRPr lang="zh-CN" altLang="en-US" sz="2000" dirty="0">
              <a:latin typeface="Arial" panose="020B0604020202020204" pitchFamily="34" charset="0"/>
            </a:endParaRPr>
          </a:p>
        </p:txBody>
      </p:sp>
      <p:sp>
        <p:nvSpPr>
          <p:cNvPr id="37" name="TextBox 317"/>
          <p:cNvSpPr txBox="1"/>
          <p:nvPr/>
        </p:nvSpPr>
        <p:spPr>
          <a:xfrm>
            <a:off x="1151234" y="3673128"/>
            <a:ext cx="664025" cy="3385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>
                <a:latin typeface="Arial" pitchFamily="34" charset="0"/>
                <a:ea typeface="宋体" pitchFamily="2" charset="-122"/>
              </a:rPr>
              <a:t>7.4.2</a:t>
            </a:r>
            <a:endParaRPr lang="zh-CN" altLang="en-US" sz="2000" dirty="0">
              <a:latin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132"/>
          <p:cNvSpPr>
            <a:spLocks noChangeArrowheads="1"/>
          </p:cNvSpPr>
          <p:nvPr/>
        </p:nvSpPr>
        <p:spPr bwMode="auto">
          <a:xfrm>
            <a:off x="392113" y="1301174"/>
            <a:ext cx="2016125" cy="5178435"/>
          </a:xfrm>
          <a:prstGeom prst="upArrow">
            <a:avLst>
              <a:gd name="adj1" fmla="val 66296"/>
              <a:gd name="adj2" fmla="val 58426"/>
            </a:avLst>
          </a:prstGeom>
          <a:gradFill flip="none" rotWithShape="1">
            <a:gsLst>
              <a:gs pos="0">
                <a:srgbClr val="D5F4FF"/>
              </a:gs>
              <a:gs pos="100000">
                <a:srgbClr val="764718">
                  <a:alpha val="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wrap="none" anchor="ctr"/>
          <a:lstStyle/>
          <a:p>
            <a:pPr marL="0" marR="0" lvl="0" indent="0" algn="l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</p:txBody>
      </p:sp>
      <p:sp>
        <p:nvSpPr>
          <p:cNvPr id="10245" name="AutoShape 208"/>
          <p:cNvSpPr/>
          <p:nvPr/>
        </p:nvSpPr>
        <p:spPr>
          <a:xfrm>
            <a:off x="2670175" y="1530350"/>
            <a:ext cx="5976938" cy="850900"/>
          </a:xfrm>
          <a:prstGeom prst="roundRect">
            <a:avLst>
              <a:gd name="adj" fmla="val 17352"/>
            </a:avLst>
          </a:prstGeom>
          <a:solidFill>
            <a:srgbClr val="FFFFFF"/>
          </a:solidFill>
          <a:ln w="19050" cap="flat" cmpd="sng">
            <a:solidFill>
              <a:srgbClr val="F2F2F2"/>
            </a:solidFill>
            <a:prstDash val="solid"/>
            <a:headEnd type="none" w="med" len="med"/>
            <a:tailEnd type="none" w="med" len="med"/>
          </a:ln>
          <a:effectLst>
            <a:outerShdw sy="23000" kx="1031184" algn="br" rotWithShape="0">
              <a:srgbClr val="808080">
                <a:alpha val="20000"/>
              </a:srgbClr>
            </a:outerShdw>
          </a:effectLst>
        </p:spPr>
        <p:txBody>
          <a:bodyPr wrap="none" anchor="ctr"/>
          <a:lstStyle/>
          <a:p>
            <a:pPr eaLnBrk="1" latinLnBrk="1" hangingPunct="1"/>
            <a:endParaRPr lang="ko-KR" altLang="en-US" dirty="0">
              <a:solidFill>
                <a:srgbClr val="000000"/>
              </a:solidFill>
              <a:effectLst>
                <a:outerShdw blurRad="38100" dist="38100" dir="2700000">
                  <a:srgbClr val="FFFFFF"/>
                </a:outerShdw>
              </a:effectLst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46" name="TextBox 312"/>
          <p:cNvSpPr txBox="1"/>
          <p:nvPr/>
        </p:nvSpPr>
        <p:spPr>
          <a:xfrm>
            <a:off x="2670175" y="1712913"/>
            <a:ext cx="5976938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2800" b="1" dirty="0">
                <a:latin typeface="Arial" panose="020B0604020202020204" pitchFamily="34" charset="0"/>
              </a:rPr>
              <a:t>7.6  Hive数据模型操作</a:t>
            </a:r>
          </a:p>
        </p:txBody>
      </p:sp>
      <p:pic>
        <p:nvPicPr>
          <p:cNvPr id="5128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3" y="1885950"/>
            <a:ext cx="1622425" cy="5207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51" name="标题 1"/>
          <p:cNvSpPr>
            <a:spLocks noChangeArrowheads="1"/>
          </p:cNvSpPr>
          <p:nvPr/>
        </p:nvSpPr>
        <p:spPr bwMode="auto">
          <a:xfrm>
            <a:off x="1758950" y="115888"/>
            <a:ext cx="5148263" cy="7651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571500" indent="-571500" eaLnBrk="1" hangingPunct="1">
              <a:buFont typeface="Wingdings" panose="05000000000000000000" pitchFamily="2" charset="2"/>
            </a:pPr>
            <a:r>
              <a:rPr lang="en-US" altLang="zh-CN" sz="3600" dirty="0">
                <a:solidFill>
                  <a:srgbClr val="1369B2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</a:t>
            </a:r>
            <a:r>
              <a:rPr lang="zh-CN" altLang="en-US" sz="36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知识架构</a:t>
            </a:r>
          </a:p>
        </p:txBody>
      </p:sp>
      <p:grpSp>
        <p:nvGrpSpPr>
          <p:cNvPr id="113" name="组合 4"/>
          <p:cNvGrpSpPr/>
          <p:nvPr/>
        </p:nvGrpSpPr>
        <p:grpSpPr>
          <a:xfrm>
            <a:off x="1209077" y="3362806"/>
            <a:ext cx="6620706" cy="612775"/>
            <a:chOff x="1112838" y="3360738"/>
            <a:chExt cx="6621462" cy="614469"/>
          </a:xfrm>
        </p:grpSpPr>
        <p:grpSp>
          <p:nvGrpSpPr>
            <p:cNvPr id="114" name="组合 314"/>
            <p:cNvGrpSpPr/>
            <p:nvPr/>
          </p:nvGrpSpPr>
          <p:grpSpPr>
            <a:xfrm>
              <a:off x="1328739" y="3397251"/>
              <a:ext cx="6405561" cy="577956"/>
              <a:chOff x="1252258" y="5045323"/>
              <a:chExt cx="7405967" cy="669007"/>
            </a:xfrm>
          </p:grpSpPr>
          <p:grpSp>
            <p:nvGrpSpPr>
              <p:cNvPr id="127" name="组合 331"/>
              <p:cNvGrpSpPr/>
              <p:nvPr/>
            </p:nvGrpSpPr>
            <p:grpSpPr>
              <a:xfrm>
                <a:off x="2520950" y="5045323"/>
                <a:ext cx="6137275" cy="669007"/>
                <a:chOff x="2520950" y="4924673"/>
                <a:chExt cx="6137275" cy="789657"/>
              </a:xfrm>
            </p:grpSpPr>
            <p:sp>
              <p:nvSpPr>
                <p:cNvPr id="130" name="AutoShape 218"/>
                <p:cNvSpPr>
                  <a:spLocks noChangeArrowheads="1"/>
                </p:cNvSpPr>
                <p:nvPr/>
              </p:nvSpPr>
              <p:spPr bwMode="auto">
                <a:xfrm>
                  <a:off x="2653841" y="5392432"/>
                  <a:ext cx="5874053" cy="32189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00">
                        <a:alpha val="50000"/>
                      </a:srgbClr>
                    </a:gs>
                    <a:gs pos="100000">
                      <a:srgbClr val="000000">
                        <a:gamma/>
                        <a:tint val="57647"/>
                        <a:invGamma/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 algn="ctr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Gulim" panose="020B0600000101010101" pitchFamily="34" charset="-127"/>
                    <a:ea typeface="Gulim" panose="020B0600000101010101" pitchFamily="34" charset="-127"/>
                    <a:cs typeface="+mn-cs"/>
                  </a:endParaRPr>
                </a:p>
              </p:txBody>
            </p:sp>
            <p:grpSp>
              <p:nvGrpSpPr>
                <p:cNvPr id="131" name="组合 335"/>
                <p:cNvGrpSpPr/>
                <p:nvPr/>
              </p:nvGrpSpPr>
              <p:grpSpPr>
                <a:xfrm>
                  <a:off x="2520950" y="4924673"/>
                  <a:ext cx="6137275" cy="664245"/>
                  <a:chOff x="2520950" y="4868193"/>
                  <a:chExt cx="6137275" cy="720725"/>
                </a:xfrm>
              </p:grpSpPr>
              <p:sp>
                <p:nvSpPr>
                  <p:cNvPr id="132" name="AutoShape 181"/>
                  <p:cNvSpPr>
                    <a:spLocks noChangeArrowheads="1"/>
                  </p:cNvSpPr>
                  <p:nvPr/>
                </p:nvSpPr>
                <p:spPr bwMode="auto">
                  <a:xfrm>
                    <a:off x="2450086" y="4868343"/>
                    <a:ext cx="6208139" cy="719775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D5F4FF"/>
                  </a:solidFill>
                  <a:ln w="19050" algn="ctr">
                    <a:solidFill>
                      <a:srgbClr val="FFFFFF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auto" latinLnBrk="1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1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Gulim" panose="020B0600000101010101" pitchFamily="34" charset="-127"/>
                      <a:ea typeface="Gulim" panose="020B0600000101010101" pitchFamily="34" charset="-127"/>
                      <a:cs typeface="+mn-cs"/>
                    </a:endParaRPr>
                  </a:p>
                </p:txBody>
              </p:sp>
              <p:sp>
                <p:nvSpPr>
                  <p:cNvPr id="133" name="AutoShape 202"/>
                  <p:cNvSpPr>
                    <a:spLocks noChangeArrowheads="1"/>
                  </p:cNvSpPr>
                  <p:nvPr/>
                </p:nvSpPr>
                <p:spPr bwMode="auto">
                  <a:xfrm>
                    <a:off x="2694225" y="4983979"/>
                    <a:ext cx="5758408" cy="48850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FFFFF">
                      <a:alpha val="45882"/>
                    </a:srgbClr>
                  </a:solidFill>
                  <a:ln w="19050" algn="ctr">
                    <a:solidFill>
                      <a:srgbClr val="FFFFFF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auto" latinLnBrk="1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1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Gulim" panose="020B0600000101010101" pitchFamily="34" charset="-127"/>
                      <a:ea typeface="Gulim" panose="020B0600000101010101" pitchFamily="34" charset="-127"/>
                      <a:cs typeface="+mn-cs"/>
                    </a:endParaRPr>
                  </a:p>
                </p:txBody>
              </p:sp>
            </p:grpSp>
          </p:grpSp>
          <p:sp>
            <p:nvSpPr>
              <p:cNvPr id="128" name="Line 188"/>
              <p:cNvSpPr>
                <a:spLocks noChangeShapeType="1"/>
              </p:cNvSpPr>
              <p:nvPr/>
            </p:nvSpPr>
            <p:spPr bwMode="auto">
              <a:xfrm flipH="1">
                <a:off x="1499223" y="5331054"/>
                <a:ext cx="1497884" cy="0"/>
              </a:xfrm>
              <a:prstGeom prst="line">
                <a:avLst/>
              </a:prstGeom>
              <a:noFill/>
              <a:ln w="31750" cap="rnd">
                <a:solidFill>
                  <a:schemeClr val="bg1">
                    <a:lumMod val="50000"/>
                  </a:schemeClr>
                </a:solidFill>
                <a:prstDash val="sysDot"/>
                <a:round/>
                <a:headEnd type="oval" w="med" len="med"/>
              </a:ln>
            </p:spPr>
            <p:txBody>
              <a:bodyPr/>
              <a:lstStyle/>
              <a:p>
                <a:pPr marL="0" marR="0" lvl="0" indent="0" algn="l" defTabSz="914400" rtl="0" eaLnBrk="0" fontAlgn="base" latinLnBrk="1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anose="020B0600000101010101" pitchFamily="34" charset="-127"/>
                  <a:ea typeface="Gulim" panose="020B0600000101010101" pitchFamily="34" charset="-127"/>
                  <a:cs typeface="+mn-cs"/>
                </a:endParaRPr>
              </a:p>
            </p:txBody>
          </p:sp>
          <p:sp>
            <p:nvSpPr>
              <p:cNvPr id="129" name="Oval 151"/>
              <p:cNvSpPr>
                <a:spLocks noChangeArrowheads="1"/>
              </p:cNvSpPr>
              <p:nvPr/>
            </p:nvSpPr>
            <p:spPr bwMode="auto">
              <a:xfrm>
                <a:off x="1251410" y="5063867"/>
                <a:ext cx="170715" cy="171368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anose="020B0600000101010101" pitchFamily="34" charset="-127"/>
                  <a:ea typeface="Gulim" panose="020B0600000101010101" pitchFamily="34" charset="-127"/>
                  <a:cs typeface="+mn-cs"/>
                </a:endParaRPr>
              </a:p>
            </p:txBody>
          </p:sp>
        </p:grpSp>
        <p:grpSp>
          <p:nvGrpSpPr>
            <p:cNvPr id="115" name="组合 316"/>
            <p:cNvGrpSpPr/>
            <p:nvPr/>
          </p:nvGrpSpPr>
          <p:grpSpPr>
            <a:xfrm>
              <a:off x="1112838" y="3360738"/>
              <a:ext cx="549127" cy="550499"/>
              <a:chOff x="1190461" y="2772022"/>
              <a:chExt cx="635025" cy="637257"/>
            </a:xfrm>
          </p:grpSpPr>
          <p:sp>
            <p:nvSpPr>
              <p:cNvPr id="123" name="Oval 148"/>
              <p:cNvSpPr>
                <a:spLocks noChangeArrowheads="1"/>
              </p:cNvSpPr>
              <p:nvPr/>
            </p:nvSpPr>
            <p:spPr bwMode="auto">
              <a:xfrm>
                <a:off x="1189585" y="2772022"/>
                <a:ext cx="635269" cy="637598"/>
              </a:xfrm>
              <a:prstGeom prst="ellipse">
                <a:avLst/>
              </a:prstGeom>
              <a:gradFill flip="none" rotWithShape="1">
                <a:gsLst>
                  <a:gs pos="0">
                    <a:srgbClr val="A3D3FF"/>
                  </a:gs>
                  <a:gs pos="100000">
                    <a:srgbClr val="B9E9FF"/>
                  </a:gs>
                </a:gsLst>
                <a:lin ang="2700000" scaled="1"/>
                <a:tileRect/>
              </a:gradFill>
              <a:ln>
                <a:noFill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 Black" panose="020B0A04020102020204" pitchFamily="6" charset="0"/>
                  <a:ea typeface="Gulim" panose="020B0600000101010101" pitchFamily="34" charset="-127"/>
                  <a:cs typeface="+mn-cs"/>
                </a:endParaRPr>
              </a:p>
            </p:txBody>
          </p:sp>
          <p:sp>
            <p:nvSpPr>
              <p:cNvPr id="126" name="Oval 151"/>
              <p:cNvSpPr>
                <a:spLocks noChangeArrowheads="1"/>
              </p:cNvSpPr>
              <p:nvPr/>
            </p:nvSpPr>
            <p:spPr bwMode="auto">
              <a:xfrm>
                <a:off x="1411747" y="2790450"/>
                <a:ext cx="170751" cy="171378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anose="020B0600000101010101" pitchFamily="34" charset="-127"/>
                  <a:ea typeface="Gulim" panose="020B0600000101010101" pitchFamily="34" charset="-127"/>
                  <a:cs typeface="+mn-cs"/>
                </a:endParaRPr>
              </a:p>
            </p:txBody>
          </p:sp>
        </p:grpSp>
        <p:sp>
          <p:nvSpPr>
            <p:cNvPr id="116" name="TextBox 322"/>
            <p:cNvSpPr txBox="1"/>
            <p:nvPr/>
          </p:nvSpPr>
          <p:spPr>
            <a:xfrm>
              <a:off x="3213100" y="3446500"/>
              <a:ext cx="3499097" cy="36931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Hive内部表操作</a:t>
              </a:r>
            </a:p>
          </p:txBody>
        </p:sp>
      </p:grpSp>
      <p:grpSp>
        <p:nvGrpSpPr>
          <p:cNvPr id="134" name="组合 4"/>
          <p:cNvGrpSpPr/>
          <p:nvPr/>
        </p:nvGrpSpPr>
        <p:grpSpPr>
          <a:xfrm>
            <a:off x="1210716" y="2698104"/>
            <a:ext cx="6620706" cy="612775"/>
            <a:chOff x="1112838" y="3360738"/>
            <a:chExt cx="6621462" cy="614469"/>
          </a:xfrm>
        </p:grpSpPr>
        <p:grpSp>
          <p:nvGrpSpPr>
            <p:cNvPr id="135" name="组合 314"/>
            <p:cNvGrpSpPr/>
            <p:nvPr/>
          </p:nvGrpSpPr>
          <p:grpSpPr>
            <a:xfrm>
              <a:off x="1328739" y="3397251"/>
              <a:ext cx="6405561" cy="577956"/>
              <a:chOff x="1252258" y="5045323"/>
              <a:chExt cx="7405967" cy="669007"/>
            </a:xfrm>
          </p:grpSpPr>
          <p:grpSp>
            <p:nvGrpSpPr>
              <p:cNvPr id="141" name="组合 331"/>
              <p:cNvGrpSpPr/>
              <p:nvPr/>
            </p:nvGrpSpPr>
            <p:grpSpPr>
              <a:xfrm>
                <a:off x="2520950" y="5045323"/>
                <a:ext cx="6137275" cy="669007"/>
                <a:chOff x="2520950" y="4924673"/>
                <a:chExt cx="6137275" cy="789657"/>
              </a:xfrm>
            </p:grpSpPr>
            <p:sp>
              <p:nvSpPr>
                <p:cNvPr id="144" name="AutoShape 218"/>
                <p:cNvSpPr>
                  <a:spLocks noChangeArrowheads="1"/>
                </p:cNvSpPr>
                <p:nvPr/>
              </p:nvSpPr>
              <p:spPr bwMode="auto">
                <a:xfrm>
                  <a:off x="2653841" y="5392432"/>
                  <a:ext cx="5874053" cy="32189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00">
                        <a:alpha val="50000"/>
                      </a:srgbClr>
                    </a:gs>
                    <a:gs pos="100000">
                      <a:srgbClr val="000000">
                        <a:gamma/>
                        <a:tint val="57647"/>
                        <a:invGamma/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 algn="ctr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Gulim" panose="020B0600000101010101" pitchFamily="34" charset="-127"/>
                    <a:ea typeface="Gulim" panose="020B0600000101010101" pitchFamily="34" charset="-127"/>
                    <a:cs typeface="+mn-cs"/>
                  </a:endParaRPr>
                </a:p>
              </p:txBody>
            </p:sp>
            <p:grpSp>
              <p:nvGrpSpPr>
                <p:cNvPr id="145" name="组合 335"/>
                <p:cNvGrpSpPr/>
                <p:nvPr/>
              </p:nvGrpSpPr>
              <p:grpSpPr>
                <a:xfrm>
                  <a:off x="2520950" y="4924673"/>
                  <a:ext cx="6137275" cy="664245"/>
                  <a:chOff x="2520950" y="4868193"/>
                  <a:chExt cx="6137275" cy="720725"/>
                </a:xfrm>
              </p:grpSpPr>
              <p:sp>
                <p:nvSpPr>
                  <p:cNvPr id="146" name="AutoShape 181"/>
                  <p:cNvSpPr>
                    <a:spLocks noChangeArrowheads="1"/>
                  </p:cNvSpPr>
                  <p:nvPr/>
                </p:nvSpPr>
                <p:spPr bwMode="auto">
                  <a:xfrm>
                    <a:off x="2450086" y="4868343"/>
                    <a:ext cx="6208139" cy="719775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D5F4FF"/>
                  </a:solidFill>
                  <a:ln w="19050" algn="ctr">
                    <a:solidFill>
                      <a:srgbClr val="FFFFFF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auto" latinLnBrk="1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1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Gulim" panose="020B0600000101010101" pitchFamily="34" charset="-127"/>
                      <a:ea typeface="Gulim" panose="020B0600000101010101" pitchFamily="34" charset="-127"/>
                      <a:cs typeface="+mn-cs"/>
                    </a:endParaRPr>
                  </a:p>
                </p:txBody>
              </p:sp>
              <p:sp>
                <p:nvSpPr>
                  <p:cNvPr id="147" name="AutoShape 202"/>
                  <p:cNvSpPr>
                    <a:spLocks noChangeArrowheads="1"/>
                  </p:cNvSpPr>
                  <p:nvPr/>
                </p:nvSpPr>
                <p:spPr bwMode="auto">
                  <a:xfrm>
                    <a:off x="2694225" y="4983979"/>
                    <a:ext cx="5758408" cy="48850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FFFFF">
                      <a:alpha val="45882"/>
                    </a:srgbClr>
                  </a:solidFill>
                  <a:ln w="19050" algn="ctr">
                    <a:solidFill>
                      <a:srgbClr val="FFFFFF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auto" latinLnBrk="1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1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Gulim" panose="020B0600000101010101" pitchFamily="34" charset="-127"/>
                      <a:ea typeface="Gulim" panose="020B0600000101010101" pitchFamily="34" charset="-127"/>
                      <a:cs typeface="+mn-cs"/>
                    </a:endParaRPr>
                  </a:p>
                </p:txBody>
              </p:sp>
            </p:grpSp>
          </p:grpSp>
          <p:sp>
            <p:nvSpPr>
              <p:cNvPr id="142" name="Line 188"/>
              <p:cNvSpPr>
                <a:spLocks noChangeShapeType="1"/>
              </p:cNvSpPr>
              <p:nvPr/>
            </p:nvSpPr>
            <p:spPr bwMode="auto">
              <a:xfrm flipH="1">
                <a:off x="1499223" y="5331054"/>
                <a:ext cx="1497884" cy="0"/>
              </a:xfrm>
              <a:prstGeom prst="line">
                <a:avLst/>
              </a:prstGeom>
              <a:noFill/>
              <a:ln w="31750" cap="rnd">
                <a:solidFill>
                  <a:schemeClr val="bg1">
                    <a:lumMod val="50000"/>
                  </a:schemeClr>
                </a:solidFill>
                <a:prstDash val="sysDot"/>
                <a:round/>
                <a:headEnd type="oval" w="med" len="med"/>
              </a:ln>
            </p:spPr>
            <p:txBody>
              <a:bodyPr/>
              <a:lstStyle/>
              <a:p>
                <a:pPr marL="0" marR="0" lvl="0" indent="0" algn="l" defTabSz="914400" rtl="0" eaLnBrk="0" fontAlgn="base" latinLnBrk="1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anose="020B0600000101010101" pitchFamily="34" charset="-127"/>
                  <a:ea typeface="Gulim" panose="020B0600000101010101" pitchFamily="34" charset="-127"/>
                  <a:cs typeface="+mn-cs"/>
                </a:endParaRPr>
              </a:p>
            </p:txBody>
          </p:sp>
          <p:sp>
            <p:nvSpPr>
              <p:cNvPr id="143" name="Oval 151"/>
              <p:cNvSpPr>
                <a:spLocks noChangeArrowheads="1"/>
              </p:cNvSpPr>
              <p:nvPr/>
            </p:nvSpPr>
            <p:spPr bwMode="auto">
              <a:xfrm>
                <a:off x="1251410" y="5063867"/>
                <a:ext cx="170715" cy="171368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anose="020B0600000101010101" pitchFamily="34" charset="-127"/>
                  <a:ea typeface="Gulim" panose="020B0600000101010101" pitchFamily="34" charset="-127"/>
                  <a:cs typeface="+mn-cs"/>
                </a:endParaRPr>
              </a:p>
            </p:txBody>
          </p:sp>
        </p:grpSp>
        <p:grpSp>
          <p:nvGrpSpPr>
            <p:cNvPr id="136" name="组合 316"/>
            <p:cNvGrpSpPr/>
            <p:nvPr/>
          </p:nvGrpSpPr>
          <p:grpSpPr>
            <a:xfrm>
              <a:off x="1112838" y="3360738"/>
              <a:ext cx="549127" cy="550499"/>
              <a:chOff x="1190461" y="2772022"/>
              <a:chExt cx="635025" cy="637257"/>
            </a:xfrm>
          </p:grpSpPr>
          <p:sp>
            <p:nvSpPr>
              <p:cNvPr id="139" name="Oval 148"/>
              <p:cNvSpPr>
                <a:spLocks noChangeArrowheads="1"/>
              </p:cNvSpPr>
              <p:nvPr/>
            </p:nvSpPr>
            <p:spPr bwMode="auto">
              <a:xfrm>
                <a:off x="1189585" y="2772022"/>
                <a:ext cx="635269" cy="637598"/>
              </a:xfrm>
              <a:prstGeom prst="ellipse">
                <a:avLst/>
              </a:prstGeom>
              <a:gradFill flip="none" rotWithShape="1">
                <a:gsLst>
                  <a:gs pos="0">
                    <a:srgbClr val="A3D3FF"/>
                  </a:gs>
                  <a:gs pos="100000">
                    <a:srgbClr val="B9E9FF"/>
                  </a:gs>
                </a:gsLst>
                <a:lin ang="2700000" scaled="1"/>
                <a:tileRect/>
              </a:gradFill>
              <a:ln>
                <a:noFill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 Black" panose="020B0A04020102020204" pitchFamily="6" charset="0"/>
                  <a:ea typeface="Gulim" panose="020B0600000101010101" pitchFamily="34" charset="-127"/>
                  <a:cs typeface="+mn-cs"/>
                </a:endParaRPr>
              </a:p>
            </p:txBody>
          </p:sp>
          <p:sp>
            <p:nvSpPr>
              <p:cNvPr id="140" name="Oval 151"/>
              <p:cNvSpPr>
                <a:spLocks noChangeArrowheads="1"/>
              </p:cNvSpPr>
              <p:nvPr/>
            </p:nvSpPr>
            <p:spPr bwMode="auto">
              <a:xfrm>
                <a:off x="1411747" y="2790450"/>
                <a:ext cx="170751" cy="171378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anose="020B0600000101010101" pitchFamily="34" charset="-127"/>
                  <a:ea typeface="Gulim" panose="020B0600000101010101" pitchFamily="34" charset="-127"/>
                  <a:cs typeface="+mn-cs"/>
                </a:endParaRPr>
              </a:p>
            </p:txBody>
          </p:sp>
        </p:grpSp>
        <p:sp>
          <p:nvSpPr>
            <p:cNvPr id="137" name="TextBox 322"/>
            <p:cNvSpPr txBox="1"/>
            <p:nvPr/>
          </p:nvSpPr>
          <p:spPr>
            <a:xfrm>
              <a:off x="3213100" y="3446500"/>
              <a:ext cx="3499097" cy="36931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Hive数据库操作</a:t>
              </a:r>
            </a:p>
          </p:txBody>
        </p:sp>
      </p:grpSp>
      <p:grpSp>
        <p:nvGrpSpPr>
          <p:cNvPr id="2" name="组合 4"/>
          <p:cNvGrpSpPr/>
          <p:nvPr/>
        </p:nvGrpSpPr>
        <p:grpSpPr>
          <a:xfrm>
            <a:off x="1209077" y="4655666"/>
            <a:ext cx="6620706" cy="612775"/>
            <a:chOff x="1112838" y="3360738"/>
            <a:chExt cx="6621462" cy="614469"/>
          </a:xfrm>
        </p:grpSpPr>
        <p:grpSp>
          <p:nvGrpSpPr>
            <p:cNvPr id="3" name="组合 314"/>
            <p:cNvGrpSpPr/>
            <p:nvPr/>
          </p:nvGrpSpPr>
          <p:grpSpPr>
            <a:xfrm>
              <a:off x="1328739" y="3397251"/>
              <a:ext cx="6405561" cy="577956"/>
              <a:chOff x="1252258" y="5045323"/>
              <a:chExt cx="7405967" cy="669007"/>
            </a:xfrm>
          </p:grpSpPr>
          <p:grpSp>
            <p:nvGrpSpPr>
              <p:cNvPr id="4" name="组合 331"/>
              <p:cNvGrpSpPr/>
              <p:nvPr/>
            </p:nvGrpSpPr>
            <p:grpSpPr>
              <a:xfrm>
                <a:off x="2520950" y="5045323"/>
                <a:ext cx="6137275" cy="669007"/>
                <a:chOff x="2520950" y="4924673"/>
                <a:chExt cx="6137275" cy="789657"/>
              </a:xfrm>
            </p:grpSpPr>
            <p:sp>
              <p:nvSpPr>
                <p:cNvPr id="7" name="AutoShape 218"/>
                <p:cNvSpPr>
                  <a:spLocks noChangeArrowheads="1"/>
                </p:cNvSpPr>
                <p:nvPr/>
              </p:nvSpPr>
              <p:spPr bwMode="auto">
                <a:xfrm>
                  <a:off x="2653841" y="5392432"/>
                  <a:ext cx="5874053" cy="32189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00">
                        <a:alpha val="50000"/>
                      </a:srgbClr>
                    </a:gs>
                    <a:gs pos="100000">
                      <a:srgbClr val="000000">
                        <a:gamma/>
                        <a:tint val="57647"/>
                        <a:invGamma/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 algn="ctr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Gulim" panose="020B0600000101010101" pitchFamily="34" charset="-127"/>
                    <a:ea typeface="Gulim" panose="020B0600000101010101" pitchFamily="34" charset="-127"/>
                    <a:cs typeface="+mn-cs"/>
                  </a:endParaRPr>
                </a:p>
              </p:txBody>
            </p:sp>
            <p:grpSp>
              <p:nvGrpSpPr>
                <p:cNvPr id="8" name="组合 335"/>
                <p:cNvGrpSpPr/>
                <p:nvPr/>
              </p:nvGrpSpPr>
              <p:grpSpPr>
                <a:xfrm>
                  <a:off x="2520950" y="4924673"/>
                  <a:ext cx="6137275" cy="664245"/>
                  <a:chOff x="2520950" y="4868193"/>
                  <a:chExt cx="6137275" cy="720725"/>
                </a:xfrm>
              </p:grpSpPr>
              <p:sp>
                <p:nvSpPr>
                  <p:cNvPr id="9" name="AutoShape 181"/>
                  <p:cNvSpPr>
                    <a:spLocks noChangeArrowheads="1"/>
                  </p:cNvSpPr>
                  <p:nvPr/>
                </p:nvSpPr>
                <p:spPr bwMode="auto">
                  <a:xfrm>
                    <a:off x="2450086" y="4868343"/>
                    <a:ext cx="6208139" cy="719775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D5F4FF"/>
                  </a:solidFill>
                  <a:ln w="19050" algn="ctr">
                    <a:solidFill>
                      <a:srgbClr val="FFFFFF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auto" latinLnBrk="1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1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Gulim" panose="020B0600000101010101" pitchFamily="34" charset="-127"/>
                      <a:ea typeface="Gulim" panose="020B0600000101010101" pitchFamily="34" charset="-127"/>
                      <a:cs typeface="+mn-cs"/>
                    </a:endParaRPr>
                  </a:p>
                </p:txBody>
              </p:sp>
              <p:sp>
                <p:nvSpPr>
                  <p:cNvPr id="10" name="AutoShape 202"/>
                  <p:cNvSpPr>
                    <a:spLocks noChangeArrowheads="1"/>
                  </p:cNvSpPr>
                  <p:nvPr/>
                </p:nvSpPr>
                <p:spPr bwMode="auto">
                  <a:xfrm>
                    <a:off x="2694225" y="4983979"/>
                    <a:ext cx="5758408" cy="48850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FFFFF">
                      <a:alpha val="45882"/>
                    </a:srgbClr>
                  </a:solidFill>
                  <a:ln w="19050" algn="ctr">
                    <a:solidFill>
                      <a:srgbClr val="FFFFFF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auto" latinLnBrk="1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1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Gulim" panose="020B0600000101010101" pitchFamily="34" charset="-127"/>
                      <a:ea typeface="Gulim" panose="020B0600000101010101" pitchFamily="34" charset="-127"/>
                      <a:cs typeface="+mn-cs"/>
                    </a:endParaRPr>
                  </a:p>
                </p:txBody>
              </p:sp>
            </p:grpSp>
          </p:grpSp>
          <p:sp>
            <p:nvSpPr>
              <p:cNvPr id="11" name="Line 188"/>
              <p:cNvSpPr>
                <a:spLocks noChangeShapeType="1"/>
              </p:cNvSpPr>
              <p:nvPr/>
            </p:nvSpPr>
            <p:spPr bwMode="auto">
              <a:xfrm flipH="1">
                <a:off x="1499223" y="5331054"/>
                <a:ext cx="1497884" cy="0"/>
              </a:xfrm>
              <a:prstGeom prst="line">
                <a:avLst/>
              </a:prstGeom>
              <a:noFill/>
              <a:ln w="31750" cap="rnd">
                <a:solidFill>
                  <a:schemeClr val="bg1">
                    <a:lumMod val="50000"/>
                  </a:schemeClr>
                </a:solidFill>
                <a:prstDash val="sysDot"/>
                <a:round/>
                <a:headEnd type="oval" w="med" len="med"/>
              </a:ln>
            </p:spPr>
            <p:txBody>
              <a:bodyPr/>
              <a:lstStyle/>
              <a:p>
                <a:pPr marL="0" marR="0" lvl="0" indent="0" algn="l" defTabSz="914400" rtl="0" eaLnBrk="0" fontAlgn="base" latinLnBrk="1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anose="020B0600000101010101" pitchFamily="34" charset="-127"/>
                  <a:ea typeface="Gulim" panose="020B0600000101010101" pitchFamily="34" charset="-127"/>
                  <a:cs typeface="+mn-cs"/>
                </a:endParaRPr>
              </a:p>
            </p:txBody>
          </p:sp>
          <p:sp>
            <p:nvSpPr>
              <p:cNvPr id="12" name="Oval 151"/>
              <p:cNvSpPr>
                <a:spLocks noChangeArrowheads="1"/>
              </p:cNvSpPr>
              <p:nvPr/>
            </p:nvSpPr>
            <p:spPr bwMode="auto">
              <a:xfrm>
                <a:off x="1251410" y="5063867"/>
                <a:ext cx="170715" cy="171368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anose="020B0600000101010101" pitchFamily="34" charset="-127"/>
                  <a:ea typeface="Gulim" panose="020B0600000101010101" pitchFamily="34" charset="-127"/>
                  <a:cs typeface="+mn-cs"/>
                </a:endParaRPr>
              </a:p>
            </p:txBody>
          </p:sp>
        </p:grpSp>
        <p:grpSp>
          <p:nvGrpSpPr>
            <p:cNvPr id="13" name="组合 316"/>
            <p:cNvGrpSpPr/>
            <p:nvPr/>
          </p:nvGrpSpPr>
          <p:grpSpPr>
            <a:xfrm>
              <a:off x="1112838" y="3360738"/>
              <a:ext cx="549127" cy="550499"/>
              <a:chOff x="1190461" y="2772022"/>
              <a:chExt cx="635025" cy="637257"/>
            </a:xfrm>
          </p:grpSpPr>
          <p:sp>
            <p:nvSpPr>
              <p:cNvPr id="14" name="Oval 148"/>
              <p:cNvSpPr>
                <a:spLocks noChangeArrowheads="1"/>
              </p:cNvSpPr>
              <p:nvPr/>
            </p:nvSpPr>
            <p:spPr bwMode="auto">
              <a:xfrm>
                <a:off x="1189585" y="2772022"/>
                <a:ext cx="635269" cy="637598"/>
              </a:xfrm>
              <a:prstGeom prst="ellipse">
                <a:avLst/>
              </a:prstGeom>
              <a:gradFill flip="none" rotWithShape="1">
                <a:gsLst>
                  <a:gs pos="0">
                    <a:srgbClr val="A3D3FF"/>
                  </a:gs>
                  <a:gs pos="100000">
                    <a:srgbClr val="B9E9FF"/>
                  </a:gs>
                </a:gsLst>
                <a:lin ang="2700000" scaled="1"/>
                <a:tileRect/>
              </a:gradFill>
              <a:ln>
                <a:noFill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 Black" panose="020B0A04020102020204" pitchFamily="6" charset="0"/>
                  <a:ea typeface="Gulim" panose="020B0600000101010101" pitchFamily="34" charset="-127"/>
                  <a:cs typeface="+mn-cs"/>
                </a:endParaRPr>
              </a:p>
            </p:txBody>
          </p:sp>
          <p:sp>
            <p:nvSpPr>
              <p:cNvPr id="15" name="Oval 151"/>
              <p:cNvSpPr>
                <a:spLocks noChangeArrowheads="1"/>
              </p:cNvSpPr>
              <p:nvPr/>
            </p:nvSpPr>
            <p:spPr bwMode="auto">
              <a:xfrm>
                <a:off x="1411747" y="2790450"/>
                <a:ext cx="170751" cy="171378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anose="020B0600000101010101" pitchFamily="34" charset="-127"/>
                  <a:ea typeface="Gulim" panose="020B0600000101010101" pitchFamily="34" charset="-127"/>
                  <a:cs typeface="+mn-cs"/>
                </a:endParaRPr>
              </a:p>
            </p:txBody>
          </p:sp>
        </p:grpSp>
        <p:sp>
          <p:nvSpPr>
            <p:cNvPr id="16" name="TextBox 322"/>
            <p:cNvSpPr txBox="1"/>
            <p:nvPr/>
          </p:nvSpPr>
          <p:spPr>
            <a:xfrm>
              <a:off x="3213100" y="3446500"/>
              <a:ext cx="3499097" cy="36931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Hive</a:t>
              </a:r>
              <a:r>
                <a:rPr 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分区</a:t>
              </a:r>
              <a:r>
                <a:rPr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表操作</a:t>
              </a:r>
            </a:p>
          </p:txBody>
        </p:sp>
      </p:grpSp>
      <p:grpSp>
        <p:nvGrpSpPr>
          <p:cNvPr id="18" name="组合 4"/>
          <p:cNvGrpSpPr/>
          <p:nvPr/>
        </p:nvGrpSpPr>
        <p:grpSpPr>
          <a:xfrm>
            <a:off x="1210716" y="4007474"/>
            <a:ext cx="6620706" cy="612775"/>
            <a:chOff x="1112838" y="3360738"/>
            <a:chExt cx="6621462" cy="614469"/>
          </a:xfrm>
        </p:grpSpPr>
        <p:grpSp>
          <p:nvGrpSpPr>
            <p:cNvPr id="19" name="组合 314"/>
            <p:cNvGrpSpPr/>
            <p:nvPr/>
          </p:nvGrpSpPr>
          <p:grpSpPr>
            <a:xfrm>
              <a:off x="1328739" y="3397251"/>
              <a:ext cx="6405561" cy="577956"/>
              <a:chOff x="1252258" y="5045323"/>
              <a:chExt cx="7405967" cy="669007"/>
            </a:xfrm>
          </p:grpSpPr>
          <p:grpSp>
            <p:nvGrpSpPr>
              <p:cNvPr id="20" name="组合 331"/>
              <p:cNvGrpSpPr/>
              <p:nvPr/>
            </p:nvGrpSpPr>
            <p:grpSpPr>
              <a:xfrm>
                <a:off x="2520950" y="5045323"/>
                <a:ext cx="6137275" cy="669007"/>
                <a:chOff x="2520950" y="4924673"/>
                <a:chExt cx="6137275" cy="789657"/>
              </a:xfrm>
            </p:grpSpPr>
            <p:sp>
              <p:nvSpPr>
                <p:cNvPr id="21" name="AutoShape 218"/>
                <p:cNvSpPr>
                  <a:spLocks noChangeArrowheads="1"/>
                </p:cNvSpPr>
                <p:nvPr/>
              </p:nvSpPr>
              <p:spPr bwMode="auto">
                <a:xfrm>
                  <a:off x="2653841" y="5392432"/>
                  <a:ext cx="5874053" cy="32189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00">
                        <a:alpha val="50000"/>
                      </a:srgbClr>
                    </a:gs>
                    <a:gs pos="100000">
                      <a:srgbClr val="000000">
                        <a:gamma/>
                        <a:tint val="57647"/>
                        <a:invGamma/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 algn="ctr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Gulim" panose="020B0600000101010101" pitchFamily="34" charset="-127"/>
                    <a:ea typeface="Gulim" panose="020B0600000101010101" pitchFamily="34" charset="-127"/>
                    <a:cs typeface="+mn-cs"/>
                  </a:endParaRPr>
                </a:p>
              </p:txBody>
            </p:sp>
            <p:grpSp>
              <p:nvGrpSpPr>
                <p:cNvPr id="22" name="组合 335"/>
                <p:cNvGrpSpPr/>
                <p:nvPr/>
              </p:nvGrpSpPr>
              <p:grpSpPr>
                <a:xfrm>
                  <a:off x="2520950" y="4924673"/>
                  <a:ext cx="6137275" cy="664245"/>
                  <a:chOff x="2520950" y="4868193"/>
                  <a:chExt cx="6137275" cy="720725"/>
                </a:xfrm>
              </p:grpSpPr>
              <p:sp>
                <p:nvSpPr>
                  <p:cNvPr id="23" name="AutoShape 181"/>
                  <p:cNvSpPr>
                    <a:spLocks noChangeArrowheads="1"/>
                  </p:cNvSpPr>
                  <p:nvPr/>
                </p:nvSpPr>
                <p:spPr bwMode="auto">
                  <a:xfrm>
                    <a:off x="2450086" y="4868343"/>
                    <a:ext cx="6208139" cy="719775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D5F4FF"/>
                  </a:solidFill>
                  <a:ln w="19050" algn="ctr">
                    <a:solidFill>
                      <a:srgbClr val="FFFFFF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auto" latinLnBrk="1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1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Gulim" panose="020B0600000101010101" pitchFamily="34" charset="-127"/>
                      <a:ea typeface="Gulim" panose="020B0600000101010101" pitchFamily="34" charset="-127"/>
                      <a:cs typeface="+mn-cs"/>
                    </a:endParaRPr>
                  </a:p>
                </p:txBody>
              </p:sp>
              <p:sp>
                <p:nvSpPr>
                  <p:cNvPr id="24" name="AutoShape 202"/>
                  <p:cNvSpPr>
                    <a:spLocks noChangeArrowheads="1"/>
                  </p:cNvSpPr>
                  <p:nvPr/>
                </p:nvSpPr>
                <p:spPr bwMode="auto">
                  <a:xfrm>
                    <a:off x="2694225" y="4983979"/>
                    <a:ext cx="5758408" cy="48850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FFFFF">
                      <a:alpha val="45882"/>
                    </a:srgbClr>
                  </a:solidFill>
                  <a:ln w="19050" algn="ctr">
                    <a:solidFill>
                      <a:srgbClr val="FFFFFF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auto" latinLnBrk="1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1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Gulim" panose="020B0600000101010101" pitchFamily="34" charset="-127"/>
                      <a:ea typeface="Gulim" panose="020B0600000101010101" pitchFamily="34" charset="-127"/>
                      <a:cs typeface="+mn-cs"/>
                    </a:endParaRPr>
                  </a:p>
                </p:txBody>
              </p:sp>
            </p:grpSp>
          </p:grpSp>
          <p:sp>
            <p:nvSpPr>
              <p:cNvPr id="25" name="Line 188"/>
              <p:cNvSpPr>
                <a:spLocks noChangeShapeType="1"/>
              </p:cNvSpPr>
              <p:nvPr/>
            </p:nvSpPr>
            <p:spPr bwMode="auto">
              <a:xfrm flipH="1">
                <a:off x="1499223" y="5331054"/>
                <a:ext cx="1497884" cy="0"/>
              </a:xfrm>
              <a:prstGeom prst="line">
                <a:avLst/>
              </a:prstGeom>
              <a:noFill/>
              <a:ln w="31750" cap="rnd">
                <a:solidFill>
                  <a:schemeClr val="bg1">
                    <a:lumMod val="50000"/>
                  </a:schemeClr>
                </a:solidFill>
                <a:prstDash val="sysDot"/>
                <a:round/>
                <a:headEnd type="oval" w="med" len="med"/>
              </a:ln>
            </p:spPr>
            <p:txBody>
              <a:bodyPr/>
              <a:lstStyle/>
              <a:p>
                <a:pPr marL="0" marR="0" lvl="0" indent="0" algn="l" defTabSz="914400" rtl="0" eaLnBrk="0" fontAlgn="base" latinLnBrk="1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anose="020B0600000101010101" pitchFamily="34" charset="-127"/>
                  <a:ea typeface="Gulim" panose="020B0600000101010101" pitchFamily="34" charset="-127"/>
                  <a:cs typeface="+mn-cs"/>
                </a:endParaRPr>
              </a:p>
            </p:txBody>
          </p:sp>
          <p:sp>
            <p:nvSpPr>
              <p:cNvPr id="26" name="Oval 151"/>
              <p:cNvSpPr>
                <a:spLocks noChangeArrowheads="1"/>
              </p:cNvSpPr>
              <p:nvPr/>
            </p:nvSpPr>
            <p:spPr bwMode="auto">
              <a:xfrm>
                <a:off x="1251410" y="5063867"/>
                <a:ext cx="170715" cy="171368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anose="020B0600000101010101" pitchFamily="34" charset="-127"/>
                  <a:ea typeface="Gulim" panose="020B0600000101010101" pitchFamily="34" charset="-127"/>
                  <a:cs typeface="+mn-cs"/>
                </a:endParaRPr>
              </a:p>
            </p:txBody>
          </p:sp>
        </p:grpSp>
        <p:grpSp>
          <p:nvGrpSpPr>
            <p:cNvPr id="27" name="组合 316"/>
            <p:cNvGrpSpPr/>
            <p:nvPr/>
          </p:nvGrpSpPr>
          <p:grpSpPr>
            <a:xfrm>
              <a:off x="1112838" y="3360738"/>
              <a:ext cx="549127" cy="550499"/>
              <a:chOff x="1190461" y="2772022"/>
              <a:chExt cx="635025" cy="637257"/>
            </a:xfrm>
          </p:grpSpPr>
          <p:sp>
            <p:nvSpPr>
              <p:cNvPr id="28" name="Oval 148"/>
              <p:cNvSpPr>
                <a:spLocks noChangeArrowheads="1"/>
              </p:cNvSpPr>
              <p:nvPr/>
            </p:nvSpPr>
            <p:spPr bwMode="auto">
              <a:xfrm>
                <a:off x="1189585" y="2772022"/>
                <a:ext cx="635269" cy="637598"/>
              </a:xfrm>
              <a:prstGeom prst="ellipse">
                <a:avLst/>
              </a:prstGeom>
              <a:gradFill flip="none" rotWithShape="1">
                <a:gsLst>
                  <a:gs pos="0">
                    <a:srgbClr val="A3D3FF"/>
                  </a:gs>
                  <a:gs pos="100000">
                    <a:srgbClr val="B9E9FF"/>
                  </a:gs>
                </a:gsLst>
                <a:lin ang="2700000" scaled="1"/>
                <a:tileRect/>
              </a:gradFill>
              <a:ln>
                <a:noFill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 Black" panose="020B0A04020102020204" pitchFamily="6" charset="0"/>
                  <a:ea typeface="Gulim" panose="020B0600000101010101" pitchFamily="34" charset="-127"/>
                  <a:cs typeface="+mn-cs"/>
                </a:endParaRPr>
              </a:p>
            </p:txBody>
          </p:sp>
          <p:sp>
            <p:nvSpPr>
              <p:cNvPr id="29" name="Oval 151"/>
              <p:cNvSpPr>
                <a:spLocks noChangeArrowheads="1"/>
              </p:cNvSpPr>
              <p:nvPr/>
            </p:nvSpPr>
            <p:spPr bwMode="auto">
              <a:xfrm>
                <a:off x="1411747" y="2790450"/>
                <a:ext cx="170751" cy="171378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anose="020B0600000101010101" pitchFamily="34" charset="-127"/>
                  <a:ea typeface="Gulim" panose="020B0600000101010101" pitchFamily="34" charset="-127"/>
                  <a:cs typeface="+mn-cs"/>
                </a:endParaRPr>
              </a:p>
            </p:txBody>
          </p:sp>
        </p:grpSp>
        <p:sp>
          <p:nvSpPr>
            <p:cNvPr id="30" name="TextBox 322"/>
            <p:cNvSpPr txBox="1"/>
            <p:nvPr/>
          </p:nvSpPr>
          <p:spPr>
            <a:xfrm>
              <a:off x="3213100" y="3446500"/>
              <a:ext cx="3499097" cy="36931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Hive外部表操作</a:t>
              </a:r>
            </a:p>
          </p:txBody>
        </p:sp>
      </p:grpSp>
      <p:grpSp>
        <p:nvGrpSpPr>
          <p:cNvPr id="32" name="组合 4"/>
          <p:cNvGrpSpPr/>
          <p:nvPr/>
        </p:nvGrpSpPr>
        <p:grpSpPr>
          <a:xfrm>
            <a:off x="1209077" y="5297016"/>
            <a:ext cx="6620706" cy="612775"/>
            <a:chOff x="1112838" y="3360738"/>
            <a:chExt cx="6621462" cy="614469"/>
          </a:xfrm>
        </p:grpSpPr>
        <p:grpSp>
          <p:nvGrpSpPr>
            <p:cNvPr id="33" name="组合 314"/>
            <p:cNvGrpSpPr/>
            <p:nvPr/>
          </p:nvGrpSpPr>
          <p:grpSpPr>
            <a:xfrm>
              <a:off x="1328739" y="3397251"/>
              <a:ext cx="6405561" cy="577956"/>
              <a:chOff x="1252258" y="5045323"/>
              <a:chExt cx="7405967" cy="669007"/>
            </a:xfrm>
          </p:grpSpPr>
          <p:grpSp>
            <p:nvGrpSpPr>
              <p:cNvPr id="34" name="组合 331"/>
              <p:cNvGrpSpPr/>
              <p:nvPr/>
            </p:nvGrpSpPr>
            <p:grpSpPr>
              <a:xfrm>
                <a:off x="2520950" y="5045323"/>
                <a:ext cx="6137275" cy="669007"/>
                <a:chOff x="2520950" y="4924673"/>
                <a:chExt cx="6137275" cy="789657"/>
              </a:xfrm>
            </p:grpSpPr>
            <p:sp>
              <p:nvSpPr>
                <p:cNvPr id="35" name="AutoShape 218"/>
                <p:cNvSpPr>
                  <a:spLocks noChangeArrowheads="1"/>
                </p:cNvSpPr>
                <p:nvPr/>
              </p:nvSpPr>
              <p:spPr bwMode="auto">
                <a:xfrm>
                  <a:off x="2653841" y="5392432"/>
                  <a:ext cx="5874053" cy="32189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00">
                        <a:alpha val="50000"/>
                      </a:srgbClr>
                    </a:gs>
                    <a:gs pos="100000">
                      <a:srgbClr val="000000">
                        <a:gamma/>
                        <a:tint val="57647"/>
                        <a:invGamma/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 algn="ctr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Gulim" panose="020B0600000101010101" pitchFamily="34" charset="-127"/>
                    <a:ea typeface="Gulim" panose="020B0600000101010101" pitchFamily="34" charset="-127"/>
                    <a:cs typeface="+mn-cs"/>
                  </a:endParaRPr>
                </a:p>
              </p:txBody>
            </p:sp>
            <p:grpSp>
              <p:nvGrpSpPr>
                <p:cNvPr id="36" name="组合 335"/>
                <p:cNvGrpSpPr/>
                <p:nvPr/>
              </p:nvGrpSpPr>
              <p:grpSpPr>
                <a:xfrm>
                  <a:off x="2520950" y="4924673"/>
                  <a:ext cx="6137275" cy="664245"/>
                  <a:chOff x="2520950" y="4868193"/>
                  <a:chExt cx="6137275" cy="720725"/>
                </a:xfrm>
              </p:grpSpPr>
              <p:sp>
                <p:nvSpPr>
                  <p:cNvPr id="37" name="AutoShape 181"/>
                  <p:cNvSpPr>
                    <a:spLocks noChangeArrowheads="1"/>
                  </p:cNvSpPr>
                  <p:nvPr/>
                </p:nvSpPr>
                <p:spPr bwMode="auto">
                  <a:xfrm>
                    <a:off x="2450086" y="4868343"/>
                    <a:ext cx="6208139" cy="719775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D5F4FF"/>
                  </a:solidFill>
                  <a:ln w="19050" algn="ctr">
                    <a:solidFill>
                      <a:srgbClr val="FFFFFF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auto" latinLnBrk="1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1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Gulim" panose="020B0600000101010101" pitchFamily="34" charset="-127"/>
                      <a:ea typeface="Gulim" panose="020B0600000101010101" pitchFamily="34" charset="-127"/>
                      <a:cs typeface="+mn-cs"/>
                    </a:endParaRPr>
                  </a:p>
                </p:txBody>
              </p:sp>
              <p:sp>
                <p:nvSpPr>
                  <p:cNvPr id="38" name="AutoShape 202"/>
                  <p:cNvSpPr>
                    <a:spLocks noChangeArrowheads="1"/>
                  </p:cNvSpPr>
                  <p:nvPr/>
                </p:nvSpPr>
                <p:spPr bwMode="auto">
                  <a:xfrm>
                    <a:off x="2694225" y="4983979"/>
                    <a:ext cx="5758408" cy="48850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FFFFF">
                      <a:alpha val="45882"/>
                    </a:srgbClr>
                  </a:solidFill>
                  <a:ln w="19050" algn="ctr">
                    <a:solidFill>
                      <a:srgbClr val="FFFFFF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auto" latinLnBrk="1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1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Gulim" panose="020B0600000101010101" pitchFamily="34" charset="-127"/>
                      <a:ea typeface="Gulim" panose="020B0600000101010101" pitchFamily="34" charset="-127"/>
                      <a:cs typeface="+mn-cs"/>
                    </a:endParaRPr>
                  </a:p>
                </p:txBody>
              </p:sp>
            </p:grpSp>
          </p:grpSp>
          <p:sp>
            <p:nvSpPr>
              <p:cNvPr id="39" name="Line 188"/>
              <p:cNvSpPr>
                <a:spLocks noChangeShapeType="1"/>
              </p:cNvSpPr>
              <p:nvPr/>
            </p:nvSpPr>
            <p:spPr bwMode="auto">
              <a:xfrm flipH="1">
                <a:off x="1499223" y="5331054"/>
                <a:ext cx="1497884" cy="0"/>
              </a:xfrm>
              <a:prstGeom prst="line">
                <a:avLst/>
              </a:prstGeom>
              <a:noFill/>
              <a:ln w="31750" cap="rnd">
                <a:solidFill>
                  <a:schemeClr val="bg1">
                    <a:lumMod val="50000"/>
                  </a:schemeClr>
                </a:solidFill>
                <a:prstDash val="sysDot"/>
                <a:round/>
                <a:headEnd type="oval" w="med" len="med"/>
              </a:ln>
            </p:spPr>
            <p:txBody>
              <a:bodyPr/>
              <a:lstStyle/>
              <a:p>
                <a:pPr marL="0" marR="0" lvl="0" indent="0" algn="l" defTabSz="914400" rtl="0" eaLnBrk="0" fontAlgn="base" latinLnBrk="1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anose="020B0600000101010101" pitchFamily="34" charset="-127"/>
                  <a:ea typeface="Gulim" panose="020B0600000101010101" pitchFamily="34" charset="-127"/>
                  <a:cs typeface="+mn-cs"/>
                </a:endParaRPr>
              </a:p>
            </p:txBody>
          </p:sp>
          <p:sp>
            <p:nvSpPr>
              <p:cNvPr id="40" name="Oval 151"/>
              <p:cNvSpPr>
                <a:spLocks noChangeArrowheads="1"/>
              </p:cNvSpPr>
              <p:nvPr/>
            </p:nvSpPr>
            <p:spPr bwMode="auto">
              <a:xfrm>
                <a:off x="1251410" y="5063867"/>
                <a:ext cx="170715" cy="171368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anose="020B0600000101010101" pitchFamily="34" charset="-127"/>
                  <a:ea typeface="Gulim" panose="020B0600000101010101" pitchFamily="34" charset="-127"/>
                  <a:cs typeface="+mn-cs"/>
                </a:endParaRPr>
              </a:p>
            </p:txBody>
          </p:sp>
        </p:grpSp>
        <p:grpSp>
          <p:nvGrpSpPr>
            <p:cNvPr id="41" name="组合 316"/>
            <p:cNvGrpSpPr/>
            <p:nvPr/>
          </p:nvGrpSpPr>
          <p:grpSpPr>
            <a:xfrm>
              <a:off x="1112838" y="3360738"/>
              <a:ext cx="549127" cy="550499"/>
              <a:chOff x="1190461" y="2772022"/>
              <a:chExt cx="635025" cy="637257"/>
            </a:xfrm>
          </p:grpSpPr>
          <p:sp>
            <p:nvSpPr>
              <p:cNvPr id="42" name="Oval 148"/>
              <p:cNvSpPr>
                <a:spLocks noChangeArrowheads="1"/>
              </p:cNvSpPr>
              <p:nvPr/>
            </p:nvSpPr>
            <p:spPr bwMode="auto">
              <a:xfrm>
                <a:off x="1189585" y="2772022"/>
                <a:ext cx="635269" cy="637598"/>
              </a:xfrm>
              <a:prstGeom prst="ellipse">
                <a:avLst/>
              </a:prstGeom>
              <a:gradFill flip="none" rotWithShape="1">
                <a:gsLst>
                  <a:gs pos="0">
                    <a:srgbClr val="A3D3FF"/>
                  </a:gs>
                  <a:gs pos="100000">
                    <a:srgbClr val="B9E9FF"/>
                  </a:gs>
                </a:gsLst>
                <a:lin ang="2700000" scaled="1"/>
                <a:tileRect/>
              </a:gradFill>
              <a:ln>
                <a:noFill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 Black" panose="020B0A04020102020204" pitchFamily="6" charset="0"/>
                  <a:ea typeface="Gulim" panose="020B0600000101010101" pitchFamily="34" charset="-127"/>
                  <a:cs typeface="+mn-cs"/>
                </a:endParaRPr>
              </a:p>
            </p:txBody>
          </p:sp>
          <p:sp>
            <p:nvSpPr>
              <p:cNvPr id="43" name="Oval 151"/>
              <p:cNvSpPr>
                <a:spLocks noChangeArrowheads="1"/>
              </p:cNvSpPr>
              <p:nvPr/>
            </p:nvSpPr>
            <p:spPr bwMode="auto">
              <a:xfrm>
                <a:off x="1411747" y="2790450"/>
                <a:ext cx="170751" cy="171378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anose="020B0600000101010101" pitchFamily="34" charset="-127"/>
                  <a:ea typeface="Gulim" panose="020B0600000101010101" pitchFamily="34" charset="-127"/>
                  <a:cs typeface="+mn-cs"/>
                </a:endParaRPr>
              </a:p>
            </p:txBody>
          </p:sp>
        </p:grpSp>
        <p:sp>
          <p:nvSpPr>
            <p:cNvPr id="44" name="TextBox 322"/>
            <p:cNvSpPr txBox="1"/>
            <p:nvPr/>
          </p:nvSpPr>
          <p:spPr>
            <a:xfrm>
              <a:off x="3213100" y="3446500"/>
              <a:ext cx="3499097" cy="36931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Hive桶表操作</a:t>
              </a:r>
            </a:p>
          </p:txBody>
        </p:sp>
      </p:grpSp>
      <p:sp>
        <p:nvSpPr>
          <p:cNvPr id="78" name="TextBox 317"/>
          <p:cNvSpPr txBox="1"/>
          <p:nvPr/>
        </p:nvSpPr>
        <p:spPr>
          <a:xfrm>
            <a:off x="1157330" y="2789208"/>
            <a:ext cx="664025" cy="3385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>
                <a:latin typeface="Arial" pitchFamily="34" charset="0"/>
                <a:ea typeface="宋体" pitchFamily="2" charset="-122"/>
              </a:rPr>
              <a:t>7.6.1</a:t>
            </a:r>
            <a:endParaRPr lang="zh-CN" altLang="en-US" sz="2000" dirty="0">
              <a:latin typeface="Arial" panose="020B0604020202020204" pitchFamily="34" charset="0"/>
            </a:endParaRPr>
          </a:p>
        </p:txBody>
      </p:sp>
      <p:sp>
        <p:nvSpPr>
          <p:cNvPr id="79" name="TextBox 317"/>
          <p:cNvSpPr txBox="1"/>
          <p:nvPr/>
        </p:nvSpPr>
        <p:spPr>
          <a:xfrm>
            <a:off x="1157330" y="3471960"/>
            <a:ext cx="664025" cy="3385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>
                <a:latin typeface="Arial" pitchFamily="34" charset="0"/>
                <a:ea typeface="宋体" pitchFamily="2" charset="-122"/>
              </a:rPr>
              <a:t>7.6.2</a:t>
            </a:r>
            <a:endParaRPr lang="zh-CN" altLang="en-US" sz="2000" dirty="0">
              <a:latin typeface="Arial" panose="020B0604020202020204" pitchFamily="34" charset="0"/>
            </a:endParaRPr>
          </a:p>
        </p:txBody>
      </p:sp>
      <p:sp>
        <p:nvSpPr>
          <p:cNvPr id="80" name="TextBox 317"/>
          <p:cNvSpPr txBox="1"/>
          <p:nvPr/>
        </p:nvSpPr>
        <p:spPr>
          <a:xfrm>
            <a:off x="1157330" y="4105944"/>
            <a:ext cx="664025" cy="3385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>
                <a:latin typeface="Arial" pitchFamily="34" charset="0"/>
                <a:ea typeface="宋体" pitchFamily="2" charset="-122"/>
              </a:rPr>
              <a:t>7.6.3</a:t>
            </a:r>
            <a:endParaRPr lang="zh-CN" altLang="en-US" sz="2000" dirty="0">
              <a:latin typeface="Arial" panose="020B0604020202020204" pitchFamily="34" charset="0"/>
            </a:endParaRPr>
          </a:p>
        </p:txBody>
      </p:sp>
      <p:sp>
        <p:nvSpPr>
          <p:cNvPr id="81" name="TextBox 317"/>
          <p:cNvSpPr txBox="1"/>
          <p:nvPr/>
        </p:nvSpPr>
        <p:spPr>
          <a:xfrm>
            <a:off x="1169522" y="4752120"/>
            <a:ext cx="664025" cy="3385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>
                <a:latin typeface="Arial" pitchFamily="34" charset="0"/>
                <a:ea typeface="宋体" pitchFamily="2" charset="-122"/>
              </a:rPr>
              <a:t>7.6.4</a:t>
            </a:r>
            <a:endParaRPr lang="zh-CN" altLang="en-US" sz="2000" dirty="0">
              <a:latin typeface="Arial" panose="020B0604020202020204" pitchFamily="34" charset="0"/>
            </a:endParaRPr>
          </a:p>
        </p:txBody>
      </p:sp>
      <p:sp>
        <p:nvSpPr>
          <p:cNvPr id="82" name="TextBox 317"/>
          <p:cNvSpPr txBox="1"/>
          <p:nvPr/>
        </p:nvSpPr>
        <p:spPr>
          <a:xfrm>
            <a:off x="1157330" y="5398296"/>
            <a:ext cx="664025" cy="3385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>
                <a:latin typeface="Arial" pitchFamily="34" charset="0"/>
                <a:ea typeface="宋体" pitchFamily="2" charset="-122"/>
              </a:rPr>
              <a:t>7.6.5</a:t>
            </a:r>
            <a:endParaRPr lang="zh-CN" altLang="en-US" sz="2000" dirty="0">
              <a:latin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学习目标"/>
  <p:tag name="GENSWF_ADVANCE_TIME" val="0.00"/>
  <p:tag name="ISPRING_SLIDE_INDENT_LEVEL" val="0"/>
  <p:tag name="ISPRING_CUSTOM_TIMING_USED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7.1 数据仓库简介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7.1 数据仓库简介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7.1 数据仓库简介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7.1 数据仓库简介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7.1 数据仓库简介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7.1 数据仓库简介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7.2 Hive简介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7.2 Hive简介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7.2 Hive简介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7.2 Hive简介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目录"/>
  <p:tag name="GENSWF_ADVANCE_TIME" val="0.00"/>
  <p:tag name="ISPRING_SLIDE_INDENT_LEVEL" val="0"/>
  <p:tag name="ISPRING_CUSTOM_TIMING_USED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7.2 Hive简介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7.3 Hive的安装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7.3 Hive的安装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7.3 Hive的安装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7.3 Hive的安装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7.4 Hive的管理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7.4 Hive的管理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7.5 Hive内置数据类型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7.5 Hive内置数据类型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7.5 Hive内置数据类型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目录"/>
  <p:tag name="GENSWF_ADVANCE_TIME" val="0.00"/>
  <p:tag name="ISPRING_SLIDE_INDENT_LEVEL" val="0"/>
  <p:tag name="ISPRING_CUSTOM_TIMING_USED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7.6 Hive数据模型操作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7.6 Hive数据模型操作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7.6 Hive数据模型操作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7.6 Hive数据模型操作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7.6 Hive数据模型操作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7.6 Hive数据模型操作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7.6 Hive数据模型操作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7.6 Hive数据模型操作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7.6 Hive数据模型操作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7.6 Hive数据模型操作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知识架构"/>
  <p:tag name="GENSWF_ADVANCE_TIME" val="0.00"/>
  <p:tag name="ISPRING_SLIDE_INDENT_LEVEL" val="0"/>
  <p:tag name="ISPRING_CUSTOM_TIMING_USED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7.6 Hive数据模型操作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7.6 Hive数据模型操作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7.7 Hive数据操作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结束页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知识架构"/>
  <p:tag name="GENSWF_ADVANCE_TIME" val="0.00"/>
  <p:tag name="ISPRING_SLIDE_INDENT_LEVEL" val="0"/>
  <p:tag name="ISPRING_CUSTOM_TIMING_USED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知识架构"/>
  <p:tag name="GENSWF_ADVANCE_TIME" val="0.00"/>
  <p:tag name="ISPRING_SLIDE_INDENT_LEVEL" val="0"/>
  <p:tag name="ISPRING_CUSTOM_TIMING_USED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知识架构"/>
  <p:tag name="GENSWF_ADVANCE_TIME" val="0.00"/>
  <p:tag name="ISPRING_SLIDE_INDENT_LEVEL" val="0"/>
  <p:tag name="ISPRING_CUSTOM_TIMING_USED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知识架构"/>
  <p:tag name="GENSWF_ADVANCE_TIME" val="0.00"/>
  <p:tag name="ISPRING_SLIDE_INDENT_LEVEL" val="0"/>
  <p:tag name="ISPRING_CUSTOM_TIMING_USED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章节概要"/>
  <p:tag name="GENSWF_ADVANCE_TIME" val="0.00"/>
  <p:tag name="ISPRING_SLIDE_INDENT_LEVEL" val="0"/>
  <p:tag name="ISPRING_CUSTOM_TIMING_USED" val="0"/>
</p:tagLst>
</file>

<file path=ppt/theme/theme1.xml><?xml version="1.0" encoding="utf-8"?>
<a:theme xmlns:a="http://schemas.openxmlformats.org/drawingml/2006/main" name="Office 主题​​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345</TotalTime>
  <Words>2698</Words>
  <Application>Microsoft Office PowerPoint</Application>
  <PresentationFormat>全屏显示(4:3)</PresentationFormat>
  <Paragraphs>396</Paragraphs>
  <Slides>44</Slides>
  <Notes>44</Notes>
  <HiddenSlides>5</HiddenSlides>
  <MMClips>0</MMClips>
  <ScaleCrop>false</ScaleCrop>
  <HeadingPairs>
    <vt:vector size="8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44</vt:i4>
      </vt:variant>
    </vt:vector>
  </HeadingPairs>
  <TitlesOfParts>
    <vt:vector size="61" baseType="lpstr">
      <vt:lpstr>Gulim</vt:lpstr>
      <vt:lpstr>等线</vt:lpstr>
      <vt:lpstr>等线 Light</vt:lpstr>
      <vt:lpstr>汉仪综艺体简</vt:lpstr>
      <vt:lpstr>宋体</vt:lpstr>
      <vt:lpstr>微软雅黑</vt:lpstr>
      <vt:lpstr>微软雅黑</vt:lpstr>
      <vt:lpstr>Arial</vt:lpstr>
      <vt:lpstr>Arial Black</vt:lpstr>
      <vt:lpstr>Calibri</vt:lpstr>
      <vt:lpstr>Calibri Light</vt:lpstr>
      <vt:lpstr>Cambria Math</vt:lpstr>
      <vt:lpstr>Times New Roman</vt:lpstr>
      <vt:lpstr>Wingdings</vt:lpstr>
      <vt:lpstr>Office 主题​​</vt:lpstr>
      <vt:lpstr>图表</vt:lpstr>
      <vt:lpstr>WPS 公式 3.0</vt:lpstr>
      <vt:lpstr>第7章  Hive数据仓库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lucius</dc:creator>
  <cp:lastModifiedBy>itcast</cp:lastModifiedBy>
  <cp:revision>482</cp:revision>
  <dcterms:created xsi:type="dcterms:W3CDTF">2016-08-25T05:15:00Z</dcterms:created>
  <dcterms:modified xsi:type="dcterms:W3CDTF">2019-05-05T02:48:18Z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2052-11.1.0.8642</vt:lpwstr>
  </property>
</Properties>
</file>