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371" r:id="rId4"/>
    <p:sldId id="372" r:id="rId5"/>
    <p:sldId id="373" r:id="rId6"/>
    <p:sldId id="275" r:id="rId7"/>
    <p:sldId id="276" r:id="rId8"/>
    <p:sldId id="311" r:id="rId9"/>
    <p:sldId id="383" r:id="rId10"/>
    <p:sldId id="358" r:id="rId11"/>
    <p:sldId id="374" r:id="rId12"/>
    <p:sldId id="359" r:id="rId13"/>
    <p:sldId id="376" r:id="rId14"/>
    <p:sldId id="377" r:id="rId15"/>
    <p:sldId id="360" r:id="rId16"/>
    <p:sldId id="361" r:id="rId17"/>
    <p:sldId id="384" r:id="rId18"/>
    <p:sldId id="375" r:id="rId19"/>
    <p:sldId id="378" r:id="rId20"/>
    <p:sldId id="379" r:id="rId21"/>
    <p:sldId id="380" r:id="rId22"/>
    <p:sldId id="381" r:id="rId23"/>
    <p:sldId id="382" r:id="rId24"/>
    <p:sldId id="26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2" y="78"/>
      </p:cViewPr>
      <p:guideLst>
        <p:guide orient="horz" pos="22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1CB6-B1E1-4D18-AC1B-B9F89CB36E0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D8174-1906-437C-B9B4-8430A381E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97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723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9125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0640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23535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6426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6242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00564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57632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23255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03715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5537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26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25561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60222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25324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413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69024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3DF5170-8A0D-43AE-A108-EB1D46CE06DD}" type="slidenum">
              <a:rPr lang="zh-CN" altLang="en-US"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535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36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1078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EC8A99DD-73F8-4B25-A623-5851E74C0905}" type="slidenum">
              <a:rPr lang="zh-CN" altLang="en-US" smtClean="0"/>
              <a:pPr>
                <a:buFont typeface="Arial" pitchFamily="34" charset="0"/>
                <a:buNone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2489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EC8A99DD-73F8-4B25-A623-5851E74C0905}" type="slidenum">
              <a:rPr lang="zh-CN" altLang="en-US" smtClean="0"/>
              <a:pPr>
                <a:buFont typeface="Arial" pitchFamily="34" charset="0"/>
                <a:buNone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365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8788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2178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85608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4174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49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" y="-1"/>
            <a:ext cx="914078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" y="0"/>
            <a:ext cx="91463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/>
          <a:lstStyle/>
          <a:p>
            <a:pPr algn="ctr"/>
            <a:r>
              <a:rPr lang="zh-CN" altLang="en-US" sz="3600" dirty="0"/>
              <a:t>第</a:t>
            </a:r>
            <a:r>
              <a:rPr lang="en-US" altLang="zh-CN" sz="3600" dirty="0"/>
              <a:t>6</a:t>
            </a:r>
            <a:r>
              <a:rPr lang="zh-CN" altLang="en-US" sz="3600" dirty="0"/>
              <a:t>章  Hadoop2.0新特性</a:t>
            </a:r>
          </a:p>
        </p:txBody>
      </p:sp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5976923" y="5476649"/>
            <a:ext cx="2811145" cy="49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HDFS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的高可用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6070" y="547846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Hadoop2.0改进与提升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Yarn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资源管理框架</a:t>
            </a:r>
          </a:p>
        </p:txBody>
      </p:sp>
      <p:pic>
        <p:nvPicPr>
          <p:cNvPr id="2049" name="Picture 1" descr="C:\Users\admin\Documents\Tencent Files\1145115180\Image\C2C\{730B46C7-98D2-1766-C0DE-30025B12EA79}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9110"/>
            <a:ext cx="1258347" cy="12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124808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YARN资源管理框架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2752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YARN体系结构</a:t>
            </a:r>
          </a:p>
        </p:txBody>
      </p:sp>
      <p:grpSp>
        <p:nvGrpSpPr>
          <p:cNvPr id="16" name="组合 30"/>
          <p:cNvGrpSpPr/>
          <p:nvPr/>
        </p:nvGrpSpPr>
        <p:grpSpPr bwMode="auto">
          <a:xfrm>
            <a:off x="1278890" y="1890098"/>
            <a:ext cx="3293110" cy="402906"/>
            <a:chOff x="900725" y="1985600"/>
            <a:chExt cx="4781618" cy="490537"/>
          </a:xfrm>
        </p:grpSpPr>
        <p:sp>
          <p:nvSpPr>
            <p:cNvPr id="17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8" name="矩形 14"/>
            <p:cNvSpPr>
              <a:spLocks noChangeArrowheads="1"/>
            </p:cNvSpPr>
            <p:nvPr/>
          </p:nvSpPr>
          <p:spPr bwMode="auto">
            <a:xfrm>
              <a:off x="1357932" y="2037670"/>
              <a:ext cx="3443019" cy="41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1 . 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ResourceManager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83454" y="2563279"/>
            <a:ext cx="6904201" cy="1013854"/>
            <a:chOff x="900113" y="2668588"/>
            <a:chExt cx="6819616" cy="1131970"/>
          </a:xfrm>
        </p:grpSpPr>
        <p:sp>
          <p:nvSpPr>
            <p:cNvPr id="20" name="圆角矩形标注 19"/>
            <p:cNvSpPr/>
            <p:nvPr/>
          </p:nvSpPr>
          <p:spPr bwMode="auto">
            <a:xfrm>
              <a:off x="900113" y="2668588"/>
              <a:ext cx="6819616" cy="1131970"/>
            </a:xfrm>
            <a:prstGeom prst="wedgeRoundRectCallout">
              <a:avLst>
                <a:gd name="adj1" fmla="val -20008"/>
                <a:gd name="adj2" fmla="val -60642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21437" y="2733555"/>
              <a:ext cx="6798292" cy="926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</a:t>
              </a: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ResourceManager是一个全局的资源管理系统，它负责的是整个Yarn集群资源的监控、分配和管理工作</a:t>
              </a:r>
              <a:r>
                <a: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30"/>
          <p:cNvGrpSpPr/>
          <p:nvPr/>
        </p:nvGrpSpPr>
        <p:grpSpPr bwMode="auto">
          <a:xfrm>
            <a:off x="1279271" y="3822766"/>
            <a:ext cx="3293110" cy="402906"/>
            <a:chOff x="900725" y="1985600"/>
            <a:chExt cx="4781618" cy="490537"/>
          </a:xfrm>
        </p:grpSpPr>
        <p:sp>
          <p:nvSpPr>
            <p:cNvPr id="3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" name="矩形 14"/>
            <p:cNvSpPr>
              <a:spLocks noChangeArrowheads="1"/>
            </p:cNvSpPr>
            <p:nvPr/>
          </p:nvSpPr>
          <p:spPr bwMode="auto">
            <a:xfrm>
              <a:off x="1357932" y="2037670"/>
              <a:ext cx="3443019" cy="41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2 . 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NodeManager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83454" y="4528485"/>
            <a:ext cx="6904201" cy="1200329"/>
            <a:chOff x="900113" y="2647023"/>
            <a:chExt cx="7015677" cy="1031793"/>
          </a:xfrm>
        </p:grpSpPr>
        <p:sp>
          <p:nvSpPr>
            <p:cNvPr id="8" name="圆角矩形标注 7"/>
            <p:cNvSpPr/>
            <p:nvPr/>
          </p:nvSpPr>
          <p:spPr bwMode="auto">
            <a:xfrm>
              <a:off x="900113" y="2668588"/>
              <a:ext cx="7015677" cy="1010228"/>
            </a:xfrm>
            <a:prstGeom prst="wedgeRoundRectCallout">
              <a:avLst>
                <a:gd name="adj1" fmla="val -20008"/>
                <a:gd name="adj2" fmla="val -60642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21436" y="2647023"/>
              <a:ext cx="6994354" cy="1031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</a:t>
              </a:r>
              <a:r>
                <a:rPr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NodeManager是每个节点上的资源和任务管理器，一方面，它会定时向ResourceManager汇报所在节点资源使用情况；另一方面，它会接收并处理来自ApplicationMaster容器（Container）启动、停止等各种请求。</a:t>
              </a:r>
              <a:endParaRPr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2752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YARN体系结构</a:t>
            </a:r>
          </a:p>
        </p:txBody>
      </p:sp>
      <p:grpSp>
        <p:nvGrpSpPr>
          <p:cNvPr id="16" name="组合 30"/>
          <p:cNvGrpSpPr/>
          <p:nvPr/>
        </p:nvGrpSpPr>
        <p:grpSpPr bwMode="auto">
          <a:xfrm>
            <a:off x="1278890" y="1890098"/>
            <a:ext cx="3620281" cy="402906"/>
            <a:chOff x="900725" y="1985600"/>
            <a:chExt cx="5256672" cy="490537"/>
          </a:xfrm>
        </p:grpSpPr>
        <p:sp>
          <p:nvSpPr>
            <p:cNvPr id="17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8" name="矩形 14"/>
            <p:cNvSpPr>
              <a:spLocks noChangeArrowheads="1"/>
            </p:cNvSpPr>
            <p:nvPr/>
          </p:nvSpPr>
          <p:spPr bwMode="auto">
            <a:xfrm>
              <a:off x="1357931" y="2037670"/>
              <a:ext cx="4799466" cy="41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3 . 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ApplicationMaster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83454" y="2689112"/>
            <a:ext cx="6904201" cy="1715107"/>
            <a:chOff x="900113" y="2668587"/>
            <a:chExt cx="7015677" cy="1914921"/>
          </a:xfrm>
        </p:grpSpPr>
        <p:sp>
          <p:nvSpPr>
            <p:cNvPr id="20" name="圆角矩形标注 19"/>
            <p:cNvSpPr/>
            <p:nvPr/>
          </p:nvSpPr>
          <p:spPr bwMode="auto">
            <a:xfrm>
              <a:off x="900113" y="2668587"/>
              <a:ext cx="7015677" cy="1914921"/>
            </a:xfrm>
            <a:prstGeom prst="wedgeRoundRectCallout">
              <a:avLst>
                <a:gd name="adj1" fmla="val -20008"/>
                <a:gd name="adj2" fmla="val -60642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21436" y="2733555"/>
              <a:ext cx="6994354" cy="1703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ResourceManager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是一个全局的资源管理系统，它负责的是整个</a:t>
              </a:r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Yarn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集群资源的监控、分配和管理工作。用户提交的每个应用程序都包含一个</a:t>
              </a:r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ApplicationMaster，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它负责协调来自</a:t>
              </a:r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ResourceManager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的资源，把获得的资源进一步分配给内部的各个任务，从而实现“二次分配”。</a:t>
              </a:r>
              <a:endParaRPr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标题 1"/>
          <p:cNvSpPr>
            <a:spLocks noChangeArrowheads="1"/>
          </p:cNvSpPr>
          <p:nvPr/>
        </p:nvSpPr>
        <p:spPr bwMode="auto">
          <a:xfrm>
            <a:off x="250825" y="136525"/>
            <a:ext cx="6124808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YARN资源管理框架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113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2752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工作流程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0936" y="1831312"/>
            <a:ext cx="784189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+mn-ea"/>
              </a:rPr>
              <a:t>  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底层工作流程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是由</a:t>
            </a:r>
            <a:r>
              <a:rPr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核心组件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互相协调管理，它们各尽其职，为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资源调度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提供服务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，其工作流程图如下所示。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686" y="2774906"/>
            <a:ext cx="5582688" cy="36258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1"/>
          <p:cNvSpPr>
            <a:spLocks noChangeArrowheads="1"/>
          </p:cNvSpPr>
          <p:nvPr/>
        </p:nvSpPr>
        <p:spPr bwMode="auto">
          <a:xfrm>
            <a:off x="250825" y="136525"/>
            <a:ext cx="6124808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YARN资源管理框架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2752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工作流程</a:t>
            </a:r>
          </a:p>
        </p:txBody>
      </p:sp>
      <p:sp>
        <p:nvSpPr>
          <p:cNvPr id="8" name="标题 1"/>
          <p:cNvSpPr>
            <a:spLocks noChangeArrowheads="1"/>
          </p:cNvSpPr>
          <p:nvPr/>
        </p:nvSpPr>
        <p:spPr bwMode="auto">
          <a:xfrm>
            <a:off x="250825" y="136525"/>
            <a:ext cx="6124808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YARN资源管理框架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63168" y="2242503"/>
            <a:ext cx="7217664" cy="4062412"/>
            <a:chOff x="975360" y="1998663"/>
            <a:chExt cx="7217664" cy="406241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1998663"/>
              <a:ext cx="7217664" cy="1127125"/>
              <a:chOff x="1910363" y="2286295"/>
              <a:chExt cx="7217664" cy="1127125"/>
            </a:xfrm>
          </p:grpSpPr>
          <p:sp>
            <p:nvSpPr>
              <p:cNvPr id="10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1910363" y="2286295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24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347" y="2459522"/>
                <a:ext cx="5965384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用户通过客户端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Client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向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YARN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提交应用程序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Applicastion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。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2978150"/>
              <a:ext cx="7217664" cy="1127125"/>
              <a:chOff x="1910363" y="3264852"/>
              <a:chExt cx="7217664" cy="1127125"/>
            </a:xfrm>
          </p:grpSpPr>
          <p:sp>
            <p:nvSpPr>
              <p:cNvPr id="14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1910363" y="3264852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64852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347" y="3291378"/>
                <a:ext cx="6428680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algn="just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YARN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中的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ResourceManager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接收到客户端请求后，其内部的调度器会为应用程序分配一个容器运行本次程序对应的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ApplicationMaster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。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3935415"/>
              <a:ext cx="7217663" cy="1147760"/>
              <a:chOff x="1910363" y="4222774"/>
              <a:chExt cx="7217663" cy="1147760"/>
            </a:xfrm>
          </p:grpSpPr>
          <p:sp>
            <p:nvSpPr>
              <p:cNvPr id="18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1910363" y="4243409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同侧圆角矩形 18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46974" y="1375147"/>
                <a:ext cx="733425" cy="6428679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683" y="4275159"/>
                <a:ext cx="6380343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20000"/>
                  </a:lnSpc>
                </a:pP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ApplicationMaster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被创建后，首先向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ResourceManager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注册信息，用户通过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ResourceManager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查看应用程序的运行状态。</a:t>
                </a:r>
                <a:endParaRPr kumimoji="0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21D328F6-E70D-7540-BF0B-49D5F896C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4933950"/>
              <a:ext cx="7217664" cy="1127125"/>
              <a:chOff x="1910363" y="5221967"/>
              <a:chExt cx="7217664" cy="1127125"/>
            </a:xfrm>
          </p:grpSpPr>
          <p:sp>
            <p:nvSpPr>
              <p:cNvPr id="22" name="任意多边形 32">
                <a:extLst>
                  <a:ext uri="{FF2B5EF4-FFF2-40B4-BE49-F238E27FC236}">
                    <a16:creationId xmlns:a16="http://schemas.microsoft.com/office/drawing/2014/main" xmlns="" id="{23913382-BE8D-0344-B997-4C2238E1376E}"/>
                  </a:ext>
                </a:extLst>
              </p:cNvPr>
              <p:cNvSpPr/>
              <p:nvPr/>
            </p:nvSpPr>
            <p:spPr>
              <a:xfrm>
                <a:off x="1910363" y="5221967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4606" tIns="409100" rIns="14605" bIns="409098" anchor="ctr"/>
              <a:lstStyle>
                <a:lvl1pPr defTabSz="10223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10223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10223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10223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10223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任意多边形 33">
                <a:extLst>
                  <a:ext uri="{FF2B5EF4-FFF2-40B4-BE49-F238E27FC236}">
                    <a16:creationId xmlns:a16="http://schemas.microsoft.com/office/drawing/2014/main" xmlns="" id="{6306035B-CA2F-0043-9365-53FDB15643ED}"/>
                  </a:ext>
                </a:extLst>
              </p:cNvPr>
              <p:cNvSpPr/>
              <p:nvPr/>
            </p:nvSpPr>
            <p:spPr>
              <a:xfrm>
                <a:off x="2699351" y="5221967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36">
                <a:extLst>
                  <a:ext uri="{FF2B5EF4-FFF2-40B4-BE49-F238E27FC236}">
                    <a16:creationId xmlns:a16="http://schemas.microsoft.com/office/drawing/2014/main" xmlns="" id="{3177C58C-0729-FC44-BFF3-FD5C90C00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1972" y="5264831"/>
                <a:ext cx="6366055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ApplicationMaster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采用轮询方式通过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RPC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协议向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ResourceManager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申请资源。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624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2752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工作流程</a:t>
            </a:r>
          </a:p>
        </p:txBody>
      </p:sp>
      <p:sp>
        <p:nvSpPr>
          <p:cNvPr id="8" name="标题 1"/>
          <p:cNvSpPr>
            <a:spLocks noChangeArrowheads="1"/>
          </p:cNvSpPr>
          <p:nvPr/>
        </p:nvSpPr>
        <p:spPr bwMode="auto">
          <a:xfrm>
            <a:off x="250825" y="136525"/>
            <a:ext cx="6124808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YARN资源管理框架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63168" y="2242503"/>
            <a:ext cx="7229856" cy="4062412"/>
            <a:chOff x="975360" y="1998663"/>
            <a:chExt cx="7229856" cy="406241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1998663"/>
              <a:ext cx="7217664" cy="1127125"/>
              <a:chOff x="1910363" y="2286295"/>
              <a:chExt cx="7217664" cy="1127125"/>
            </a:xfrm>
          </p:grpSpPr>
          <p:sp>
            <p:nvSpPr>
              <p:cNvPr id="10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1910363" y="2286295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24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731" y="2459522"/>
                <a:ext cx="5965384" cy="362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ResourceManager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向提出申请的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ApplicationMaster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分配资源。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2978150"/>
              <a:ext cx="7229856" cy="1127125"/>
              <a:chOff x="1910363" y="3264852"/>
              <a:chExt cx="7229856" cy="1127125"/>
            </a:xfrm>
          </p:grpSpPr>
          <p:sp>
            <p:nvSpPr>
              <p:cNvPr id="14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1910363" y="3264852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64852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539" y="3303570"/>
                <a:ext cx="6428680" cy="658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algn="just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NodeManager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为任务设置好运行环境后，将任务启动命令写到一个脚本中，并通过运行该脚本启动任务。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3935415"/>
              <a:ext cx="7217663" cy="1147760"/>
              <a:chOff x="1910363" y="4222774"/>
              <a:chExt cx="7217663" cy="1147760"/>
            </a:xfrm>
          </p:grpSpPr>
          <p:sp>
            <p:nvSpPr>
              <p:cNvPr id="18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1910363" y="4243409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同侧圆角矩形 18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46974" y="1375147"/>
                <a:ext cx="733425" cy="6428679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683" y="4275159"/>
                <a:ext cx="6380343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20000"/>
                  </a:lnSpc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各任务通过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RPC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协议向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ApplicationMaster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汇报自己的运行状态，从而在任务失败时，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ApplicationMaster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可重新启动任务。</a:t>
                </a:r>
                <a:endParaRPr kumimoji="0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21D328F6-E70D-7540-BF0B-49D5F896C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4933950"/>
              <a:ext cx="7217664" cy="1127125"/>
              <a:chOff x="1910363" y="5221967"/>
              <a:chExt cx="7217664" cy="1127125"/>
            </a:xfrm>
          </p:grpSpPr>
          <p:sp>
            <p:nvSpPr>
              <p:cNvPr id="22" name="任意多边形 32">
                <a:extLst>
                  <a:ext uri="{FF2B5EF4-FFF2-40B4-BE49-F238E27FC236}">
                    <a16:creationId xmlns:a16="http://schemas.microsoft.com/office/drawing/2014/main" xmlns="" id="{23913382-BE8D-0344-B997-4C2238E1376E}"/>
                  </a:ext>
                </a:extLst>
              </p:cNvPr>
              <p:cNvSpPr/>
              <p:nvPr/>
            </p:nvSpPr>
            <p:spPr>
              <a:xfrm>
                <a:off x="1910363" y="5221967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4606" tIns="409100" rIns="14605" bIns="409098" anchor="ctr"/>
              <a:lstStyle>
                <a:lvl1pPr defTabSz="10223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10223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10223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10223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10223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任意多边形 33">
                <a:extLst>
                  <a:ext uri="{FF2B5EF4-FFF2-40B4-BE49-F238E27FC236}">
                    <a16:creationId xmlns:a16="http://schemas.microsoft.com/office/drawing/2014/main" xmlns="" id="{6306035B-CA2F-0043-9365-53FDB15643ED}"/>
                  </a:ext>
                </a:extLst>
              </p:cNvPr>
              <p:cNvSpPr/>
              <p:nvPr/>
            </p:nvSpPr>
            <p:spPr>
              <a:xfrm>
                <a:off x="2699351" y="5221967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36">
                <a:extLst>
                  <a:ext uri="{FF2B5EF4-FFF2-40B4-BE49-F238E27FC236}">
                    <a16:creationId xmlns:a16="http://schemas.microsoft.com/office/drawing/2014/main" xmlns="" id="{3177C58C-0729-FC44-BFF3-FD5C90C00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1972" y="5264831"/>
                <a:ext cx="6366055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应用运行结束后，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ApplicationMaster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向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ResourceManager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注销并关闭自己。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7057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85305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HDFS的高可用架构</a:t>
            </a:r>
          </a:p>
        </p:txBody>
      </p: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51" y="4716914"/>
            <a:ext cx="1592504" cy="153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21868" y="2141086"/>
            <a:ext cx="7773923" cy="235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分布式文件系统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NameNode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是系统核心节点，存储各类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元数据信息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，并负责管理文件系统的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命名空间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客户端对文件的访问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NameNode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发生故障，会导致整个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集群不可用，即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单点故障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。为了解决单点故障，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Hadoop2.0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中增加了对高可用的支持。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85305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HDFS的高可用架构</a:t>
            </a:r>
          </a:p>
        </p:txBody>
      </p:sp>
      <p:sp>
        <p:nvSpPr>
          <p:cNvPr id="4" name="矩形 3"/>
          <p:cNvSpPr/>
          <p:nvPr/>
        </p:nvSpPr>
        <p:spPr>
          <a:xfrm>
            <a:off x="620753" y="2440193"/>
            <a:ext cx="7902494" cy="327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在高可用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中，通常有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两台或两台以上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机器充当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NameNode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，无论何时，都要保证至少有一台处于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）状态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，一台处于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备用（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Standby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）状态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Zookeeper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集群提供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自动故障转移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的服务，给每个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NameNode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都分配一个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故障恢复控制器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（简称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ZKFC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），用于监控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NameNode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状态。若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NameNode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发生故障，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Zookeeper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通知备用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NameNode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启动，使其成为活动状态处理客户端请求，从而实现高可用。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85305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HDFS的高可用架构</a:t>
            </a:r>
          </a:p>
        </p:txBody>
      </p:sp>
      <p:pic>
        <p:nvPicPr>
          <p:cNvPr id="2" name="图片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694" y="1998663"/>
            <a:ext cx="6592662" cy="42635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797425" y="1998980"/>
            <a:ext cx="397700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66" y="2335675"/>
            <a:ext cx="3182468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的高可用架构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221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5483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搭建Hadoop高可用集群</a:t>
            </a:r>
          </a:p>
        </p:txBody>
      </p:sp>
      <p:sp>
        <p:nvSpPr>
          <p:cNvPr id="2" name="矩形 1"/>
          <p:cNvSpPr/>
          <p:nvPr/>
        </p:nvSpPr>
        <p:spPr>
          <a:xfrm>
            <a:off x="935371" y="2700187"/>
            <a:ext cx="7294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在本教材中，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的高可用集群是由三台虚拟机部署，具体部署情况如下所示。</a:t>
            </a:r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21925"/>
              </p:ext>
            </p:extLst>
          </p:nvPr>
        </p:nvGraphicFramePr>
        <p:xfrm>
          <a:off x="1097280" y="3706368"/>
          <a:ext cx="6953948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5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8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latin typeface="微软雅黑" pitchFamily="34" charset="-122"/>
                          <a:ea typeface="微软雅黑" pitchFamily="34" charset="-122"/>
                        </a:rPr>
                        <a:t>服务器</a:t>
                      </a:r>
                    </a:p>
                  </a:txBody>
                  <a:tcPr marL="53260" marR="5326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Name</a:t>
                      </a:r>
                      <a:endParaRPr lang="en-US" altLang="zh-CN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Node</a:t>
                      </a:r>
                    </a:p>
                  </a:txBody>
                  <a:tcPr marL="54293" marR="5429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Data</a:t>
                      </a:r>
                      <a:endParaRPr lang="en-US" altLang="zh-CN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Node</a:t>
                      </a:r>
                    </a:p>
                  </a:txBody>
                  <a:tcPr marL="54293" marR="5429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Resource</a:t>
                      </a:r>
                      <a:endParaRPr lang="en-US" altLang="zh-CN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Manager</a:t>
                      </a:r>
                    </a:p>
                  </a:txBody>
                  <a:tcPr marL="54293" marR="5429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Node</a:t>
                      </a:r>
                      <a:endParaRPr lang="en-US" altLang="zh-CN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Manager</a:t>
                      </a:r>
                    </a:p>
                  </a:txBody>
                  <a:tcPr marL="54293" marR="5429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Journal</a:t>
                      </a:r>
                      <a:endParaRPr lang="en-US" altLang="zh-CN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Nodes</a:t>
                      </a:r>
                    </a:p>
                  </a:txBody>
                  <a:tcPr marL="54293" marR="5429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latin typeface="微软雅黑" pitchFamily="34" charset="-122"/>
                          <a:ea typeface="微软雅黑" pitchFamily="34" charset="-122"/>
                        </a:rPr>
                        <a:t>Zookeeper</a:t>
                      </a:r>
                    </a:p>
                  </a:txBody>
                  <a:tcPr marL="54293" marR="5429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kern="120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+mn-ea"/>
                        </a:rPr>
                        <a:t>ZKFC</a:t>
                      </a:r>
                      <a:endParaRPr lang="en-US" altLang="zh-CN" sz="1400" b="1" kern="1200" dirty="0">
                        <a:solidFill>
                          <a:schemeClr val="lt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  <a:sym typeface="+mn-ea"/>
                      </a:endParaRPr>
                    </a:p>
                  </a:txBody>
                  <a:tcPr marL="54293" marR="54293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4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node-01</a:t>
                      </a:r>
                      <a:endParaRPr lang="zh-CN" altLang="en-US" sz="12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260" marR="5326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36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node-02</a:t>
                      </a:r>
                      <a:endParaRPr lang="zh-CN" altLang="en-US" sz="12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260" marR="5326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22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node-03</a:t>
                      </a:r>
                      <a:endParaRPr lang="zh-CN" altLang="en-US" sz="12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3260" marR="5326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latin typeface="微软雅黑" pitchFamily="34" charset="-122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293" marR="54293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圆角矩形 1"/>
          <p:cNvSpPr>
            <a:spLocks noChangeArrowheads="1"/>
          </p:cNvSpPr>
          <p:nvPr/>
        </p:nvSpPr>
        <p:spPr bwMode="auto">
          <a:xfrm>
            <a:off x="1173163" y="2058988"/>
            <a:ext cx="3398837" cy="490537"/>
          </a:xfrm>
          <a:prstGeom prst="roundRect">
            <a:avLst>
              <a:gd name="adj" fmla="val 16667"/>
            </a:avLst>
          </a:prstGeom>
          <a:solidFill>
            <a:srgbClr val="6B81BB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" name="矩形 14"/>
          <p:cNvSpPr>
            <a:spLocks noChangeArrowheads="1"/>
          </p:cNvSpPr>
          <p:nvPr/>
        </p:nvSpPr>
        <p:spPr bwMode="auto">
          <a:xfrm>
            <a:off x="1355725" y="2087563"/>
            <a:ext cx="2032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部署集群节点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593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</a:t>
            </a:r>
          </a:p>
        </p:txBody>
      </p:sp>
      <p:sp>
        <p:nvSpPr>
          <p:cNvPr id="26" name="矩形 9"/>
          <p:cNvSpPr/>
          <p:nvPr/>
        </p:nvSpPr>
        <p:spPr>
          <a:xfrm>
            <a:off x="1755775" y="1143000"/>
            <a:ext cx="41579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启动测试</a:t>
            </a:r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Hadoop高可用集群</a:t>
            </a:r>
          </a:p>
        </p:txBody>
      </p:sp>
      <p:sp>
        <p:nvSpPr>
          <p:cNvPr id="28" name="圆角矩形 1"/>
          <p:cNvSpPr>
            <a:spLocks noChangeArrowheads="1"/>
          </p:cNvSpPr>
          <p:nvPr/>
        </p:nvSpPr>
        <p:spPr bwMode="auto">
          <a:xfrm>
            <a:off x="1173163" y="2058988"/>
            <a:ext cx="3630485" cy="490537"/>
          </a:xfrm>
          <a:prstGeom prst="roundRect">
            <a:avLst>
              <a:gd name="adj" fmla="val 16667"/>
            </a:avLst>
          </a:prstGeom>
          <a:solidFill>
            <a:srgbClr val="6B81BB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9" name="矩形 14"/>
          <p:cNvSpPr>
            <a:spLocks noChangeArrowheads="1"/>
          </p:cNvSpPr>
          <p:nvPr/>
        </p:nvSpPr>
        <p:spPr bwMode="auto">
          <a:xfrm>
            <a:off x="1355725" y="2087563"/>
            <a:ext cx="1519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环境准备</a:t>
            </a:r>
          </a:p>
        </p:txBody>
      </p:sp>
      <p:sp>
        <p:nvSpPr>
          <p:cNvPr id="2" name="矩形 1"/>
          <p:cNvSpPr/>
          <p:nvPr/>
        </p:nvSpPr>
        <p:spPr>
          <a:xfrm>
            <a:off x="753687" y="2974783"/>
            <a:ext cx="7877695" cy="1884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搭建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普通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Hadoop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集群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（参考第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章完成即可）。需要注意的是，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原有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虚拟机系统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主机名为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hadoop01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，建议初学者在搭建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Hadoop HA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集群时重新安装虚拟机，以此来巩固前面所学知识，并将三台虚拟主机名设置为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node-01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node-02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node-03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4045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学习目标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604499" y="2313107"/>
            <a:ext cx="2261665" cy="2600090"/>
            <a:chOff x="3556495" y="2206405"/>
            <a:chExt cx="2589781" cy="3028586"/>
          </a:xfrm>
          <a:noFill/>
        </p:grpSpPr>
        <p:sp>
          <p:nvSpPr>
            <p:cNvPr id="37" name="弧形 36"/>
            <p:cNvSpPr/>
            <p:nvPr/>
          </p:nvSpPr>
          <p:spPr bwMode="auto">
            <a:xfrm rot="5400000">
              <a:off x="3977686" y="3085583"/>
              <a:ext cx="1313362" cy="1314624"/>
            </a:xfrm>
            <a:prstGeom prst="arc">
              <a:avLst>
                <a:gd name="adj1" fmla="val 5382197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 bwMode="auto">
            <a:xfrm>
              <a:off x="4091608" y="3202751"/>
              <a:ext cx="1083701" cy="1083986"/>
            </a:xfrm>
            <a:prstGeom prst="arc">
              <a:avLst>
                <a:gd name="adj1" fmla="val 10763236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 bwMode="auto">
            <a:xfrm rot="16200000">
              <a:off x="4173061" y="3346775"/>
              <a:ext cx="897156" cy="823686"/>
            </a:xfrm>
            <a:prstGeom prst="arc">
              <a:avLst>
                <a:gd name="adj1" fmla="val 16251812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11" name="组合 3"/>
            <p:cNvGrpSpPr/>
            <p:nvPr/>
          </p:nvGrpSpPr>
          <p:grpSpPr>
            <a:xfrm>
              <a:off x="3556495" y="2206405"/>
              <a:ext cx="484077" cy="3028586"/>
              <a:chOff x="3553396" y="2205709"/>
              <a:chExt cx="485481" cy="3029987"/>
            </a:xfrm>
            <a:grpFill/>
          </p:grpSpPr>
          <p:sp>
            <p:nvSpPr>
              <p:cNvPr id="44" name="TextBox 43"/>
              <p:cNvSpPr txBox="1"/>
              <p:nvPr/>
            </p:nvSpPr>
            <p:spPr>
              <a:xfrm rot="18892830">
                <a:off x="3261780" y="2497325"/>
                <a:ext cx="1041441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了解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3026289">
                <a:off x="3289052" y="4485870"/>
                <a:ext cx="1041442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掌握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3181581" flipH="1">
              <a:off x="5143708" y="2735935"/>
              <a:ext cx="1041441" cy="456754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zh-CN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8102442" flipH="1" flipV="1">
              <a:off x="5106214" y="4338532"/>
              <a:ext cx="1040062" cy="46467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0558" y="1468875"/>
            <a:ext cx="2838535" cy="1143182"/>
            <a:chOff x="153988" y="1614313"/>
            <a:chExt cx="2838535" cy="1141457"/>
          </a:xfrm>
        </p:grpSpPr>
        <p:sp>
          <p:nvSpPr>
            <p:cNvPr id="3101" name="矩形 5"/>
            <p:cNvSpPr/>
            <p:nvPr/>
          </p:nvSpPr>
          <p:spPr>
            <a:xfrm>
              <a:off x="758593" y="1707047"/>
              <a:ext cx="2233930" cy="87308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indent="-4572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b="1" dirty="0">
                  <a:latin typeface="微软雅黑" pitchFamily="34" charset="-122"/>
                  <a:ea typeface="微软雅黑" pitchFamily="34" charset="-122"/>
                </a:rPr>
                <a:t>了</a:t>
              </a:r>
              <a:r>
                <a:rPr b="1" dirty="0">
                  <a:latin typeface="微软雅黑" pitchFamily="34" charset="-122"/>
                  <a:ea typeface="微软雅黑" pitchFamily="34" charset="-122"/>
                </a:rPr>
                <a:t>解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YARN</a:t>
              </a:r>
              <a:r>
                <a:rPr b="1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体系结构</a:t>
              </a:r>
              <a:r>
                <a:rPr b="1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工作流程</a:t>
              </a:r>
            </a:p>
          </p:txBody>
        </p:sp>
        <p:grpSp>
          <p:nvGrpSpPr>
            <p:cNvPr id="3102" name="组合 16"/>
            <p:cNvGrpSpPr/>
            <p:nvPr/>
          </p:nvGrpSpPr>
          <p:grpSpPr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3106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7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103" name="组合 15"/>
            <p:cNvGrpSpPr/>
            <p:nvPr/>
          </p:nvGrpSpPr>
          <p:grpSpPr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1232465" y="3557671"/>
                <a:ext cx="474424" cy="475524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87999" y="3529139"/>
                <a:ext cx="334795" cy="523077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949674" y="1508230"/>
            <a:ext cx="2632339" cy="1103311"/>
            <a:chOff x="6320121" y="2110383"/>
            <a:chExt cx="2376204" cy="1099542"/>
          </a:xfrm>
        </p:grpSpPr>
        <p:grpSp>
          <p:nvGrpSpPr>
            <p:cNvPr id="3094" name="组合 32"/>
            <p:cNvGrpSpPr/>
            <p:nvPr/>
          </p:nvGrpSpPr>
          <p:grpSpPr>
            <a:xfrm flipH="1">
              <a:off x="6562257" y="2557463"/>
              <a:ext cx="1868956" cy="652462"/>
              <a:chOff x="860198" y="2352244"/>
              <a:chExt cx="1869150" cy="652213"/>
            </a:xfrm>
          </p:grpSpPr>
          <p:cxnSp>
            <p:nvCxnSpPr>
              <p:cNvPr id="3099" name="直接连接符 33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0" name="直接连接符 34"/>
              <p:cNvCxnSpPr/>
              <p:nvPr/>
            </p:nvCxnSpPr>
            <p:spPr>
              <a:xfrm>
                <a:off x="1222939" y="3004457"/>
                <a:ext cx="1506409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95" name="组合 35"/>
            <p:cNvGrpSpPr/>
            <p:nvPr/>
          </p:nvGrpSpPr>
          <p:grpSpPr>
            <a:xfrm>
              <a:off x="8223250" y="2110383"/>
              <a:ext cx="473075" cy="520186"/>
              <a:chOff x="1232465" y="3530616"/>
              <a:chExt cx="474415" cy="520639"/>
            </a:xfrm>
          </p:grpSpPr>
          <p:sp>
            <p:nvSpPr>
              <p:cNvPr id="59" name="椭圆 58"/>
              <p:cNvSpPr/>
              <p:nvPr/>
            </p:nvSpPr>
            <p:spPr bwMode="auto">
              <a:xfrm>
                <a:off x="1232465" y="3559119"/>
                <a:ext cx="474415" cy="475035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300921" y="3530616"/>
                <a:ext cx="335911" cy="520639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6" name="矩形 46"/>
            <p:cNvSpPr/>
            <p:nvPr/>
          </p:nvSpPr>
          <p:spPr>
            <a:xfrm>
              <a:off x="6320121" y="2194858"/>
              <a:ext cx="2084363" cy="8714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457200" indent="-457200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高可用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1968026" y="1815149"/>
            <a:ext cx="5217160" cy="3634105"/>
            <a:chOff x="1594205" y="1625641"/>
            <a:chExt cx="5975582" cy="4234510"/>
          </a:xfrm>
        </p:grpSpPr>
        <p:sp>
          <p:nvSpPr>
            <p:cNvPr id="48" name="弧形 47"/>
            <p:cNvSpPr/>
            <p:nvPr/>
          </p:nvSpPr>
          <p:spPr bwMode="auto">
            <a:xfrm rot="5400000">
              <a:off x="3977696" y="3085588"/>
              <a:ext cx="1313342" cy="1314614"/>
            </a:xfrm>
            <a:prstGeom prst="arc">
              <a:avLst>
                <a:gd name="adj1" fmla="val 5382197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9" name="弧形 48"/>
            <p:cNvSpPr/>
            <p:nvPr/>
          </p:nvSpPr>
          <p:spPr bwMode="auto">
            <a:xfrm>
              <a:off x="4091612" y="3202759"/>
              <a:ext cx="1083692" cy="1083969"/>
            </a:xfrm>
            <a:prstGeom prst="arc">
              <a:avLst>
                <a:gd name="adj1" fmla="val 10763236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" name="弧形 49"/>
            <p:cNvSpPr/>
            <p:nvPr/>
          </p:nvSpPr>
          <p:spPr bwMode="auto">
            <a:xfrm rot="16200000">
              <a:off x="4173068" y="3346778"/>
              <a:ext cx="897142" cy="823679"/>
            </a:xfrm>
            <a:prstGeom prst="arc">
              <a:avLst>
                <a:gd name="adj1" fmla="val 16251812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53" name="组合 3"/>
            <p:cNvGrpSpPr/>
            <p:nvPr/>
          </p:nvGrpSpPr>
          <p:grpSpPr bwMode="auto">
            <a:xfrm>
              <a:off x="1594205" y="1625641"/>
              <a:ext cx="5975582" cy="4234510"/>
              <a:chOff x="1594206" y="1625643"/>
              <a:chExt cx="5975584" cy="4234515"/>
            </a:xfrm>
          </p:grpSpPr>
          <p:graphicFrame>
            <p:nvGraphicFramePr>
              <p:cNvPr id="57" name="图表 2"/>
              <p:cNvGraphicFramePr/>
              <p:nvPr/>
            </p:nvGraphicFramePr>
            <p:xfrm>
              <a:off x="1594206" y="1625643"/>
              <a:ext cx="5975584" cy="42345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8" name="图表" r:id="rId5" imgW="6832600" imgH="4724400" progId="Excel.Chart.8">
                      <p:embed/>
                    </p:oleObj>
                  </mc:Choice>
                  <mc:Fallback>
                    <p:oleObj name="图表" r:id="rId5" imgW="6832600" imgH="4724400" progId="Excel.Chart.8">
                      <p:embed/>
                      <p:pic>
                        <p:nvPicPr>
                          <p:cNvPr id="0" name="图片 104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4206" y="1625643"/>
                            <a:ext cx="5975584" cy="42345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TextBox 57"/>
              <p:cNvSpPr txBox="1"/>
              <p:nvPr/>
            </p:nvSpPr>
            <p:spPr>
              <a:xfrm rot="18712829">
                <a:off x="3057892" y="2621496"/>
                <a:ext cx="1041425" cy="4567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zh-CN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了解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209816" y="4798081"/>
                <a:ext cx="1023690" cy="4661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掌握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3113413" flipH="1">
              <a:off x="5208547" y="2878711"/>
              <a:ext cx="1041425" cy="4567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39505" y="5316854"/>
            <a:ext cx="3106683" cy="1102878"/>
            <a:chOff x="5685822" y="4225925"/>
            <a:chExt cx="3010503" cy="1104196"/>
          </a:xfrm>
        </p:grpSpPr>
        <p:sp>
          <p:nvSpPr>
            <p:cNvPr id="3087" name="矩形 51"/>
            <p:cNvSpPr/>
            <p:nvPr/>
          </p:nvSpPr>
          <p:spPr>
            <a:xfrm>
              <a:off x="5685822" y="4296550"/>
              <a:ext cx="2602636" cy="875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Calibri" panose="020F050202020403020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掌握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Hadoop HA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集群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457200" indent="-457200">
                <a:lnSpc>
                  <a:spcPct val="150000"/>
                </a:lnSpc>
                <a:buFont typeface="Calibri" panose="020F050202020403020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搭建方式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8" name="组合 38"/>
            <p:cNvGrpSpPr/>
            <p:nvPr/>
          </p:nvGrpSpPr>
          <p:grpSpPr>
            <a:xfrm rot="10800000">
              <a:off x="5771455" y="4225925"/>
              <a:ext cx="2659758" cy="652463"/>
              <a:chOff x="860198" y="2352244"/>
              <a:chExt cx="2660034" cy="652213"/>
            </a:xfrm>
          </p:grpSpPr>
          <p:cxnSp>
            <p:nvCxnSpPr>
              <p:cNvPr id="3092" name="直接连接符 39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3" name="直接连接符 40"/>
              <p:cNvCxnSpPr/>
              <p:nvPr/>
            </p:nvCxnSpPr>
            <p:spPr>
              <a:xfrm rot="10800000" flipH="1">
                <a:off x="1222937" y="3004457"/>
                <a:ext cx="229729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9" name="组合 41"/>
            <p:cNvGrpSpPr/>
            <p:nvPr/>
          </p:nvGrpSpPr>
          <p:grpSpPr>
            <a:xfrm flipH="1">
              <a:off x="8223391" y="4807527"/>
              <a:ext cx="472934" cy="522594"/>
              <a:chOff x="1232465" y="3534205"/>
              <a:chExt cx="474274" cy="521941"/>
            </a:xfrm>
          </p:grpSpPr>
          <p:sp>
            <p:nvSpPr>
              <p:cNvPr id="73" name="椭圆 72"/>
              <p:cNvSpPr/>
              <p:nvPr/>
            </p:nvSpPr>
            <p:spPr bwMode="auto">
              <a:xfrm>
                <a:off x="1232465" y="3559598"/>
                <a:ext cx="474274" cy="47295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05675" y="3534205"/>
                <a:ext cx="335812" cy="52194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组合 26"/>
          <p:cNvGrpSpPr/>
          <p:nvPr/>
        </p:nvGrpSpPr>
        <p:grpSpPr>
          <a:xfrm>
            <a:off x="1016444" y="2925255"/>
            <a:ext cx="7213156" cy="2837750"/>
            <a:chOff x="1077404" y="1998663"/>
            <a:chExt cx="7213156" cy="283775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1998663"/>
              <a:ext cx="7213156" cy="979487"/>
              <a:chOff x="2012407" y="2286295"/>
              <a:chExt cx="7213156" cy="979487"/>
            </a:xfrm>
          </p:grpSpPr>
          <p:sp>
            <p:nvSpPr>
              <p:cNvPr id="10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2012407" y="2286295"/>
                <a:ext cx="686944" cy="979487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647001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24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347" y="2301026"/>
                <a:ext cx="6526216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修改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core-site.xml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文件，配置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HDFS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端口、指定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Hadoop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的临时目录和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Zookeeper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集群地址。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2929383"/>
              <a:ext cx="7127812" cy="977900"/>
              <a:chOff x="2012407" y="3216085"/>
              <a:chExt cx="7127812" cy="977900"/>
            </a:xfrm>
          </p:grpSpPr>
          <p:sp>
            <p:nvSpPr>
              <p:cNvPr id="14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2012407" y="3216085"/>
                <a:ext cx="686944" cy="977900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16085"/>
                <a:ext cx="6428676" cy="642874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539" y="3230418"/>
                <a:ext cx="6428680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algn="just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修改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hdfs-site.xml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文件，配置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NameNode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端口和通信方式，并指定元数据存放位置及开启失败自动切换服务，配置隔离机制方法。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3853688"/>
              <a:ext cx="7115619" cy="982725"/>
              <a:chOff x="2012407" y="4141047"/>
              <a:chExt cx="7115619" cy="982725"/>
            </a:xfrm>
          </p:grpSpPr>
          <p:sp>
            <p:nvSpPr>
              <p:cNvPr id="18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2012407" y="4145873"/>
                <a:ext cx="686944" cy="977899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同侧圆角矩形 18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99613" y="1245605"/>
                <a:ext cx="628143" cy="6428679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683" y="4141047"/>
                <a:ext cx="6380343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20000"/>
                  </a:lnSpc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修改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mapred-site.xml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文件，将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MapReduce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计算框架指定为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yarn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方式。</a:t>
                </a:r>
                <a:endParaRPr kumimoji="0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</a:t>
            </a:r>
          </a:p>
        </p:txBody>
      </p:sp>
      <p:sp>
        <p:nvSpPr>
          <p:cNvPr id="26" name="矩形 9"/>
          <p:cNvSpPr/>
          <p:nvPr/>
        </p:nvSpPr>
        <p:spPr>
          <a:xfrm>
            <a:off x="1755775" y="1143000"/>
            <a:ext cx="41579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启动测试</a:t>
            </a:r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Hadoop高可用集群</a:t>
            </a:r>
          </a:p>
        </p:txBody>
      </p:sp>
      <p:sp>
        <p:nvSpPr>
          <p:cNvPr id="28" name="圆角矩形 1"/>
          <p:cNvSpPr>
            <a:spLocks noChangeArrowheads="1"/>
          </p:cNvSpPr>
          <p:nvPr/>
        </p:nvSpPr>
        <p:spPr bwMode="auto">
          <a:xfrm>
            <a:off x="1173163" y="2058988"/>
            <a:ext cx="3630485" cy="490537"/>
          </a:xfrm>
          <a:prstGeom prst="roundRect">
            <a:avLst>
              <a:gd name="adj" fmla="val 16667"/>
            </a:avLst>
          </a:prstGeom>
          <a:solidFill>
            <a:srgbClr val="6B81BB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9" name="矩形 14"/>
          <p:cNvSpPr>
            <a:spLocks noChangeArrowheads="1"/>
          </p:cNvSpPr>
          <p:nvPr/>
        </p:nvSpPr>
        <p:spPr bwMode="auto">
          <a:xfrm>
            <a:off x="1355725" y="2087563"/>
            <a:ext cx="3324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配置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高可用集群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039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组合 26"/>
          <p:cNvGrpSpPr/>
          <p:nvPr/>
        </p:nvGrpSpPr>
        <p:grpSpPr>
          <a:xfrm>
            <a:off x="965422" y="2836946"/>
            <a:ext cx="7213156" cy="2837750"/>
            <a:chOff x="1077404" y="1998663"/>
            <a:chExt cx="7213156" cy="283775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1998663"/>
              <a:ext cx="7213156" cy="979487"/>
              <a:chOff x="2012407" y="2286295"/>
              <a:chExt cx="7213156" cy="979487"/>
            </a:xfrm>
          </p:grpSpPr>
          <p:sp>
            <p:nvSpPr>
              <p:cNvPr id="10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2012407" y="2286295"/>
                <a:ext cx="686944" cy="979487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647001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24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347" y="2301026"/>
                <a:ext cx="6526216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algn="just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修改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yarn-site.xml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文件，开启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ResourceManager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高可用，指定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ResourceManager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端口名及其地址，并配置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Zookeeper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集群地址。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2929383"/>
              <a:ext cx="7127812" cy="977900"/>
              <a:chOff x="2012407" y="3216085"/>
              <a:chExt cx="7127812" cy="977900"/>
            </a:xfrm>
          </p:grpSpPr>
          <p:sp>
            <p:nvSpPr>
              <p:cNvPr id="14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2012407" y="3216085"/>
                <a:ext cx="686944" cy="977900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16085"/>
                <a:ext cx="6428676" cy="642874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539" y="3388914"/>
                <a:ext cx="6428680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algn="just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修改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slaves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，配置集群主机名称。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3858514"/>
              <a:ext cx="7115619" cy="977899"/>
              <a:chOff x="2012407" y="4145873"/>
              <a:chExt cx="7115619" cy="977899"/>
            </a:xfrm>
          </p:grpSpPr>
          <p:sp>
            <p:nvSpPr>
              <p:cNvPr id="18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2012407" y="4145873"/>
                <a:ext cx="686944" cy="977899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同侧圆角矩形 18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99613" y="1245605"/>
                <a:ext cx="628143" cy="6428679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683" y="4153239"/>
                <a:ext cx="6380343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20000"/>
                  </a:lnSpc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修改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hadoop-env.sh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，配置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JDK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环境变量，将配置好的文件分发传送给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node-02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，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node-03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机器中并进行相关配置。</a:t>
                </a:r>
                <a:endParaRPr kumimoji="0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</a:t>
            </a:r>
          </a:p>
        </p:txBody>
      </p:sp>
      <p:sp>
        <p:nvSpPr>
          <p:cNvPr id="26" name="矩形 9"/>
          <p:cNvSpPr/>
          <p:nvPr/>
        </p:nvSpPr>
        <p:spPr>
          <a:xfrm>
            <a:off x="1755775" y="1143000"/>
            <a:ext cx="41579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启动测试</a:t>
            </a:r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Hadoop高可用集群</a:t>
            </a:r>
          </a:p>
        </p:txBody>
      </p:sp>
      <p:sp>
        <p:nvSpPr>
          <p:cNvPr id="28" name="圆角矩形 1"/>
          <p:cNvSpPr>
            <a:spLocks noChangeArrowheads="1"/>
          </p:cNvSpPr>
          <p:nvPr/>
        </p:nvSpPr>
        <p:spPr bwMode="auto">
          <a:xfrm>
            <a:off x="1173163" y="2058988"/>
            <a:ext cx="3630485" cy="490537"/>
          </a:xfrm>
          <a:prstGeom prst="roundRect">
            <a:avLst>
              <a:gd name="adj" fmla="val 16667"/>
            </a:avLst>
          </a:prstGeom>
          <a:solidFill>
            <a:srgbClr val="6B81BB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9" name="矩形 14"/>
          <p:cNvSpPr>
            <a:spLocks noChangeArrowheads="1"/>
          </p:cNvSpPr>
          <p:nvPr/>
        </p:nvSpPr>
        <p:spPr bwMode="auto">
          <a:xfrm>
            <a:off x="1355725" y="2087563"/>
            <a:ext cx="3324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配置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高可用集群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408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组合 26"/>
          <p:cNvGrpSpPr/>
          <p:nvPr/>
        </p:nvGrpSpPr>
        <p:grpSpPr>
          <a:xfrm>
            <a:off x="1016444" y="2925255"/>
            <a:ext cx="7213156" cy="2837750"/>
            <a:chOff x="1077404" y="1998663"/>
            <a:chExt cx="7213156" cy="283775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1998663"/>
              <a:ext cx="7213156" cy="979487"/>
              <a:chOff x="2012407" y="2286295"/>
              <a:chExt cx="7213156" cy="979487"/>
            </a:xfrm>
          </p:grpSpPr>
          <p:sp>
            <p:nvSpPr>
              <p:cNvPr id="10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2012407" y="2286295"/>
                <a:ext cx="686944" cy="979487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647001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24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347" y="2447330"/>
                <a:ext cx="6526216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algn="just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启动集群各个节点的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Zookeeper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服务。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2929383"/>
              <a:ext cx="7127812" cy="977900"/>
              <a:chOff x="2012407" y="3216085"/>
              <a:chExt cx="7127812" cy="977900"/>
            </a:xfrm>
          </p:grpSpPr>
          <p:sp>
            <p:nvSpPr>
              <p:cNvPr id="14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2012407" y="3216085"/>
                <a:ext cx="686944" cy="977900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16085"/>
                <a:ext cx="6428676" cy="642874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539" y="3388914"/>
                <a:ext cx="6428680" cy="362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algn="just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启动集群各个节点监控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NameNode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的管理日志的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JournalNode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。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3858514"/>
              <a:ext cx="7115619" cy="977899"/>
              <a:chOff x="2012407" y="4145873"/>
              <a:chExt cx="7115619" cy="977899"/>
            </a:xfrm>
          </p:grpSpPr>
          <p:sp>
            <p:nvSpPr>
              <p:cNvPr id="18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2012407" y="4145873"/>
                <a:ext cx="686944" cy="977899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同侧圆角矩形 18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99613" y="1245605"/>
                <a:ext cx="628143" cy="6428679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683" y="4153239"/>
                <a:ext cx="6380343" cy="68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node-01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节点格式化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NameNode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，并将格式化后的目录拷贝到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node-02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中。</a:t>
                </a:r>
                <a:endParaRPr kumimoji="0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</a:t>
            </a:r>
          </a:p>
        </p:txBody>
      </p:sp>
      <p:sp>
        <p:nvSpPr>
          <p:cNvPr id="26" name="矩形 9"/>
          <p:cNvSpPr/>
          <p:nvPr/>
        </p:nvSpPr>
        <p:spPr>
          <a:xfrm>
            <a:off x="1755775" y="1143000"/>
            <a:ext cx="41579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启动测试</a:t>
            </a:r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Hadoop高可用集群</a:t>
            </a:r>
          </a:p>
        </p:txBody>
      </p:sp>
      <p:sp>
        <p:nvSpPr>
          <p:cNvPr id="28" name="圆角矩形 1"/>
          <p:cNvSpPr>
            <a:spLocks noChangeArrowheads="1"/>
          </p:cNvSpPr>
          <p:nvPr/>
        </p:nvSpPr>
        <p:spPr bwMode="auto">
          <a:xfrm>
            <a:off x="1173163" y="2058988"/>
            <a:ext cx="3630485" cy="490537"/>
          </a:xfrm>
          <a:prstGeom prst="roundRect">
            <a:avLst>
              <a:gd name="adj" fmla="val 16667"/>
            </a:avLst>
          </a:prstGeom>
          <a:solidFill>
            <a:srgbClr val="6B81BB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9" name="矩形 14"/>
          <p:cNvSpPr>
            <a:spLocks noChangeArrowheads="1"/>
          </p:cNvSpPr>
          <p:nvPr/>
        </p:nvSpPr>
        <p:spPr bwMode="auto">
          <a:xfrm>
            <a:off x="1355725" y="2087563"/>
            <a:ext cx="3324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高可用集群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678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组合 26"/>
          <p:cNvGrpSpPr/>
          <p:nvPr/>
        </p:nvGrpSpPr>
        <p:grpSpPr>
          <a:xfrm>
            <a:off x="1016444" y="2925255"/>
            <a:ext cx="7213156" cy="2837750"/>
            <a:chOff x="1077404" y="1998663"/>
            <a:chExt cx="7213156" cy="283775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1998663"/>
              <a:ext cx="7213156" cy="979487"/>
              <a:chOff x="2012407" y="2286295"/>
              <a:chExt cx="7213156" cy="979487"/>
            </a:xfrm>
          </p:grpSpPr>
          <p:sp>
            <p:nvSpPr>
              <p:cNvPr id="10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2012407" y="2286295"/>
                <a:ext cx="686944" cy="979487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647001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24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347" y="2447330"/>
                <a:ext cx="6526216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algn="just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node-01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上执行“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hdfs zkfc -formatZK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”命令，进行格式化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ZKFC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。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2929383"/>
              <a:ext cx="7127812" cy="977900"/>
              <a:chOff x="2012407" y="3216085"/>
              <a:chExt cx="7127812" cy="977900"/>
            </a:xfrm>
          </p:grpSpPr>
          <p:sp>
            <p:nvSpPr>
              <p:cNvPr id="14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2012407" y="3216085"/>
                <a:ext cx="686944" cy="977900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16085"/>
                <a:ext cx="6428676" cy="642874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539" y="3388914"/>
                <a:ext cx="6428680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algn="just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node-01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节点上执行“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start-dfs.sh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”命令启动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HDFS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。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404" y="3858514"/>
              <a:ext cx="7115619" cy="977899"/>
              <a:chOff x="2012407" y="4145873"/>
              <a:chExt cx="7115619" cy="977899"/>
            </a:xfrm>
          </p:grpSpPr>
          <p:sp>
            <p:nvSpPr>
              <p:cNvPr id="18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2012407" y="4145873"/>
                <a:ext cx="686944" cy="977899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kumimoji="0"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同侧圆角矩形 18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99613" y="1245605"/>
                <a:ext cx="628143" cy="6428679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683" y="4275159"/>
                <a:ext cx="6380343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node-01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节点上执行“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start-yarn.sh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”命令启动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YARN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。</a:t>
                </a:r>
                <a:endParaRPr kumimoji="0"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HDFS的高可用</a:t>
            </a:r>
          </a:p>
        </p:txBody>
      </p:sp>
      <p:sp>
        <p:nvSpPr>
          <p:cNvPr id="26" name="矩形 9"/>
          <p:cNvSpPr/>
          <p:nvPr/>
        </p:nvSpPr>
        <p:spPr>
          <a:xfrm>
            <a:off x="1755775" y="1143000"/>
            <a:ext cx="41579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启动测试</a:t>
            </a:r>
            <a:r>
              <a:rPr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Hadoop高可用集群</a:t>
            </a:r>
          </a:p>
        </p:txBody>
      </p:sp>
      <p:sp>
        <p:nvSpPr>
          <p:cNvPr id="28" name="圆角矩形 1"/>
          <p:cNvSpPr>
            <a:spLocks noChangeArrowheads="1"/>
          </p:cNvSpPr>
          <p:nvPr/>
        </p:nvSpPr>
        <p:spPr bwMode="auto">
          <a:xfrm>
            <a:off x="1173163" y="2058988"/>
            <a:ext cx="3630485" cy="490537"/>
          </a:xfrm>
          <a:prstGeom prst="roundRect">
            <a:avLst>
              <a:gd name="adj" fmla="val 16667"/>
            </a:avLst>
          </a:prstGeom>
          <a:solidFill>
            <a:srgbClr val="6B81BB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9" name="矩形 14"/>
          <p:cNvSpPr>
            <a:spLocks noChangeArrowheads="1"/>
          </p:cNvSpPr>
          <p:nvPr/>
        </p:nvSpPr>
        <p:spPr bwMode="auto">
          <a:xfrm>
            <a:off x="1355725" y="2087563"/>
            <a:ext cx="3324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高可用集群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081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/>
          <p:nvPr/>
        </p:nvSpPr>
        <p:spPr>
          <a:xfrm>
            <a:off x="1778000" y="153988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目录</a:t>
            </a:r>
          </a:p>
        </p:txBody>
      </p:sp>
      <p:grpSp>
        <p:nvGrpSpPr>
          <p:cNvPr id="33" name="组合 2"/>
          <p:cNvGrpSpPr>
            <a:grpSpLocks/>
          </p:cNvGrpSpPr>
          <p:nvPr/>
        </p:nvGrpSpPr>
        <p:grpSpPr bwMode="auto">
          <a:xfrm>
            <a:off x="3162300" y="3046413"/>
            <a:ext cx="4857750" cy="954087"/>
            <a:chOff x="3250849" y="2900309"/>
            <a:chExt cx="4857752" cy="954087"/>
          </a:xfrm>
        </p:grpSpPr>
        <p:cxnSp>
          <p:nvCxnSpPr>
            <p:cNvPr id="34" name="直接连接符 33"/>
            <p:cNvCxnSpPr/>
            <p:nvPr/>
          </p:nvCxnSpPr>
          <p:spPr bwMode="auto">
            <a:xfrm>
              <a:off x="4373212" y="3403546"/>
              <a:ext cx="373538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35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31325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YARN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资源管理框架</a:t>
              </a:r>
            </a:p>
          </p:txBody>
        </p:sp>
        <p:grpSp>
          <p:nvGrpSpPr>
            <p:cNvPr id="36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38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40" name="圆角矩形 39"/>
                <p:cNvSpPr/>
                <p:nvPr/>
              </p:nvSpPr>
              <p:spPr>
                <a:xfrm>
                  <a:off x="1907704" y="1275601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6.2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>
                  <a:off x="1961226" y="1347488"/>
                  <a:ext cx="1189101" cy="1584417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39" name="圆角矩形 5"/>
              <p:cNvSpPr/>
              <p:nvPr/>
            </p:nvSpPr>
            <p:spPr>
              <a:xfrm>
                <a:off x="1937880" y="2026121"/>
                <a:ext cx="1296143" cy="937422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37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9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3" name="4.1"/>
          <p:cNvGrpSpPr>
            <a:grpSpLocks/>
          </p:cNvGrpSpPr>
          <p:nvPr/>
        </p:nvGrpSpPr>
        <p:grpSpPr bwMode="auto">
          <a:xfrm>
            <a:off x="1849438" y="1828800"/>
            <a:ext cx="4843970" cy="952500"/>
            <a:chOff x="1711766" y="1263306"/>
            <a:chExt cx="4844152" cy="952284"/>
          </a:xfrm>
        </p:grpSpPr>
        <p:grpSp>
          <p:nvGrpSpPr>
            <p:cNvPr id="45" name="组合 29"/>
            <p:cNvGrpSpPr>
              <a:grpSpLocks/>
            </p:cNvGrpSpPr>
            <p:nvPr/>
          </p:nvGrpSpPr>
          <p:grpSpPr bwMode="auto">
            <a:xfrm rot="-12767">
              <a:off x="1711766" y="1263306"/>
              <a:ext cx="896507" cy="952284"/>
              <a:chOff x="1936620" y="1275606"/>
              <a:chExt cx="1313916" cy="1728192"/>
            </a:xfrm>
          </p:grpSpPr>
          <p:grpSp>
            <p:nvGrpSpPr>
              <p:cNvPr id="48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50" name="圆角矩形 49"/>
                <p:cNvSpPr/>
                <p:nvPr/>
              </p:nvSpPr>
              <p:spPr>
                <a:xfrm>
                  <a:off x="1907704" y="1275564"/>
                  <a:ext cx="1295982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6.1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1" name="圆角矩形 50"/>
                <p:cNvSpPr/>
                <p:nvPr/>
              </p:nvSpPr>
              <p:spPr>
                <a:xfrm>
                  <a:off x="1961218" y="1347573"/>
                  <a:ext cx="1188955" cy="158417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49" name="圆角矩形 5"/>
              <p:cNvSpPr/>
              <p:nvPr/>
            </p:nvSpPr>
            <p:spPr>
              <a:xfrm>
                <a:off x="1956493" y="2027418"/>
                <a:ext cx="1293656" cy="936103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2810357" y="1760081"/>
              <a:ext cx="359741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7" name="矩形 35"/>
            <p:cNvSpPr>
              <a:spLocks noChangeArrowheads="1"/>
            </p:cNvSpPr>
            <p:nvPr/>
          </p:nvSpPr>
          <p:spPr bwMode="auto">
            <a:xfrm>
              <a:off x="2825025" y="1286488"/>
              <a:ext cx="3730893" cy="46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Hadoop2.0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改进与提升</a:t>
              </a:r>
            </a:p>
          </p:txBody>
        </p:sp>
      </p:grpSp>
      <p:grpSp>
        <p:nvGrpSpPr>
          <p:cNvPr id="52" name="组合 3"/>
          <p:cNvGrpSpPr>
            <a:grpSpLocks/>
          </p:cNvGrpSpPr>
          <p:nvPr/>
        </p:nvGrpSpPr>
        <p:grpSpPr bwMode="auto">
          <a:xfrm>
            <a:off x="1849438" y="4329113"/>
            <a:ext cx="4695825" cy="952500"/>
            <a:chOff x="2030061" y="4092447"/>
            <a:chExt cx="4695798" cy="952500"/>
          </a:xfrm>
        </p:grpSpPr>
        <p:grpSp>
          <p:nvGrpSpPr>
            <p:cNvPr id="53" name="4.1"/>
            <p:cNvGrpSpPr>
              <a:grpSpLocks/>
            </p:cNvGrpSpPr>
            <p:nvPr/>
          </p:nvGrpSpPr>
          <p:grpSpPr bwMode="auto">
            <a:xfrm>
              <a:off x="2030061" y="4092447"/>
              <a:ext cx="4695798" cy="952500"/>
              <a:chOff x="1711764" y="1263306"/>
              <a:chExt cx="4695976" cy="952284"/>
            </a:xfrm>
          </p:grpSpPr>
          <p:grpSp>
            <p:nvGrpSpPr>
              <p:cNvPr id="55" name="组合 29"/>
              <p:cNvGrpSpPr>
                <a:grpSpLocks/>
              </p:cNvGrpSpPr>
              <p:nvPr/>
            </p:nvGrpSpPr>
            <p:grpSpPr bwMode="auto">
              <a:xfrm rot="-12767">
                <a:off x="1711764" y="1263306"/>
                <a:ext cx="896498" cy="952284"/>
                <a:chOff x="1936620" y="1275606"/>
                <a:chExt cx="1313905" cy="1728192"/>
              </a:xfrm>
            </p:grpSpPr>
            <p:grpSp>
              <p:nvGrpSpPr>
                <p:cNvPr id="58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62" name="圆角矩形 61"/>
                  <p:cNvSpPr/>
                  <p:nvPr/>
                </p:nvSpPr>
                <p:spPr>
                  <a:xfrm>
                    <a:off x="1907704" y="1275564"/>
                    <a:ext cx="1295978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6.3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63" name="圆角矩形 62"/>
                  <p:cNvSpPr/>
                  <p:nvPr/>
                </p:nvSpPr>
                <p:spPr>
                  <a:xfrm>
                    <a:off x="1961218" y="1347571"/>
                    <a:ext cx="1188951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60" name="圆角矩形 5"/>
                <p:cNvSpPr/>
                <p:nvPr/>
              </p:nvSpPr>
              <p:spPr>
                <a:xfrm>
                  <a:off x="1956492" y="2027416"/>
                  <a:ext cx="1293651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56" name="直接连接符 55"/>
              <p:cNvCxnSpPr/>
              <p:nvPr/>
            </p:nvCxnSpPr>
            <p:spPr>
              <a:xfrm>
                <a:off x="2810349" y="1760080"/>
                <a:ext cx="359739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57" name="矩形 35"/>
              <p:cNvSpPr>
                <a:spLocks noChangeArrowheads="1"/>
              </p:cNvSpPr>
              <p:nvPr/>
            </p:nvSpPr>
            <p:spPr bwMode="auto">
              <a:xfrm>
                <a:off x="2547025" y="1286488"/>
                <a:ext cx="2576429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   </a:t>
                </a:r>
                <a:r>
                  <a:rPr lang="en-US" altLang="zh-CN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HDFS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的高可用</a:t>
                </a:r>
              </a:p>
            </p:txBody>
          </p:sp>
        </p:grpSp>
        <p:sp>
          <p:nvSpPr>
            <p:cNvPr id="54" name="TextBox 1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0" y="4611559"/>
              <a:ext cx="352581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9905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82588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126" name="TextBox 312"/>
          <p:cNvSpPr txBox="1">
            <a:spLocks noChangeArrowheads="1"/>
          </p:cNvSpPr>
          <p:nvPr/>
        </p:nvSpPr>
        <p:spPr bwMode="auto">
          <a:xfrm>
            <a:off x="2584450" y="1703388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/>
              <a:t>6.2  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YARN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资源管理框架</a:t>
            </a:r>
          </a:p>
        </p:txBody>
      </p:sp>
      <p:pic>
        <p:nvPicPr>
          <p:cNvPr id="51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5129" name="组合 311"/>
          <p:cNvGrpSpPr>
            <a:grpSpLocks/>
          </p:cNvGrpSpPr>
          <p:nvPr/>
        </p:nvGrpSpPr>
        <p:grpSpPr bwMode="auto">
          <a:xfrm>
            <a:off x="1106488" y="3080258"/>
            <a:ext cx="7629525" cy="677863"/>
            <a:chOff x="1029300" y="5035787"/>
            <a:chExt cx="7628925" cy="678543"/>
          </a:xfrm>
        </p:grpSpPr>
        <p:grpSp>
          <p:nvGrpSpPr>
            <p:cNvPr id="5158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5164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5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5160" name="组合 347"/>
            <p:cNvGrpSpPr>
              <a:grpSpLocks/>
            </p:cNvGrpSpPr>
            <p:nvPr/>
          </p:nvGrpSpPr>
          <p:grpSpPr bwMode="auto">
            <a:xfrm>
              <a:off x="1029300" y="5035787"/>
              <a:ext cx="634950" cy="637226"/>
              <a:chOff x="1098627" y="4762556"/>
              <a:chExt cx="903180" cy="906418"/>
            </a:xfrm>
          </p:grpSpPr>
          <p:sp>
            <p:nvSpPr>
              <p:cNvPr id="55" name="Oval 148"/>
              <p:cNvSpPr>
                <a:spLocks noChangeArrowheads="1"/>
              </p:cNvSpPr>
              <p:nvPr/>
            </p:nvSpPr>
            <p:spPr bwMode="auto">
              <a:xfrm>
                <a:off x="1098627" y="4762556"/>
                <a:ext cx="903180" cy="906419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56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5130" name="组合 313"/>
          <p:cNvGrpSpPr>
            <a:grpSpLocks/>
          </p:cNvGrpSpPr>
          <p:nvPr/>
        </p:nvGrpSpPr>
        <p:grpSpPr bwMode="auto">
          <a:xfrm>
            <a:off x="1328738" y="3907346"/>
            <a:ext cx="7407275" cy="668337"/>
            <a:chOff x="1252258" y="5045323"/>
            <a:chExt cx="7405967" cy="669007"/>
          </a:xfrm>
        </p:grpSpPr>
        <p:grpSp>
          <p:nvGrpSpPr>
            <p:cNvPr id="5151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5155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5132" name="组合 315"/>
          <p:cNvGrpSpPr>
            <a:grpSpLocks/>
          </p:cNvGrpSpPr>
          <p:nvPr/>
        </p:nvGrpSpPr>
        <p:grpSpPr bwMode="auto">
          <a:xfrm>
            <a:off x="1112838" y="3904171"/>
            <a:ext cx="635000" cy="638175"/>
            <a:chOff x="1190461" y="2772022"/>
            <a:chExt cx="635025" cy="637257"/>
          </a:xfrm>
        </p:grpSpPr>
        <p:sp>
          <p:nvSpPr>
            <p:cNvPr id="78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79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5134" name="TextBox 317"/>
          <p:cNvSpPr txBox="1">
            <a:spLocks noChangeArrowheads="1"/>
          </p:cNvSpPr>
          <p:nvPr/>
        </p:nvSpPr>
        <p:spPr bwMode="auto">
          <a:xfrm>
            <a:off x="1022350" y="3245358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6.2.1</a:t>
            </a:r>
            <a:endParaRPr lang="zh-CN" altLang="en-US" sz="1600" dirty="0"/>
          </a:p>
        </p:txBody>
      </p:sp>
      <p:sp>
        <p:nvSpPr>
          <p:cNvPr id="5136" name="TextBox 320"/>
          <p:cNvSpPr txBox="1">
            <a:spLocks noChangeArrowheads="1"/>
          </p:cNvSpPr>
          <p:nvPr/>
        </p:nvSpPr>
        <p:spPr bwMode="auto">
          <a:xfrm>
            <a:off x="3213100" y="3191383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YARN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体系结构</a:t>
            </a:r>
          </a:p>
        </p:txBody>
      </p:sp>
      <p:sp>
        <p:nvSpPr>
          <p:cNvPr id="5137" name="TextBox 321"/>
          <p:cNvSpPr txBox="1">
            <a:spLocks noChangeArrowheads="1"/>
          </p:cNvSpPr>
          <p:nvPr/>
        </p:nvSpPr>
        <p:spPr bwMode="auto">
          <a:xfrm>
            <a:off x="3213100" y="3999421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YARN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工作流程</a:t>
            </a:r>
          </a:p>
        </p:txBody>
      </p:sp>
      <p:sp>
        <p:nvSpPr>
          <p:cNvPr id="5139" name="TextBox 317"/>
          <p:cNvSpPr txBox="1">
            <a:spLocks noChangeArrowheads="1"/>
          </p:cNvSpPr>
          <p:nvPr/>
        </p:nvSpPr>
        <p:spPr bwMode="auto">
          <a:xfrm>
            <a:off x="1020763" y="4042283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6.2.2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11005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82588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126" name="TextBox 312"/>
          <p:cNvSpPr txBox="1">
            <a:spLocks noChangeArrowheads="1"/>
          </p:cNvSpPr>
          <p:nvPr/>
        </p:nvSpPr>
        <p:spPr bwMode="auto">
          <a:xfrm>
            <a:off x="2584450" y="1703388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/>
              <a:t>6.3  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HDFS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的高可用</a:t>
            </a:r>
          </a:p>
        </p:txBody>
      </p:sp>
      <p:pic>
        <p:nvPicPr>
          <p:cNvPr id="51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5129" name="组合 311"/>
          <p:cNvGrpSpPr>
            <a:grpSpLocks/>
          </p:cNvGrpSpPr>
          <p:nvPr/>
        </p:nvGrpSpPr>
        <p:grpSpPr bwMode="auto">
          <a:xfrm>
            <a:off x="1106488" y="3080258"/>
            <a:ext cx="7629525" cy="677863"/>
            <a:chOff x="1029300" y="5035787"/>
            <a:chExt cx="7628925" cy="678543"/>
          </a:xfrm>
        </p:grpSpPr>
        <p:grpSp>
          <p:nvGrpSpPr>
            <p:cNvPr id="5158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5164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5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5160" name="组合 347"/>
            <p:cNvGrpSpPr>
              <a:grpSpLocks/>
            </p:cNvGrpSpPr>
            <p:nvPr/>
          </p:nvGrpSpPr>
          <p:grpSpPr bwMode="auto">
            <a:xfrm>
              <a:off x="1029300" y="5035787"/>
              <a:ext cx="634950" cy="637226"/>
              <a:chOff x="1098627" y="4762556"/>
              <a:chExt cx="903180" cy="906418"/>
            </a:xfrm>
          </p:grpSpPr>
          <p:sp>
            <p:nvSpPr>
              <p:cNvPr id="55" name="Oval 148"/>
              <p:cNvSpPr>
                <a:spLocks noChangeArrowheads="1"/>
              </p:cNvSpPr>
              <p:nvPr/>
            </p:nvSpPr>
            <p:spPr bwMode="auto">
              <a:xfrm>
                <a:off x="1098627" y="4762556"/>
                <a:ext cx="903180" cy="906419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56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5130" name="组合 313"/>
          <p:cNvGrpSpPr>
            <a:grpSpLocks/>
          </p:cNvGrpSpPr>
          <p:nvPr/>
        </p:nvGrpSpPr>
        <p:grpSpPr bwMode="auto">
          <a:xfrm>
            <a:off x="1328738" y="3907346"/>
            <a:ext cx="7407275" cy="668337"/>
            <a:chOff x="1252258" y="5045323"/>
            <a:chExt cx="7405967" cy="669007"/>
          </a:xfrm>
        </p:grpSpPr>
        <p:grpSp>
          <p:nvGrpSpPr>
            <p:cNvPr id="5151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5155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5132" name="组合 315"/>
          <p:cNvGrpSpPr>
            <a:grpSpLocks/>
          </p:cNvGrpSpPr>
          <p:nvPr/>
        </p:nvGrpSpPr>
        <p:grpSpPr bwMode="auto">
          <a:xfrm>
            <a:off x="1112838" y="3904171"/>
            <a:ext cx="635000" cy="638175"/>
            <a:chOff x="1190461" y="2772022"/>
            <a:chExt cx="635025" cy="637257"/>
          </a:xfrm>
        </p:grpSpPr>
        <p:sp>
          <p:nvSpPr>
            <p:cNvPr id="78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79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5134" name="TextBox 317"/>
          <p:cNvSpPr txBox="1">
            <a:spLocks noChangeArrowheads="1"/>
          </p:cNvSpPr>
          <p:nvPr/>
        </p:nvSpPr>
        <p:spPr bwMode="auto">
          <a:xfrm>
            <a:off x="1022350" y="3245358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6.3.1</a:t>
            </a:r>
            <a:endParaRPr lang="zh-CN" altLang="en-US" sz="1600" dirty="0"/>
          </a:p>
        </p:txBody>
      </p:sp>
      <p:sp>
        <p:nvSpPr>
          <p:cNvPr id="5136" name="TextBox 320"/>
          <p:cNvSpPr txBox="1">
            <a:spLocks noChangeArrowheads="1"/>
          </p:cNvSpPr>
          <p:nvPr/>
        </p:nvSpPr>
        <p:spPr bwMode="auto">
          <a:xfrm>
            <a:off x="3213100" y="3191383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HDFS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的高可用架构</a:t>
            </a:r>
          </a:p>
        </p:txBody>
      </p:sp>
      <p:sp>
        <p:nvSpPr>
          <p:cNvPr id="5137" name="TextBox 321"/>
          <p:cNvSpPr txBox="1">
            <a:spLocks noChangeArrowheads="1"/>
          </p:cNvSpPr>
          <p:nvPr/>
        </p:nvSpPr>
        <p:spPr bwMode="auto">
          <a:xfrm>
            <a:off x="3213100" y="3999421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搭建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高可用集群</a:t>
            </a:r>
          </a:p>
        </p:txBody>
      </p:sp>
      <p:sp>
        <p:nvSpPr>
          <p:cNvPr id="5139" name="TextBox 317"/>
          <p:cNvSpPr txBox="1">
            <a:spLocks noChangeArrowheads="1"/>
          </p:cNvSpPr>
          <p:nvPr/>
        </p:nvSpPr>
        <p:spPr bwMode="auto">
          <a:xfrm>
            <a:off x="1020763" y="4042283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6.3.2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9587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0325" y="3348038"/>
            <a:ext cx="8389938" cy="3556000"/>
            <a:chOff x="-158" y="3004934"/>
            <a:chExt cx="7347123" cy="3112841"/>
          </a:xfrm>
        </p:grpSpPr>
        <p:sp>
          <p:nvSpPr>
            <p:cNvPr id="40" name="矩形 39"/>
            <p:cNvSpPr/>
            <p:nvPr/>
          </p:nvSpPr>
          <p:spPr bwMode="auto">
            <a:xfrm>
              <a:off x="-158" y="4113884"/>
              <a:ext cx="7347123" cy="130906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>
                    <a:lumMod val="29000"/>
                    <a:lumOff val="71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9" name="Text Box 6"/>
            <p:cNvSpPr txBox="1"/>
            <p:nvPr/>
          </p:nvSpPr>
          <p:spPr>
            <a:xfrm>
              <a:off x="1976657" y="4546624"/>
              <a:ext cx="5286180" cy="356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latinLnBrk="1">
                <a:lnSpc>
                  <a:spcPct val="125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本章就对Hadoop2.0的一些新特性进行讲解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pic>
          <p:nvPicPr>
            <p:cNvPr id="42" name="Picture 7" descr="总结小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" y="3004934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</p:pic>
      </p:grpSp>
      <p:sp>
        <p:nvSpPr>
          <p:cNvPr id="8195" name="标题 1"/>
          <p:cNvSpPr>
            <a:spLocks noChangeArrowheads="1"/>
          </p:cNvSpPr>
          <p:nvPr/>
        </p:nvSpPr>
        <p:spPr bwMode="auto">
          <a:xfrm>
            <a:off x="1768475" y="179388"/>
            <a:ext cx="22907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章节概要</a:t>
            </a:r>
          </a:p>
        </p:txBody>
      </p:sp>
      <p:sp>
        <p:nvSpPr>
          <p:cNvPr id="35" name="矩形 4"/>
          <p:cNvSpPr/>
          <p:nvPr/>
        </p:nvSpPr>
        <p:spPr>
          <a:xfrm>
            <a:off x="879153" y="1453198"/>
            <a:ext cx="7338256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algn="just" eaLnBrk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在第1章介绍Hadoop版本时，介绍过在Hadoop最初诞生时，在架构设计和应用性能方面存在很多不尽人意的地方，在后续发展过程中逐渐得到了改进和完善。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相比Hadoop1.0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版本，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Hadoop2.0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的优化改良主要体现在两个方面：一方面是Hadoop自身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核心组件架构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设计的改进，另一方面是Hadoop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集群性能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的改进，通过这些优化和提升，Hadoop可以支持更多的应用场景，提高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资源利用率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703453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</a:t>
            </a:r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6.1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Hadoop2.0改进与提升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40169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Hadoop2.0改进与提升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7843" y="2104254"/>
            <a:ext cx="762831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Hadoop1.0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Hadoop2.0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区别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63335"/>
              </p:ext>
            </p:extLst>
          </p:nvPr>
        </p:nvGraphicFramePr>
        <p:xfrm>
          <a:off x="757843" y="3027441"/>
          <a:ext cx="7508946" cy="23004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4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3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785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组件</a:t>
                      </a:r>
                    </a:p>
                  </a:txBody>
                  <a:tcPr marL="74963" marR="7496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dirty="0">
                          <a:latin typeface="微软雅黑" pitchFamily="34" charset="-122"/>
                          <a:ea typeface="微软雅黑" pitchFamily="34" charset="-122"/>
                        </a:rPr>
                        <a:t>Hadoop1.0</a:t>
                      </a:r>
                      <a:r>
                        <a:rPr lang="zh-CN" altLang="en-US" sz="1800" b="1" dirty="0">
                          <a:latin typeface="微软雅黑" pitchFamily="34" charset="-122"/>
                          <a:ea typeface="微软雅黑" pitchFamily="34" charset="-122"/>
                        </a:rPr>
                        <a:t>局限和不足</a:t>
                      </a:r>
                    </a:p>
                  </a:txBody>
                  <a:tcPr marL="74963" marR="7496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Hadoop2.0</a:t>
                      </a:r>
                      <a:r>
                        <a:rPr lang="zh-CN" altLang="en-US" sz="20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的改进</a:t>
                      </a:r>
                    </a:p>
                  </a:txBody>
                  <a:tcPr marL="101386" marR="101386" marT="67591" marB="67591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446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</a:t>
                      </a:r>
                      <a:endParaRPr lang="zh-CN" altLang="en-US" sz="16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963" marR="74963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6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NameNode</a:t>
                      </a:r>
                      <a:r>
                        <a:rPr lang="zh-CN" altLang="en-US" sz="16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存在单点故障风险</a:t>
                      </a:r>
                    </a:p>
                  </a:txBody>
                  <a:tcPr marL="74963" marR="74963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HDFS引入了高可用机制</a:t>
                      </a:r>
                      <a:r>
                        <a:rPr lang="zh-CN" altLang="en-US" sz="1600" dirty="0">
                          <a:effectLst/>
                        </a:rPr>
                        <a:t> </a:t>
                      </a:r>
                      <a:endParaRPr lang="zh-CN" altLang="en-US" sz="16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963" marR="74963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14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MapReduce</a:t>
                      </a:r>
                      <a:endParaRPr lang="zh-CN" altLang="en-US" sz="16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963" marR="7496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JobTracker存在单点故障风险，且内存扩展受限</a:t>
                      </a:r>
                    </a:p>
                  </a:txBody>
                  <a:tcPr marL="74963" marR="74963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引入了一个资源管理调度框架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YARN</a:t>
                      </a:r>
                    </a:p>
                  </a:txBody>
                  <a:tcPr marL="74963" marR="74963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133197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YARN资源管理框架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2752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YARN体系结构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7976" y="2513118"/>
            <a:ext cx="8048047" cy="23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  <a:sym typeface="+mn-ea"/>
              </a:rPr>
              <a:t>         </a:t>
            </a:r>
            <a:r>
              <a:rPr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（Yet Another Resource Negotiator，另一种资源协调者）是一个通用的</a:t>
            </a:r>
            <a:r>
              <a:rPr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资源管理系统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调度平台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，它的基本设计思想是将MRv1（Hadoop1.0中MapReduce）中的JobTracker拆分为两个独立任务，这两个任务分别是全局的</a:t>
            </a:r>
            <a:r>
              <a:rPr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资源管理器ResourceManager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和每个应用程序特有的</a:t>
            </a:r>
            <a:r>
              <a:rPr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ApplicationMaster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133197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YARN资源管理框架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27520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YARN体系结构</a:t>
            </a: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564" y="1762124"/>
            <a:ext cx="6342017" cy="4751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2492CCB-867E-EA45-BAFA-81165D754951}"/>
              </a:ext>
            </a:extLst>
          </p:cNvPr>
          <p:cNvSpPr/>
          <p:nvPr/>
        </p:nvSpPr>
        <p:spPr>
          <a:xfrm>
            <a:off x="645737" y="21721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体系结构图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841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学习目标"/>
  <p:tag name="GENSWF_ADVANCE_TIME" val="0.00"/>
  <p:tag name="ISPRING_SLIDE_INDENT_LEVEL" val="0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2 YARN资源管理框架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2 YARN资源管理框架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2 YARN资源管理框架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2 YARN资源管理框架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3 HDFS的高可用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3 HDFS的高可用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3 HDFS的高可用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3 HDFS的高可用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3 HDFS的高可用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3 HDFS的高可用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3 HDFS的高可用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3 HDFS的高可用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3 HDFS的高可用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结束页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章节概要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1 Hadoop2.0改进与提升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2 YARN资源管理框架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2 YARN资源管理框架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6.2 YARN资源管理框架"/>
</p:tagLst>
</file>

<file path=ppt/theme/theme1.xml><?xml version="1.0" encoding="utf-8"?>
<a:theme xmlns:a="http://schemas.openxmlformats.org/drawingml/2006/main" name="Office 主题​​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1298</Words>
  <Application>Microsoft Office PowerPoint</Application>
  <PresentationFormat>全屏显示(4:3)</PresentationFormat>
  <Paragraphs>226</Paragraphs>
  <Slides>24</Slides>
  <Notes>24</Notes>
  <HiddenSlides>2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Gulim</vt:lpstr>
      <vt:lpstr>等线</vt:lpstr>
      <vt:lpstr>等线 Light</vt:lpstr>
      <vt:lpstr>汉仪综艺体简</vt:lpstr>
      <vt:lpstr>宋体</vt:lpstr>
      <vt:lpstr>微软雅黑</vt:lpstr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Office 主题​​</vt:lpstr>
      <vt:lpstr>图表</vt:lpstr>
      <vt:lpstr>第6章  Hadoop2.0新特性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itcast</cp:lastModifiedBy>
  <cp:revision>313</cp:revision>
  <dcterms:created xsi:type="dcterms:W3CDTF">2016-08-25T05:15:00Z</dcterms:created>
  <dcterms:modified xsi:type="dcterms:W3CDTF">2019-05-05T02:44:45Z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2052-11.1.0.8642</vt:lpwstr>
  </property>
</Properties>
</file>