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4"/>
  </p:notesMasterIdLst>
  <p:sldIdLst>
    <p:sldId id="256" r:id="rId2"/>
    <p:sldId id="711" r:id="rId3"/>
    <p:sldId id="257" r:id="rId4"/>
    <p:sldId id="748" r:id="rId5"/>
    <p:sldId id="290" r:id="rId6"/>
    <p:sldId id="547" r:id="rId7"/>
    <p:sldId id="548" r:id="rId8"/>
    <p:sldId id="681" r:id="rId9"/>
    <p:sldId id="749" r:id="rId10"/>
    <p:sldId id="750" r:id="rId11"/>
    <p:sldId id="751" r:id="rId12"/>
    <p:sldId id="752" r:id="rId13"/>
    <p:sldId id="680" r:id="rId14"/>
    <p:sldId id="552" r:id="rId15"/>
    <p:sldId id="753" r:id="rId16"/>
    <p:sldId id="754" r:id="rId17"/>
    <p:sldId id="755" r:id="rId18"/>
    <p:sldId id="756" r:id="rId19"/>
    <p:sldId id="794" r:id="rId20"/>
    <p:sldId id="795" r:id="rId21"/>
    <p:sldId id="796" r:id="rId22"/>
    <p:sldId id="797" r:id="rId23"/>
    <p:sldId id="798" r:id="rId24"/>
    <p:sldId id="799" r:id="rId25"/>
    <p:sldId id="800" r:id="rId26"/>
    <p:sldId id="801" r:id="rId27"/>
    <p:sldId id="803" r:id="rId28"/>
    <p:sldId id="826" r:id="rId29"/>
    <p:sldId id="828" r:id="rId30"/>
    <p:sldId id="805" r:id="rId31"/>
    <p:sldId id="804" r:id="rId32"/>
    <p:sldId id="806" r:id="rId33"/>
    <p:sldId id="831" r:id="rId34"/>
    <p:sldId id="807" r:id="rId35"/>
    <p:sldId id="832" r:id="rId36"/>
    <p:sldId id="809" r:id="rId37"/>
    <p:sldId id="810" r:id="rId38"/>
    <p:sldId id="811" r:id="rId39"/>
    <p:sldId id="812" r:id="rId40"/>
    <p:sldId id="813" r:id="rId41"/>
    <p:sldId id="814" r:id="rId42"/>
    <p:sldId id="815" r:id="rId43"/>
    <p:sldId id="816" r:id="rId44"/>
    <p:sldId id="817" r:id="rId45"/>
    <p:sldId id="818" r:id="rId46"/>
    <p:sldId id="829" r:id="rId47"/>
    <p:sldId id="819" r:id="rId48"/>
    <p:sldId id="821" r:id="rId49"/>
    <p:sldId id="822" r:id="rId50"/>
    <p:sldId id="823" r:id="rId51"/>
    <p:sldId id="824" r:id="rId52"/>
    <p:sldId id="678" r:id="rId53"/>
  </p:sldIdLst>
  <p:sldSz cx="9144000" cy="6858000" type="screen4x3"/>
  <p:notesSz cx="6858000" cy="9144000"/>
  <p:custDataLst>
    <p:tags r:id="rId55"/>
  </p:custData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87">
          <p15:clr>
            <a:srgbClr val="A4A3A4"/>
          </p15:clr>
        </p15:guide>
        <p15:guide id="2" pos="117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BF4"/>
    <a:srgbClr val="D5DAEB"/>
    <a:srgbClr val="C8CDDD"/>
    <a:srgbClr val="6B81BB"/>
    <a:srgbClr val="4F81BD"/>
    <a:srgbClr val="596B9D"/>
    <a:srgbClr val="BFC6E1"/>
    <a:srgbClr val="1895E4"/>
    <a:srgbClr val="00C1F6"/>
    <a:srgbClr val="00B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D7B26C5-4107-4FEC-AEDC-1716B250A1EF}" styleName="浅色样式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55" autoAdjust="0"/>
    <p:restoredTop sz="94660"/>
  </p:normalViewPr>
  <p:slideViewPr>
    <p:cSldViewPr snapToGrid="0" snapToObjects="1">
      <p:cViewPr varScale="1">
        <p:scale>
          <a:sx n="65" d="100"/>
          <a:sy n="65" d="100"/>
        </p:scale>
        <p:origin x="102" y="72"/>
      </p:cViewPr>
      <p:guideLst>
        <p:guide orient="horz" pos="1287"/>
        <p:guide pos="117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450"/>
    </p:cViewPr>
  </p:sorterViewPr>
  <p:gridSpacing cx="71999" cy="71999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gs" Target="tags/tag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solidFill>
              <a:srgbClr val="596B9D"/>
            </a:solidFill>
          </c:spPr>
          <c:dPt>
            <c:idx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98D6-2746-8E4B-910AAA52F816}"/>
              </c:ext>
            </c:extLst>
          </c:dPt>
          <c:dPt>
            <c:idx val="1"/>
            <c:bubble3D val="0"/>
            <c:spPr>
              <a:solidFill>
                <a:srgbClr val="4F81B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98D6-2746-8E4B-910AAA52F816}"/>
              </c:ext>
            </c:extLst>
          </c:dPt>
          <c:dPt>
            <c:idx val="2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98D6-2746-8E4B-910AAA52F816}"/>
              </c:ext>
            </c:extLst>
          </c:dPt>
          <c:dPt>
            <c:idx val="3"/>
            <c:bubble3D val="0"/>
            <c:spPr>
              <a:solidFill>
                <a:srgbClr val="BFC6E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98D6-2746-8E4B-910AAA52F816}"/>
              </c:ext>
            </c:extLst>
          </c:dPt>
          <c:cat>
            <c:strRef>
              <c:f>Sheet1!$A$2:$A$5</c:f>
              <c:strCache>
                <c:ptCount val="3"/>
                <c:pt idx="0">
                  <c:v>掌握知识</c:v>
                </c:pt>
                <c:pt idx="1">
                  <c:v>理解知识</c:v>
                </c:pt>
                <c:pt idx="2">
                  <c:v>熟悉知识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2.5</c:v>
                </c:pt>
                <c:pt idx="1">
                  <c:v>2.5</c:v>
                </c:pt>
                <c:pt idx="2">
                  <c:v>2.5</c:v>
                </c:pt>
                <c:pt idx="3">
                  <c:v>2.5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98D6-2746-8E4B-910AAA52F8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 w="25879">
          <a:noFill/>
        </a:ln>
      </c:spPr>
    </c:plotArea>
    <c:plotVisOnly val="1"/>
    <c:dispBlanksAs val="gap"/>
    <c:showDLblsOverMax val="0"/>
  </c:chart>
  <c:txPr>
    <a:bodyPr/>
    <a:lstStyle/>
    <a:p>
      <a:pPr>
        <a:defRPr sz="1869"/>
      </a:pPr>
      <a:endParaRPr lang="zh-CN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 sz="1200">
                <a:latin typeface="Arial" panose="020B0604020202020204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Font typeface="Arial" panose="020B0604020202020204" pitchFamily="34" charset="0"/>
              <a:buNone/>
              <a:defRPr sz="1200">
                <a:latin typeface="Arial" panose="020B0604020202020204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EBB2920C-8B5F-4972-8969-CC6B54A7B5DF}" type="datetimeFigureOut">
              <a:rPr lang="zh-CN" altLang="en-US"/>
              <a:pPr>
                <a:defRPr/>
              </a:pPr>
              <a:t>2019/5/5</a:t>
            </a:fld>
            <a:endParaRPr lang="en-US"/>
          </a:p>
        </p:txBody>
      </p:sp>
      <p:sp>
        <p:nvSpPr>
          <p:cNvPr id="38916" name="Rectangle 4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 sz="1200">
                <a:latin typeface="Arial" panose="020B0604020202020204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Font typeface="Arial" charset="0"/>
              <a:buNone/>
              <a:defRPr sz="1200"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fld id="{0393CF54-FA9B-4660-8050-45EA24F3571E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21802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9939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/>
          </a:p>
        </p:txBody>
      </p:sp>
      <p:sp>
        <p:nvSpPr>
          <p:cNvPr id="39940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fld id="{C4FD23D8-4B5A-40E8-8900-CF5DF24CC5F6}" type="slidenum">
              <a:rPr lang="zh-CN" altLang="en-US" smtClean="0"/>
              <a:pPr>
                <a:buFont typeface="Arial" pitchFamily="34" charset="0"/>
                <a:buNone/>
              </a:pPr>
              <a:t>1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89350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4035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/>
          </a:p>
        </p:txBody>
      </p:sp>
      <p:sp>
        <p:nvSpPr>
          <p:cNvPr id="44036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fld id="{9425A921-F37E-4060-B9F6-7446807893AC}" type="slidenum">
              <a:rPr lang="zh-CN" altLang="en-US" smtClean="0"/>
              <a:pPr>
                <a:buFont typeface="Arial" pitchFamily="34" charset="0"/>
                <a:buNone/>
              </a:pPr>
              <a:t>10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692402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4035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/>
          </a:p>
        </p:txBody>
      </p:sp>
      <p:sp>
        <p:nvSpPr>
          <p:cNvPr id="44036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fld id="{9425A921-F37E-4060-B9F6-7446807893AC}" type="slidenum">
              <a:rPr lang="zh-CN" altLang="en-US" smtClean="0"/>
              <a:pPr>
                <a:buFont typeface="Arial" pitchFamily="34" charset="0"/>
                <a:buNone/>
              </a:pPr>
              <a:t>11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4414180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4035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/>
          </a:p>
        </p:txBody>
      </p:sp>
      <p:sp>
        <p:nvSpPr>
          <p:cNvPr id="44036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fld id="{9425A921-F37E-4060-B9F6-7446807893AC}" type="slidenum">
              <a:rPr lang="zh-CN" altLang="en-US" smtClean="0"/>
              <a:pPr>
                <a:buFont typeface="Arial" pitchFamily="34" charset="0"/>
                <a:buNone/>
              </a:pPr>
              <a:t>12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569028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56675" name="备注占位符 2"/>
          <p:cNvSpPr>
            <a:spLocks noGrp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zh-CN" altLang="en-US">
              <a:latin typeface="Calibri" charset="0"/>
              <a:ea typeface="宋体" charset="0"/>
            </a:endParaRPr>
          </a:p>
        </p:txBody>
      </p:sp>
      <p:sp>
        <p:nvSpPr>
          <p:cNvPr id="156676" name="灯片编号占位符 3"/>
          <p:cNvSpPr>
            <a:spLocks noGrp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defRPr/>
            </a:pPr>
            <a:fld id="{66E50FA9-B9D3-47C2-A115-18CDB71D0903}" type="slidenum">
              <a:rPr kumimoji="0" lang="zh-CN" altLang="en-US" sz="1200"/>
              <a:pPr>
                <a:defRPr/>
              </a:pPr>
              <a:t>52</a:t>
            </a:fld>
            <a:endParaRPr kumimoji="0" lang="en-US" altLang="zh-CN" sz="1200"/>
          </a:p>
        </p:txBody>
      </p:sp>
    </p:spTree>
    <p:extLst>
      <p:ext uri="{BB962C8B-B14F-4D97-AF65-F5344CB8AC3E}">
        <p14:creationId xmlns:p14="http://schemas.microsoft.com/office/powerpoint/2010/main" val="38076480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8915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/>
          </a:p>
        </p:txBody>
      </p:sp>
      <p:sp>
        <p:nvSpPr>
          <p:cNvPr id="38916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fld id="{C07134F7-59F5-4211-B554-D0F8240C575A}" type="slidenum">
              <a:rPr lang="zh-CN" altLang="en-US" smtClean="0"/>
              <a:pPr>
                <a:buFont typeface="Arial" pitchFamily="34" charset="0"/>
                <a:buNone/>
              </a:pPr>
              <a:t>2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738956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1987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/>
          </a:p>
        </p:txBody>
      </p:sp>
      <p:sp>
        <p:nvSpPr>
          <p:cNvPr id="41988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fld id="{1AA6BFC8-C390-4CAC-AF57-3CF286086E53}" type="slidenum">
              <a:rPr lang="zh-CN" altLang="en-US" smtClean="0"/>
              <a:pPr>
                <a:buFont typeface="Arial" pitchFamily="34" charset="0"/>
                <a:buNone/>
              </a:pPr>
              <a:t>3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0763608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1987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/>
          </a:p>
        </p:txBody>
      </p:sp>
      <p:sp>
        <p:nvSpPr>
          <p:cNvPr id="41988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fld id="{1AA6BFC8-C390-4CAC-AF57-3CF286086E53}" type="slidenum">
              <a:rPr lang="zh-CN" altLang="en-US" smtClean="0"/>
              <a:pPr>
                <a:buFont typeface="Arial" pitchFamily="34" charset="0"/>
                <a:buNone/>
              </a:pPr>
              <a:t>4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3908472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3011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/>
          </a:p>
        </p:txBody>
      </p:sp>
      <p:sp>
        <p:nvSpPr>
          <p:cNvPr id="43012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fld id="{845223A0-E01F-4980-A681-45F67A125297}" type="slidenum">
              <a:rPr lang="zh-CN" altLang="en-US" smtClean="0"/>
              <a:pPr>
                <a:buFont typeface="Arial" pitchFamily="34" charset="0"/>
                <a:buNone/>
              </a:pPr>
              <a:t>5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0386638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4035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/>
          </a:p>
        </p:txBody>
      </p:sp>
      <p:sp>
        <p:nvSpPr>
          <p:cNvPr id="44036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fld id="{9425A921-F37E-4060-B9F6-7446807893AC}" type="slidenum">
              <a:rPr lang="zh-CN" altLang="en-US" smtClean="0"/>
              <a:pPr>
                <a:buFont typeface="Arial" pitchFamily="34" charset="0"/>
                <a:buNone/>
              </a:pPr>
              <a:t>6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979427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5059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/>
          </a:p>
        </p:txBody>
      </p:sp>
      <p:sp>
        <p:nvSpPr>
          <p:cNvPr id="45060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fld id="{7F8C4C28-E5B9-4411-9F5B-C6ABD609AB7D}" type="slidenum">
              <a:rPr lang="zh-CN" altLang="en-US" smtClean="0"/>
              <a:pPr>
                <a:buFont typeface="Arial" pitchFamily="34" charset="0"/>
                <a:buNone/>
              </a:pPr>
              <a:t>7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865063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6083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/>
          </a:p>
        </p:txBody>
      </p:sp>
      <p:sp>
        <p:nvSpPr>
          <p:cNvPr id="46084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fld id="{A616D67E-0E2E-4058-ACE8-C6D0FB9FE8E1}" type="slidenum">
              <a:rPr lang="zh-CN" altLang="en-US" smtClean="0"/>
              <a:pPr>
                <a:buFont typeface="Arial" pitchFamily="34" charset="0"/>
                <a:buNone/>
              </a:pPr>
              <a:t>8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37894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6083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/>
          </a:p>
        </p:txBody>
      </p:sp>
      <p:sp>
        <p:nvSpPr>
          <p:cNvPr id="46084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fld id="{A616D67E-0E2E-4058-ACE8-C6D0FB9FE8E1}" type="slidenum">
              <a:rPr lang="zh-CN" altLang="en-US" smtClean="0"/>
              <a:pPr>
                <a:buFont typeface="Arial" pitchFamily="34" charset="0"/>
                <a:buNone/>
              </a:pPr>
              <a:t>9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9843316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1142764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690563" y="220663"/>
            <a:ext cx="78581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✎ </a:t>
            </a:r>
            <a:endParaRPr lang="zh-CN" altLang="en-US" sz="3600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113913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37600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4.tif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5" Type="http://schemas.openxmlformats.org/officeDocument/2006/relationships/image" Target="../media/image5.png"/><Relationship Id="rId4" Type="http://schemas.openxmlformats.org/officeDocument/2006/relationships/slide" Target="slid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5" Type="http://schemas.openxmlformats.org/officeDocument/2006/relationships/image" Target="../media/image5.png"/><Relationship Id="rId4" Type="http://schemas.openxmlformats.org/officeDocument/2006/relationships/slide" Target="slid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5" Type="http://schemas.openxmlformats.org/officeDocument/2006/relationships/image" Target="../media/image5.png"/><Relationship Id="rId4" Type="http://schemas.openxmlformats.org/officeDocument/2006/relationships/slide" Target="slide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5" Type="http://schemas.openxmlformats.org/officeDocument/2006/relationships/image" Target="https://images2015.cnblogs.com/blog/581813/201706/581813-20170626010114336-754141744.jpg" TargetMode="External"/><Relationship Id="rId4" Type="http://schemas.openxmlformats.org/officeDocument/2006/relationships/image" Target="../media/image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5" Type="http://schemas.openxmlformats.org/officeDocument/2006/relationships/image" Target="../media/image11.emf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chart" Target="../charts/char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Relationship Id="rId4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Relationship Id="rId4" Type="http://schemas.openxmlformats.org/officeDocument/2006/relationships/image" Target="../media/image1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slide" Target="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slide" Target="slide7.xml"/><Relationship Id="rId5" Type="http://schemas.openxmlformats.org/officeDocument/2006/relationships/slide" Target="slide5.xml"/><Relationship Id="rId4" Type="http://schemas.openxmlformats.org/officeDocument/2006/relationships/slide" Target="slide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5.xml"/><Relationship Id="rId4" Type="http://schemas.openxmlformats.org/officeDocument/2006/relationships/image" Target="../media/image1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6.xml"/><Relationship Id="rId4" Type="http://schemas.openxmlformats.org/officeDocument/2006/relationships/image" Target="../media/image1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8.xml"/><Relationship Id="rId4" Type="http://schemas.openxmlformats.org/officeDocument/2006/relationships/image" Target="../media/image1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9.xml"/><Relationship Id="rId4" Type="http://schemas.openxmlformats.org/officeDocument/2006/relationships/image" Target="../media/image18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0.xml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slide" Target="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slide" Target="slide12.xml"/><Relationship Id="rId5" Type="http://schemas.openxmlformats.org/officeDocument/2006/relationships/slide" Target="slide11.xml"/><Relationship Id="rId4" Type="http://schemas.openxmlformats.org/officeDocument/2006/relationships/slide" Target="slide9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1.xml"/><Relationship Id="rId4" Type="http://schemas.openxmlformats.org/officeDocument/2006/relationships/image" Target="../media/image20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2.xml"/><Relationship Id="rId4" Type="http://schemas.openxmlformats.org/officeDocument/2006/relationships/image" Target="../media/image21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3.xml"/><Relationship Id="rId4" Type="http://schemas.openxmlformats.org/officeDocument/2006/relationships/image" Target="../media/image22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4.xml"/><Relationship Id="rId4" Type="http://schemas.openxmlformats.org/officeDocument/2006/relationships/image" Target="../media/image23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5.xml"/><Relationship Id="rId4" Type="http://schemas.openxmlformats.org/officeDocument/2006/relationships/image" Target="../media/image24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6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7.xml"/><Relationship Id="rId4" Type="http://schemas.openxmlformats.org/officeDocument/2006/relationships/image" Target="../media/image14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8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9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5" Type="http://schemas.openxmlformats.org/officeDocument/2006/relationships/image" Target="../media/image5.png"/><Relationship Id="rId4" Type="http://schemas.openxmlformats.org/officeDocument/2006/relationships/slide" Target="slide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5" Type="http://schemas.openxmlformats.org/officeDocument/2006/relationships/image" Target="../media/image5.png"/><Relationship Id="rId4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5" Type="http://schemas.openxmlformats.org/officeDocument/2006/relationships/image" Target="../media/image5.png"/><Relationship Id="rId4" Type="http://schemas.openxmlformats.org/officeDocument/2006/relationships/slide" Target="sl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5" Type="http://schemas.openxmlformats.org/officeDocument/2006/relationships/image" Target="../media/image5.png"/><Relationship Id="rId4" Type="http://schemas.openxmlformats.org/officeDocument/2006/relationships/slide" Target="slid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5" Type="http://schemas.openxmlformats.org/officeDocument/2006/relationships/image" Target="../media/image5.png"/><Relationship Id="rId4" Type="http://schemas.openxmlformats.org/officeDocument/2006/relationships/slide" Target="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381000" y="2708275"/>
            <a:ext cx="9144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>
              <a:buFont typeface="Arial" pitchFamily="34" charset="0"/>
              <a:buNone/>
            </a:pPr>
            <a:r>
              <a:rPr lang="zh-CN" altLang="en-US" sz="36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第</a:t>
            </a:r>
            <a:r>
              <a:rPr lang="en-US" altLang="zh-CN" sz="36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5</a:t>
            </a:r>
            <a:r>
              <a:rPr lang="zh-CN" altLang="en-US" sz="36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章  </a:t>
            </a:r>
            <a:r>
              <a:rPr lang="en-US" altLang="zh-CN" sz="36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Zookeeper</a:t>
            </a:r>
            <a:r>
              <a:rPr lang="zh-CN" altLang="en-US" sz="36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分布式协调服务</a:t>
            </a:r>
            <a:r>
              <a:rPr lang="en-US" altLang="zh-CN" sz="36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	</a:t>
            </a:r>
            <a:endParaRPr lang="zh-CN" altLang="en-US" sz="36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667000" y="5364481"/>
            <a:ext cx="4572000" cy="1199111"/>
          </a:xfrm>
          <a:prstGeom prst="rect">
            <a:avLst/>
          </a:prstGeom>
          <a:ln>
            <a:noFill/>
          </a:ln>
        </p:spPr>
        <p:txBody>
          <a:bodyPr>
            <a:spAutoFit/>
          </a:bodyPr>
          <a:lstStyle/>
          <a:p>
            <a:pPr>
              <a:lnSpc>
                <a:spcPts val="2220"/>
              </a:lnSpc>
              <a:defRPr/>
            </a:pPr>
            <a:r>
              <a:rPr lang="en-US" altLang="zh-CN" sz="1400" b="1" dirty="0">
                <a:solidFill>
                  <a:srgbClr val="75A0DD"/>
                </a:solidFill>
                <a:latin typeface="微软雅黑"/>
                <a:ea typeface="微软雅黑" pitchFamily="34" charset="-122"/>
                <a:sym typeface="微软雅黑" pitchFamily="34" charset="-122"/>
              </a:rPr>
              <a:t>· </a:t>
            </a:r>
            <a:r>
              <a:rPr lang="zh-CN" altLang="en-US" sz="1400" dirty="0">
                <a:solidFill>
                  <a:srgbClr val="75A0DD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初识</a:t>
            </a:r>
            <a:r>
              <a:rPr lang="en-US" altLang="zh-CN" sz="1400" dirty="0">
                <a:solidFill>
                  <a:srgbClr val="75A0DD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Zookeeper</a:t>
            </a:r>
          </a:p>
          <a:p>
            <a:pPr>
              <a:lnSpc>
                <a:spcPts val="2220"/>
              </a:lnSpc>
              <a:defRPr/>
            </a:pPr>
            <a:r>
              <a:rPr lang="en-US" altLang="zh-CN" sz="1400" b="1" dirty="0">
                <a:solidFill>
                  <a:srgbClr val="75A0DD"/>
                </a:solidFill>
                <a:latin typeface="微软雅黑"/>
                <a:ea typeface="微软雅黑" pitchFamily="34" charset="-122"/>
                <a:sym typeface="微软雅黑" pitchFamily="34" charset="-122"/>
              </a:rPr>
              <a:t>·</a:t>
            </a:r>
            <a:r>
              <a:rPr lang="en-US" altLang="zh-CN" sz="1400" dirty="0">
                <a:solidFill>
                  <a:srgbClr val="75A0DD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 </a:t>
            </a:r>
            <a:r>
              <a:rPr lang="zh-CN" altLang="en-US" sz="1400" dirty="0">
                <a:solidFill>
                  <a:srgbClr val="75A0DD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数据模型</a:t>
            </a:r>
            <a:endParaRPr lang="en-US" altLang="zh-CN" sz="1400" dirty="0">
              <a:solidFill>
                <a:srgbClr val="75A0DD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  <a:p>
            <a:pPr>
              <a:lnSpc>
                <a:spcPts val="2220"/>
              </a:lnSpc>
              <a:defRPr/>
            </a:pPr>
            <a:r>
              <a:rPr lang="en-US" altLang="zh-CN" sz="1400" b="1" dirty="0">
                <a:solidFill>
                  <a:srgbClr val="75A0DD"/>
                </a:solidFill>
                <a:latin typeface="微软雅黑"/>
                <a:ea typeface="微软雅黑" pitchFamily="34" charset="-122"/>
                <a:sym typeface="微软雅黑" pitchFamily="34" charset="-122"/>
              </a:rPr>
              <a:t>· </a:t>
            </a:r>
            <a:r>
              <a:rPr lang="en-US" altLang="zh-CN" sz="1400" dirty="0">
                <a:solidFill>
                  <a:srgbClr val="75A0DD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Zookeeper</a:t>
            </a:r>
            <a:r>
              <a:rPr lang="zh-CN" altLang="en-US" sz="1400" dirty="0">
                <a:solidFill>
                  <a:srgbClr val="75A0DD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的</a:t>
            </a:r>
            <a:r>
              <a:rPr lang="en-US" altLang="zh-CN" sz="1400" dirty="0">
                <a:solidFill>
                  <a:srgbClr val="75A0DD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Watcher</a:t>
            </a:r>
            <a:r>
              <a:rPr lang="zh-CN" altLang="en-US" sz="1400" dirty="0">
                <a:solidFill>
                  <a:srgbClr val="75A0DD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机制</a:t>
            </a:r>
            <a:endParaRPr lang="en-US" altLang="zh-CN" sz="1400" dirty="0">
              <a:solidFill>
                <a:srgbClr val="75A0DD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  <a:p>
            <a:pPr>
              <a:lnSpc>
                <a:spcPts val="2220"/>
              </a:lnSpc>
              <a:defRPr/>
            </a:pPr>
            <a:r>
              <a:rPr lang="en-US" altLang="zh-CN" sz="1400" b="1" dirty="0">
                <a:solidFill>
                  <a:srgbClr val="75A0DD"/>
                </a:solidFill>
                <a:latin typeface="微软雅黑"/>
                <a:ea typeface="微软雅黑" pitchFamily="34" charset="-122"/>
                <a:sym typeface="微软雅黑" pitchFamily="34" charset="-122"/>
              </a:rPr>
              <a:t>· </a:t>
            </a:r>
            <a:r>
              <a:rPr lang="en-US" altLang="zh-CN" sz="1400" dirty="0">
                <a:solidFill>
                  <a:srgbClr val="75A0DD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Zookeeper</a:t>
            </a:r>
            <a:r>
              <a:rPr lang="zh-CN" altLang="en-US" sz="1400" dirty="0">
                <a:solidFill>
                  <a:srgbClr val="75A0DD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的选举机制</a:t>
            </a:r>
            <a:endParaRPr lang="en-US" altLang="zh-CN" sz="1400" dirty="0">
              <a:solidFill>
                <a:srgbClr val="75A0DD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14" name="TextBox 13"/>
          <p:cNvSpPr>
            <a:spLocks noChangeArrowheads="1"/>
          </p:cNvSpPr>
          <p:nvPr/>
        </p:nvSpPr>
        <p:spPr bwMode="auto">
          <a:xfrm>
            <a:off x="5651500" y="5363095"/>
            <a:ext cx="3873500" cy="1199111"/>
          </a:xfrm>
          <a:prstGeom prst="rect">
            <a:avLst/>
          </a:prstGeom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ts val="2220"/>
              </a:lnSpc>
            </a:pPr>
            <a:r>
              <a:rPr lang="en-US" altLang="zh-CN" sz="1400" dirty="0">
                <a:solidFill>
                  <a:srgbClr val="75A0DD"/>
                </a:solidFill>
                <a:latin typeface="微软雅黑"/>
                <a:ea typeface="微软雅黑" pitchFamily="34" charset="-122"/>
                <a:sym typeface="微软雅黑" pitchFamily="34" charset="-122"/>
              </a:rPr>
              <a:t>· Zookeeper</a:t>
            </a:r>
            <a:r>
              <a:rPr lang="zh-CN" altLang="en-US" sz="1400" dirty="0">
                <a:solidFill>
                  <a:srgbClr val="75A0DD"/>
                </a:solidFill>
                <a:latin typeface="微软雅黑"/>
                <a:ea typeface="微软雅黑" pitchFamily="34" charset="-122"/>
                <a:sym typeface="微软雅黑" pitchFamily="34" charset="-122"/>
              </a:rPr>
              <a:t>分布式集群部署</a:t>
            </a:r>
            <a:endParaRPr lang="en-US" altLang="zh-CN" sz="1400" dirty="0">
              <a:solidFill>
                <a:srgbClr val="75A0DD"/>
              </a:solidFill>
              <a:latin typeface="微软雅黑"/>
              <a:ea typeface="微软雅黑" pitchFamily="34" charset="-122"/>
              <a:sym typeface="微软雅黑" pitchFamily="34" charset="-122"/>
            </a:endParaRPr>
          </a:p>
          <a:p>
            <a:pPr>
              <a:lnSpc>
                <a:spcPts val="2220"/>
              </a:lnSpc>
            </a:pPr>
            <a:r>
              <a:rPr lang="en-US" altLang="zh-CN" sz="1400" dirty="0">
                <a:solidFill>
                  <a:srgbClr val="75A0DD"/>
                </a:solidFill>
                <a:latin typeface="微软雅黑"/>
                <a:ea typeface="微软雅黑" pitchFamily="34" charset="-122"/>
                <a:sym typeface="微软雅黑" pitchFamily="34" charset="-122"/>
              </a:rPr>
              <a:t>· Zookeeper</a:t>
            </a:r>
            <a:r>
              <a:rPr lang="zh-CN" altLang="en-US" sz="1400" dirty="0">
                <a:solidFill>
                  <a:srgbClr val="75A0DD"/>
                </a:solidFill>
                <a:latin typeface="微软雅黑"/>
                <a:ea typeface="微软雅黑" pitchFamily="34" charset="-122"/>
                <a:sym typeface="微软雅黑" pitchFamily="34" charset="-122"/>
              </a:rPr>
              <a:t>的</a:t>
            </a:r>
            <a:r>
              <a:rPr lang="en-US" altLang="zh-CN" sz="1400" dirty="0">
                <a:solidFill>
                  <a:srgbClr val="75A0DD"/>
                </a:solidFill>
                <a:latin typeface="微软雅黑"/>
                <a:ea typeface="微软雅黑" pitchFamily="34" charset="-122"/>
                <a:sym typeface="微软雅黑" pitchFamily="34" charset="-122"/>
              </a:rPr>
              <a:t>Shell</a:t>
            </a:r>
            <a:r>
              <a:rPr lang="zh-CN" altLang="en-US" sz="1400" dirty="0">
                <a:solidFill>
                  <a:srgbClr val="75A0DD"/>
                </a:solidFill>
                <a:latin typeface="微软雅黑"/>
                <a:ea typeface="微软雅黑" pitchFamily="34" charset="-122"/>
                <a:sym typeface="微软雅黑" pitchFamily="34" charset="-122"/>
              </a:rPr>
              <a:t>操作</a:t>
            </a:r>
            <a:endParaRPr lang="en-US" altLang="zh-CN" sz="1400" dirty="0">
              <a:solidFill>
                <a:srgbClr val="75A0DD"/>
              </a:solidFill>
              <a:latin typeface="微软雅黑"/>
              <a:ea typeface="微软雅黑" pitchFamily="34" charset="-122"/>
              <a:sym typeface="微软雅黑" pitchFamily="34" charset="-122"/>
            </a:endParaRPr>
          </a:p>
          <a:p>
            <a:pPr>
              <a:lnSpc>
                <a:spcPts val="2220"/>
              </a:lnSpc>
            </a:pPr>
            <a:r>
              <a:rPr lang="en-US" altLang="zh-CN" sz="1400" dirty="0">
                <a:solidFill>
                  <a:srgbClr val="75A0DD"/>
                </a:solidFill>
                <a:latin typeface="微软雅黑"/>
                <a:ea typeface="微软雅黑" pitchFamily="34" charset="-122"/>
                <a:sym typeface="微软雅黑" pitchFamily="34" charset="-122"/>
              </a:rPr>
              <a:t>· Zookeeper</a:t>
            </a:r>
            <a:r>
              <a:rPr lang="zh-CN" altLang="en-US" sz="1400" dirty="0">
                <a:solidFill>
                  <a:srgbClr val="75A0DD"/>
                </a:solidFill>
                <a:latin typeface="微软雅黑"/>
                <a:ea typeface="微软雅黑" pitchFamily="34" charset="-122"/>
                <a:sym typeface="微软雅黑" pitchFamily="34" charset="-122"/>
              </a:rPr>
              <a:t>的</a:t>
            </a:r>
            <a:r>
              <a:rPr lang="en-US" altLang="zh-CN" sz="1400" dirty="0">
                <a:solidFill>
                  <a:srgbClr val="75A0DD"/>
                </a:solidFill>
                <a:latin typeface="微软雅黑"/>
                <a:ea typeface="微软雅黑" pitchFamily="34" charset="-122"/>
                <a:sym typeface="微软雅黑" pitchFamily="34" charset="-122"/>
              </a:rPr>
              <a:t>Java API</a:t>
            </a:r>
            <a:r>
              <a:rPr lang="zh-CN" altLang="en-US" sz="1400" dirty="0">
                <a:solidFill>
                  <a:srgbClr val="75A0DD"/>
                </a:solidFill>
                <a:latin typeface="微软雅黑"/>
                <a:ea typeface="微软雅黑" pitchFamily="34" charset="-122"/>
                <a:sym typeface="微软雅黑" pitchFamily="34" charset="-122"/>
              </a:rPr>
              <a:t>操作</a:t>
            </a:r>
            <a:endParaRPr lang="en-US" altLang="zh-CN" sz="1400" dirty="0">
              <a:solidFill>
                <a:srgbClr val="75A0DD"/>
              </a:solidFill>
              <a:latin typeface="微软雅黑"/>
              <a:ea typeface="微软雅黑" pitchFamily="34" charset="-122"/>
              <a:sym typeface="微软雅黑" pitchFamily="34" charset="-122"/>
            </a:endParaRPr>
          </a:p>
          <a:p>
            <a:pPr>
              <a:lnSpc>
                <a:spcPts val="2220"/>
              </a:lnSpc>
            </a:pPr>
            <a:r>
              <a:rPr lang="en-US" altLang="zh-CN" sz="1400" dirty="0">
                <a:solidFill>
                  <a:srgbClr val="75A0DD"/>
                </a:solidFill>
                <a:latin typeface="微软雅黑"/>
                <a:ea typeface="微软雅黑" pitchFamily="34" charset="-122"/>
                <a:sym typeface="微软雅黑" pitchFamily="34" charset="-122"/>
              </a:rPr>
              <a:t>· Zookeeper</a:t>
            </a:r>
            <a:r>
              <a:rPr lang="zh-CN" altLang="en-US" sz="1400" dirty="0">
                <a:solidFill>
                  <a:srgbClr val="75A0DD"/>
                </a:solidFill>
                <a:latin typeface="微软雅黑"/>
                <a:ea typeface="微软雅黑" pitchFamily="34" charset="-122"/>
                <a:sym typeface="微软雅黑" pitchFamily="34" charset="-122"/>
              </a:rPr>
              <a:t>典型应用场景</a:t>
            </a:r>
            <a:endParaRPr lang="en-US" altLang="zh-CN" sz="1400" dirty="0">
              <a:solidFill>
                <a:srgbClr val="75A0DD"/>
              </a:solidFill>
              <a:latin typeface="微软雅黑"/>
              <a:ea typeface="微软雅黑" pitchFamily="34" charset="-122"/>
            </a:endParaRPr>
          </a:p>
        </p:txBody>
      </p:sp>
      <p:pic>
        <p:nvPicPr>
          <p:cNvPr id="9" name="图片 1">
            <a:extLst>
              <a:ext uri="{FF2B5EF4-FFF2-40B4-BE49-F238E27FC236}">
                <a16:creationId xmlns:a16="http://schemas.microsoft.com/office/drawing/2014/main" xmlns="" id="{02C065F2-A75B-1043-A55D-92428B14C8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38" y="5274541"/>
            <a:ext cx="1303337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132"/>
          <p:cNvSpPr>
            <a:spLocks noChangeArrowheads="1"/>
          </p:cNvSpPr>
          <p:nvPr/>
        </p:nvSpPr>
        <p:spPr bwMode="auto">
          <a:xfrm>
            <a:off x="392113" y="1301174"/>
            <a:ext cx="2016125" cy="5178435"/>
          </a:xfrm>
          <a:prstGeom prst="upArrow">
            <a:avLst>
              <a:gd name="adj1" fmla="val 66296"/>
              <a:gd name="adj2" fmla="val 58426"/>
            </a:avLst>
          </a:prstGeom>
          <a:gradFill flip="none" rotWithShape="1">
            <a:gsLst>
              <a:gs pos="0">
                <a:srgbClr val="D5F4FF"/>
              </a:gs>
              <a:gs pos="100000">
                <a:srgbClr val="764718">
                  <a:alpha val="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wrap="none" anchor="ctr"/>
          <a:lstStyle/>
          <a:p>
            <a:pPr latinLnBrk="1">
              <a:defRPr/>
            </a:pPr>
            <a:endParaRPr kumimoji="1" lang="ko-KR" altLang="en-US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ulim" pitchFamily="34" charset="-127"/>
              <a:ea typeface="Gulim" pitchFamily="34" charset="-127"/>
            </a:endParaRPr>
          </a:p>
        </p:txBody>
      </p:sp>
      <p:sp>
        <p:nvSpPr>
          <p:cNvPr id="7" name="AutoShape 208"/>
          <p:cNvSpPr>
            <a:spLocks noChangeArrowheads="1"/>
          </p:cNvSpPr>
          <p:nvPr/>
        </p:nvSpPr>
        <p:spPr bwMode="auto">
          <a:xfrm>
            <a:off x="2408238" y="1530350"/>
            <a:ext cx="6342380" cy="850900"/>
          </a:xfrm>
          <a:prstGeom prst="roundRect">
            <a:avLst>
              <a:gd name="adj" fmla="val 17352"/>
            </a:avLst>
          </a:prstGeom>
          <a:solidFill>
            <a:srgbClr val="FFFFFF"/>
          </a:solidFill>
          <a:ln w="19050" algn="ctr">
            <a:solidFill>
              <a:schemeClr val="bg1">
                <a:lumMod val="95000"/>
              </a:schemeClr>
            </a:solidFill>
            <a:round/>
            <a:headEnd/>
            <a:tailE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wrap="none" anchor="ctr"/>
          <a:lstStyle/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1" lang="ko-KR" altLang="en-US" ker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ulim" pitchFamily="34" charset="-127"/>
              <a:ea typeface="Gulim" pitchFamily="34" charset="-127"/>
            </a:endParaRPr>
          </a:p>
        </p:txBody>
      </p:sp>
      <p:sp>
        <p:nvSpPr>
          <p:cNvPr id="6150" name="TextBox 312"/>
          <p:cNvSpPr txBox="1">
            <a:spLocks noChangeArrowheads="1"/>
          </p:cNvSpPr>
          <p:nvPr/>
        </p:nvSpPr>
        <p:spPr bwMode="auto">
          <a:xfrm>
            <a:off x="2374900" y="1667193"/>
            <a:ext cx="64833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/>
            <a:r>
              <a:rPr lang="en-US" altLang="zh-CN" sz="2800" b="1" dirty="0"/>
              <a:t>5.6  Zookeeper</a:t>
            </a:r>
            <a:r>
              <a:rPr lang="zh-CN" altLang="en-US" sz="2800" b="1" dirty="0"/>
              <a:t>的</a:t>
            </a:r>
            <a:r>
              <a:rPr lang="en-US" altLang="zh-CN" sz="2800" b="1" dirty="0"/>
              <a:t>Shell</a:t>
            </a:r>
            <a:r>
              <a:rPr lang="zh-CN" altLang="en-US" sz="2800" b="1" dirty="0"/>
              <a:t>操作</a:t>
            </a:r>
          </a:p>
        </p:txBody>
      </p:sp>
      <p:pic>
        <p:nvPicPr>
          <p:cNvPr id="6151" name="Picture 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963" y="1952625"/>
            <a:ext cx="1622425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ACE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" name="标题 1"/>
          <p:cNvSpPr>
            <a:spLocks noChangeArrowheads="1"/>
          </p:cNvSpPr>
          <p:nvPr/>
        </p:nvSpPr>
        <p:spPr bwMode="auto">
          <a:xfrm>
            <a:off x="1758950" y="115888"/>
            <a:ext cx="5148263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571500" indent="-571500" eaLnBrk="1" hangingPunct="1">
              <a:buFont typeface="Wingdings" pitchFamily="2" charset="2"/>
              <a:buNone/>
            </a:pPr>
            <a:r>
              <a:rPr lang="en-US" altLang="zh-CN" sz="3600">
                <a:solidFill>
                  <a:srgbClr val="1369B2"/>
                </a:solidFill>
                <a:sym typeface="Wingdings" pitchFamily="2" charset="2"/>
              </a:rPr>
              <a:t></a:t>
            </a:r>
            <a:r>
              <a:rPr lang="zh-CN" altLang="en-US" sz="3600" b="1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  <a:sym typeface="宋体" pitchFamily="2" charset="-122"/>
              </a:rPr>
              <a:t> 知识架构</a:t>
            </a:r>
          </a:p>
        </p:txBody>
      </p:sp>
      <p:grpSp>
        <p:nvGrpSpPr>
          <p:cNvPr id="6153" name="组合 311"/>
          <p:cNvGrpSpPr>
            <a:grpSpLocks/>
          </p:cNvGrpSpPr>
          <p:nvPr/>
        </p:nvGrpSpPr>
        <p:grpSpPr bwMode="auto">
          <a:xfrm>
            <a:off x="1087438" y="3008630"/>
            <a:ext cx="7648575" cy="668338"/>
            <a:chOff x="1010252" y="5045323"/>
            <a:chExt cx="7647973" cy="669007"/>
          </a:xfrm>
        </p:grpSpPr>
        <p:grpSp>
          <p:nvGrpSpPr>
            <p:cNvPr id="6195" name="组合 345"/>
            <p:cNvGrpSpPr>
              <a:grpSpLocks/>
            </p:cNvGrpSpPr>
            <p:nvPr/>
          </p:nvGrpSpPr>
          <p:grpSpPr bwMode="auto">
            <a:xfrm>
              <a:off x="2520950" y="5045323"/>
              <a:ext cx="6137275" cy="669007"/>
              <a:chOff x="2520950" y="4924673"/>
              <a:chExt cx="6137275" cy="789657"/>
            </a:xfrm>
          </p:grpSpPr>
          <p:sp>
            <p:nvSpPr>
              <p:cNvPr id="57" name="AutoShape 218"/>
              <p:cNvSpPr>
                <a:spLocks noChangeArrowheads="1"/>
              </p:cNvSpPr>
              <p:nvPr/>
            </p:nvSpPr>
            <p:spPr bwMode="auto">
              <a:xfrm>
                <a:off x="2721442" y="5393590"/>
                <a:ext cx="5806618" cy="32074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00">
                      <a:alpha val="50000"/>
                    </a:srgbClr>
                  </a:gs>
                  <a:gs pos="100000">
                    <a:srgbClr val="000000">
                      <a:gamma/>
                      <a:tint val="57647"/>
                      <a:invGamma/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1" lang="ko-KR" altLang="en-US" kern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ulim" pitchFamily="34" charset="-127"/>
                  <a:ea typeface="Gulim" pitchFamily="34" charset="-127"/>
                </a:endParaRPr>
              </a:p>
            </p:txBody>
          </p:sp>
          <p:grpSp>
            <p:nvGrpSpPr>
              <p:cNvPr id="6201" name="组合 351"/>
              <p:cNvGrpSpPr>
                <a:grpSpLocks/>
              </p:cNvGrpSpPr>
              <p:nvPr/>
            </p:nvGrpSpPr>
            <p:grpSpPr bwMode="auto">
              <a:xfrm>
                <a:off x="2520950" y="4924673"/>
                <a:ext cx="6137275" cy="664245"/>
                <a:chOff x="2520950" y="4868193"/>
                <a:chExt cx="6137275" cy="720725"/>
              </a:xfrm>
            </p:grpSpPr>
            <p:sp>
              <p:nvSpPr>
                <p:cNvPr id="59" name="AutoShape 181"/>
                <p:cNvSpPr>
                  <a:spLocks noChangeArrowheads="1"/>
                </p:cNvSpPr>
                <p:nvPr/>
              </p:nvSpPr>
              <p:spPr bwMode="auto">
                <a:xfrm>
                  <a:off x="2521433" y="4868193"/>
                  <a:ext cx="6136792" cy="720444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D5F4FF"/>
                </a:solidFill>
                <a:ln w="19050" algn="ctr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latinLnBrk="1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1" lang="ko-KR" altLang="en-US" ker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Gulim" pitchFamily="34" charset="-127"/>
                    <a:ea typeface="Gulim" pitchFamily="34" charset="-127"/>
                  </a:endParaRPr>
                </a:p>
              </p:txBody>
            </p:sp>
            <p:sp>
              <p:nvSpPr>
                <p:cNvPr id="60" name="AutoShape 202"/>
                <p:cNvSpPr>
                  <a:spLocks noChangeArrowheads="1"/>
                </p:cNvSpPr>
                <p:nvPr/>
              </p:nvSpPr>
              <p:spPr bwMode="auto">
                <a:xfrm>
                  <a:off x="2762714" y="4984197"/>
                  <a:ext cx="5689152" cy="49047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FF">
                    <a:alpha val="45882"/>
                  </a:srgbClr>
                </a:solidFill>
                <a:ln w="19050" algn="ctr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latinLnBrk="1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1" lang="ko-KR" altLang="en-US" ker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Gulim" pitchFamily="34" charset="-127"/>
                    <a:ea typeface="Gulim" pitchFamily="34" charset="-127"/>
                  </a:endParaRPr>
                </a:p>
              </p:txBody>
            </p:sp>
          </p:grpSp>
        </p:grpSp>
        <p:sp>
          <p:nvSpPr>
            <p:cNvPr id="53" name="Line 188"/>
            <p:cNvSpPr>
              <a:spLocks noChangeShapeType="1"/>
            </p:cNvSpPr>
            <p:nvPr/>
          </p:nvSpPr>
          <p:spPr bwMode="auto">
            <a:xfrm flipH="1">
              <a:off x="1500750" y="5329770"/>
              <a:ext cx="1498482" cy="0"/>
            </a:xfrm>
            <a:prstGeom prst="line">
              <a:avLst/>
            </a:prstGeom>
            <a:noFill/>
            <a:ln w="31750" cap="rnd">
              <a:solidFill>
                <a:schemeClr val="bg1">
                  <a:lumMod val="50000"/>
                </a:schemeClr>
              </a:solidFill>
              <a:prstDash val="sysDot"/>
              <a:round/>
              <a:headEnd type="oval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latinLnBrk="1">
                <a:defRPr/>
              </a:pPr>
              <a:endParaRPr kumimoji="1" lang="zh-CN" altLang="en-US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lim" pitchFamily="34" charset="-127"/>
                <a:ea typeface="Gulim" pitchFamily="34" charset="-127"/>
              </a:endParaRPr>
            </a:p>
          </p:txBody>
        </p:sp>
        <p:grpSp>
          <p:nvGrpSpPr>
            <p:cNvPr id="6197" name="组合 347"/>
            <p:cNvGrpSpPr>
              <a:grpSpLocks/>
            </p:cNvGrpSpPr>
            <p:nvPr/>
          </p:nvGrpSpPr>
          <p:grpSpPr bwMode="auto">
            <a:xfrm>
              <a:off x="1010252" y="5045328"/>
              <a:ext cx="634950" cy="637227"/>
              <a:chOff x="1071531" y="4776118"/>
              <a:chExt cx="903180" cy="906418"/>
            </a:xfrm>
          </p:grpSpPr>
          <p:sp>
            <p:nvSpPr>
              <p:cNvPr id="55" name="Oval 148"/>
              <p:cNvSpPr>
                <a:spLocks noChangeArrowheads="1"/>
              </p:cNvSpPr>
              <p:nvPr/>
            </p:nvSpPr>
            <p:spPr bwMode="auto">
              <a:xfrm>
                <a:off x="1071531" y="4776111"/>
                <a:ext cx="903180" cy="906415"/>
              </a:xfrm>
              <a:prstGeom prst="ellipse">
                <a:avLst/>
              </a:prstGeom>
              <a:gradFill flip="none" rotWithShape="1">
                <a:gsLst>
                  <a:gs pos="0">
                    <a:srgbClr val="A3D3FF"/>
                  </a:gs>
                  <a:gs pos="100000">
                    <a:srgbClr val="B9E9FF"/>
                  </a:gs>
                </a:gsLst>
                <a:lin ang="2700000" scaled="1"/>
                <a:tileRect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90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1" lang="ko-KR" altLang="ko-KR" ker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  <a:ea typeface="Gulim" pitchFamily="34" charset="-127"/>
                </a:endParaRPr>
              </a:p>
            </p:txBody>
          </p:sp>
          <p:sp>
            <p:nvSpPr>
              <p:cNvPr id="56" name="Oval 151"/>
              <p:cNvSpPr>
                <a:spLocks noChangeArrowheads="1"/>
              </p:cNvSpPr>
              <p:nvPr/>
            </p:nvSpPr>
            <p:spPr bwMode="auto">
              <a:xfrm>
                <a:off x="1428287" y="4789673"/>
                <a:ext cx="241600" cy="241862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5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1" lang="ko-KR" altLang="ko-KR" kern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ulim" pitchFamily="34" charset="-127"/>
                  <a:ea typeface="Gulim" pitchFamily="34" charset="-127"/>
                </a:endParaRPr>
              </a:p>
            </p:txBody>
          </p:sp>
        </p:grpSp>
      </p:grpSp>
      <p:grpSp>
        <p:nvGrpSpPr>
          <p:cNvPr id="6154" name="组合 313"/>
          <p:cNvGrpSpPr>
            <a:grpSpLocks/>
          </p:cNvGrpSpPr>
          <p:nvPr/>
        </p:nvGrpSpPr>
        <p:grpSpPr bwMode="auto">
          <a:xfrm>
            <a:off x="1328738" y="3864293"/>
            <a:ext cx="7407275" cy="668337"/>
            <a:chOff x="1252258" y="5045323"/>
            <a:chExt cx="7405967" cy="669007"/>
          </a:xfrm>
        </p:grpSpPr>
        <p:grpSp>
          <p:nvGrpSpPr>
            <p:cNvPr id="6188" name="组合 338"/>
            <p:cNvGrpSpPr>
              <a:grpSpLocks/>
            </p:cNvGrpSpPr>
            <p:nvPr/>
          </p:nvGrpSpPr>
          <p:grpSpPr bwMode="auto">
            <a:xfrm>
              <a:off x="2520950" y="5045323"/>
              <a:ext cx="6137275" cy="669007"/>
              <a:chOff x="2520950" y="4924673"/>
              <a:chExt cx="6137275" cy="789657"/>
            </a:xfrm>
          </p:grpSpPr>
          <p:sp>
            <p:nvSpPr>
              <p:cNvPr id="65" name="AutoShape 218"/>
              <p:cNvSpPr>
                <a:spLocks noChangeArrowheads="1"/>
              </p:cNvSpPr>
              <p:nvPr/>
            </p:nvSpPr>
            <p:spPr bwMode="auto">
              <a:xfrm>
                <a:off x="2720436" y="5393591"/>
                <a:ext cx="5807637" cy="32073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00">
                      <a:alpha val="50000"/>
                    </a:srgbClr>
                  </a:gs>
                  <a:gs pos="100000">
                    <a:srgbClr val="000000">
                      <a:gamma/>
                      <a:tint val="57647"/>
                      <a:invGamma/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1" lang="ko-KR" altLang="en-US" kern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ulim" pitchFamily="34" charset="-127"/>
                  <a:ea typeface="Gulim" pitchFamily="34" charset="-127"/>
                </a:endParaRPr>
              </a:p>
            </p:txBody>
          </p:sp>
          <p:grpSp>
            <p:nvGrpSpPr>
              <p:cNvPr id="6192" name="组合 342"/>
              <p:cNvGrpSpPr>
                <a:grpSpLocks/>
              </p:cNvGrpSpPr>
              <p:nvPr/>
            </p:nvGrpSpPr>
            <p:grpSpPr bwMode="auto">
              <a:xfrm>
                <a:off x="2520950" y="4924673"/>
                <a:ext cx="6137275" cy="664245"/>
                <a:chOff x="2520950" y="4868193"/>
                <a:chExt cx="6137275" cy="720725"/>
              </a:xfrm>
            </p:grpSpPr>
            <p:sp>
              <p:nvSpPr>
                <p:cNvPr id="67" name="AutoShape 181"/>
                <p:cNvSpPr>
                  <a:spLocks noChangeArrowheads="1"/>
                </p:cNvSpPr>
                <p:nvPr/>
              </p:nvSpPr>
              <p:spPr bwMode="auto">
                <a:xfrm>
                  <a:off x="2517272" y="4868193"/>
                  <a:ext cx="6140953" cy="720446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D5EBFF"/>
                </a:solidFill>
                <a:ln w="19050" algn="ctr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latinLnBrk="1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1" lang="ko-KR" altLang="en-US" ker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Gulim" pitchFamily="34" charset="-127"/>
                    <a:ea typeface="Gulim" pitchFamily="34" charset="-127"/>
                  </a:endParaRPr>
                </a:p>
              </p:txBody>
            </p:sp>
            <p:sp>
              <p:nvSpPr>
                <p:cNvPr id="68" name="AutoShape 202"/>
                <p:cNvSpPr>
                  <a:spLocks noChangeArrowheads="1"/>
                </p:cNvSpPr>
                <p:nvPr/>
              </p:nvSpPr>
              <p:spPr bwMode="auto">
                <a:xfrm>
                  <a:off x="2761703" y="4984196"/>
                  <a:ext cx="5690183" cy="490473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FF">
                    <a:alpha val="45882"/>
                  </a:srgbClr>
                </a:solidFill>
                <a:ln w="19050" algn="ctr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latinLnBrk="1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1" lang="ko-KR" altLang="en-US" ker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Gulim" pitchFamily="34" charset="-127"/>
                    <a:ea typeface="Gulim" pitchFamily="34" charset="-127"/>
                  </a:endParaRPr>
                </a:p>
              </p:txBody>
            </p:sp>
          </p:grpSp>
        </p:grpSp>
        <p:sp>
          <p:nvSpPr>
            <p:cNvPr id="63" name="Line 188"/>
            <p:cNvSpPr>
              <a:spLocks noChangeShapeType="1"/>
            </p:cNvSpPr>
            <p:nvPr/>
          </p:nvSpPr>
          <p:spPr bwMode="auto">
            <a:xfrm flipH="1">
              <a:off x="1499864" y="5329770"/>
              <a:ext cx="1498335" cy="0"/>
            </a:xfrm>
            <a:prstGeom prst="line">
              <a:avLst/>
            </a:prstGeom>
            <a:noFill/>
            <a:ln w="31750" cap="rnd">
              <a:solidFill>
                <a:schemeClr val="bg1">
                  <a:lumMod val="50000"/>
                </a:schemeClr>
              </a:solidFill>
              <a:prstDash val="sysDot"/>
              <a:round/>
              <a:headEnd type="oval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latinLnBrk="1">
                <a:defRPr/>
              </a:pPr>
              <a:endParaRPr kumimoji="1" lang="zh-CN" altLang="en-US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lim" pitchFamily="34" charset="-127"/>
                <a:ea typeface="Gulim" pitchFamily="34" charset="-127"/>
              </a:endParaRPr>
            </a:p>
          </p:txBody>
        </p:sp>
        <p:sp>
          <p:nvSpPr>
            <p:cNvPr id="64" name="Oval 151"/>
            <p:cNvSpPr>
              <a:spLocks noChangeArrowheads="1"/>
            </p:cNvSpPr>
            <p:nvPr/>
          </p:nvSpPr>
          <p:spPr bwMode="auto">
            <a:xfrm>
              <a:off x="1252258" y="5064392"/>
              <a:ext cx="169832" cy="170032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50000"/>
                  </a:srgbClr>
                </a:gs>
                <a:gs pos="100000">
                  <a:srgbClr val="000000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1" lang="ko-KR" altLang="ko-KR" ker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lim" pitchFamily="34" charset="-127"/>
                <a:ea typeface="Gulim" pitchFamily="34" charset="-127"/>
              </a:endParaRPr>
            </a:p>
          </p:txBody>
        </p:sp>
      </p:grpSp>
      <p:grpSp>
        <p:nvGrpSpPr>
          <p:cNvPr id="6156" name="组合 315"/>
          <p:cNvGrpSpPr>
            <a:grpSpLocks/>
          </p:cNvGrpSpPr>
          <p:nvPr/>
        </p:nvGrpSpPr>
        <p:grpSpPr bwMode="auto">
          <a:xfrm>
            <a:off x="1112838" y="3842068"/>
            <a:ext cx="635000" cy="638175"/>
            <a:chOff x="1190461" y="2772022"/>
            <a:chExt cx="635025" cy="637257"/>
          </a:xfrm>
        </p:grpSpPr>
        <p:sp>
          <p:nvSpPr>
            <p:cNvPr id="78" name="Oval 148"/>
            <p:cNvSpPr>
              <a:spLocks noChangeArrowheads="1"/>
            </p:cNvSpPr>
            <p:nvPr/>
          </p:nvSpPr>
          <p:spPr bwMode="auto">
            <a:xfrm>
              <a:off x="1190461" y="2772022"/>
              <a:ext cx="635025" cy="637257"/>
            </a:xfrm>
            <a:prstGeom prst="ellipse">
              <a:avLst/>
            </a:prstGeom>
            <a:gradFill flip="none" rotWithShape="1">
              <a:gsLst>
                <a:gs pos="0">
                  <a:srgbClr val="A3D3FF"/>
                </a:gs>
                <a:gs pos="100000">
                  <a:srgbClr val="B9E9FF"/>
                </a:gs>
              </a:gsLst>
              <a:lin ang="270000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1" lang="ko-KR" altLang="ko-KR" ker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Gulim" pitchFamily="34" charset="-127"/>
              </a:endParaRPr>
            </a:p>
          </p:txBody>
        </p:sp>
        <p:sp>
          <p:nvSpPr>
            <p:cNvPr id="79" name="Oval 151"/>
            <p:cNvSpPr>
              <a:spLocks noChangeArrowheads="1"/>
            </p:cNvSpPr>
            <p:nvPr/>
          </p:nvSpPr>
          <p:spPr bwMode="auto">
            <a:xfrm>
              <a:off x="1412720" y="2791045"/>
              <a:ext cx="169869" cy="169618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50000"/>
                  </a:srgbClr>
                </a:gs>
                <a:gs pos="100000">
                  <a:srgbClr val="000000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1" lang="ko-KR" altLang="ko-KR" ker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lim" pitchFamily="34" charset="-127"/>
                <a:ea typeface="Gulim" pitchFamily="34" charset="-127"/>
              </a:endParaRPr>
            </a:p>
          </p:txBody>
        </p:sp>
      </p:grpSp>
      <p:sp>
        <p:nvSpPr>
          <p:cNvPr id="6158" name="TextBox 317"/>
          <p:cNvSpPr txBox="1">
            <a:spLocks noChangeArrowheads="1"/>
          </p:cNvSpPr>
          <p:nvPr/>
        </p:nvSpPr>
        <p:spPr bwMode="auto">
          <a:xfrm>
            <a:off x="1024255" y="3126105"/>
            <a:ext cx="79216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/>
            <a:r>
              <a:rPr lang="en-US" altLang="zh-CN" sz="1600" dirty="0"/>
              <a:t>5.6.1</a:t>
            </a:r>
            <a:endParaRPr lang="zh-CN" altLang="en-US" sz="1600" dirty="0"/>
          </a:p>
        </p:txBody>
      </p:sp>
      <p:sp>
        <p:nvSpPr>
          <p:cNvPr id="6160" name="TextBox 320"/>
          <p:cNvSpPr txBox="1">
            <a:spLocks noChangeArrowheads="1"/>
          </p:cNvSpPr>
          <p:nvPr/>
        </p:nvSpPr>
        <p:spPr bwMode="auto">
          <a:xfrm>
            <a:off x="3213100" y="3110230"/>
            <a:ext cx="4699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Zookeeper Shell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介绍</a:t>
            </a:r>
          </a:p>
        </p:txBody>
      </p:sp>
      <p:sp>
        <p:nvSpPr>
          <p:cNvPr id="6161" name="TextBox 321"/>
          <p:cNvSpPr txBox="1">
            <a:spLocks noChangeArrowheads="1"/>
          </p:cNvSpPr>
          <p:nvPr/>
        </p:nvSpPr>
        <p:spPr bwMode="auto">
          <a:xfrm>
            <a:off x="3213100" y="3965893"/>
            <a:ext cx="44831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通过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Shell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命令操作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Zookeeper</a:t>
            </a: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163" name="TextBox 317"/>
          <p:cNvSpPr txBox="1">
            <a:spLocks noChangeArrowheads="1"/>
          </p:cNvSpPr>
          <p:nvPr/>
        </p:nvSpPr>
        <p:spPr bwMode="auto">
          <a:xfrm>
            <a:off x="1027113" y="3964305"/>
            <a:ext cx="79216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/>
            <a:r>
              <a:rPr lang="en-US" altLang="zh-CN" sz="1600" dirty="0"/>
              <a:t>5.6.2</a:t>
            </a:r>
            <a:endParaRPr lang="zh-CN" altLang="en-US" sz="1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04065006"/>
      </p:ext>
    </p:ext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132"/>
          <p:cNvSpPr>
            <a:spLocks noChangeArrowheads="1"/>
          </p:cNvSpPr>
          <p:nvPr/>
        </p:nvSpPr>
        <p:spPr bwMode="auto">
          <a:xfrm>
            <a:off x="392113" y="1301174"/>
            <a:ext cx="2016125" cy="5178435"/>
          </a:xfrm>
          <a:prstGeom prst="upArrow">
            <a:avLst>
              <a:gd name="adj1" fmla="val 66296"/>
              <a:gd name="adj2" fmla="val 58426"/>
            </a:avLst>
          </a:prstGeom>
          <a:gradFill flip="none" rotWithShape="1">
            <a:gsLst>
              <a:gs pos="0">
                <a:srgbClr val="D5F4FF"/>
              </a:gs>
              <a:gs pos="100000">
                <a:srgbClr val="764718">
                  <a:alpha val="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wrap="none" anchor="ctr"/>
          <a:lstStyle/>
          <a:p>
            <a:pPr latinLnBrk="1">
              <a:defRPr/>
            </a:pPr>
            <a:endParaRPr kumimoji="1" lang="ko-KR" altLang="en-US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ulim" pitchFamily="34" charset="-127"/>
              <a:ea typeface="Gulim" pitchFamily="34" charset="-127"/>
            </a:endParaRPr>
          </a:p>
        </p:txBody>
      </p:sp>
      <p:sp>
        <p:nvSpPr>
          <p:cNvPr id="7" name="AutoShape 208"/>
          <p:cNvSpPr>
            <a:spLocks noChangeArrowheads="1"/>
          </p:cNvSpPr>
          <p:nvPr/>
        </p:nvSpPr>
        <p:spPr bwMode="auto">
          <a:xfrm>
            <a:off x="2408238" y="1530350"/>
            <a:ext cx="6342380" cy="850900"/>
          </a:xfrm>
          <a:prstGeom prst="roundRect">
            <a:avLst>
              <a:gd name="adj" fmla="val 17352"/>
            </a:avLst>
          </a:prstGeom>
          <a:solidFill>
            <a:srgbClr val="FFFFFF"/>
          </a:solidFill>
          <a:ln w="19050" algn="ctr">
            <a:solidFill>
              <a:schemeClr val="bg1">
                <a:lumMod val="95000"/>
              </a:schemeClr>
            </a:solidFill>
            <a:round/>
            <a:headEnd/>
            <a:tailE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wrap="none" anchor="ctr"/>
          <a:lstStyle/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1" lang="ko-KR" altLang="en-US" ker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ulim" pitchFamily="34" charset="-127"/>
              <a:ea typeface="Gulim" pitchFamily="34" charset="-127"/>
            </a:endParaRPr>
          </a:p>
        </p:txBody>
      </p:sp>
      <p:sp>
        <p:nvSpPr>
          <p:cNvPr id="6150" name="TextBox 312"/>
          <p:cNvSpPr txBox="1">
            <a:spLocks noChangeArrowheads="1"/>
          </p:cNvSpPr>
          <p:nvPr/>
        </p:nvSpPr>
        <p:spPr bwMode="auto">
          <a:xfrm>
            <a:off x="2374900" y="1667193"/>
            <a:ext cx="64833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/>
            <a:r>
              <a:rPr lang="en-US" altLang="zh-CN" sz="2800" b="1" dirty="0"/>
              <a:t>5.7  Zookeeper</a:t>
            </a:r>
            <a:r>
              <a:rPr lang="zh-CN" altLang="en-US" sz="2800" b="1" dirty="0"/>
              <a:t>的</a:t>
            </a:r>
            <a:r>
              <a:rPr lang="en-US" altLang="zh-CN" sz="2800" b="1" dirty="0"/>
              <a:t>Java API</a:t>
            </a:r>
            <a:r>
              <a:rPr lang="zh-CN" altLang="en-US" sz="2800" b="1" dirty="0"/>
              <a:t>操作</a:t>
            </a:r>
          </a:p>
        </p:txBody>
      </p:sp>
      <p:pic>
        <p:nvPicPr>
          <p:cNvPr id="6151" name="Picture 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963" y="1952625"/>
            <a:ext cx="1622425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ACE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" name="标题 1"/>
          <p:cNvSpPr>
            <a:spLocks noChangeArrowheads="1"/>
          </p:cNvSpPr>
          <p:nvPr/>
        </p:nvSpPr>
        <p:spPr bwMode="auto">
          <a:xfrm>
            <a:off x="1758950" y="115888"/>
            <a:ext cx="5148263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571500" indent="-571500" eaLnBrk="1" hangingPunct="1">
              <a:buFont typeface="Wingdings" pitchFamily="2" charset="2"/>
              <a:buNone/>
            </a:pPr>
            <a:r>
              <a:rPr lang="en-US" altLang="zh-CN" sz="3600">
                <a:solidFill>
                  <a:srgbClr val="1369B2"/>
                </a:solidFill>
                <a:sym typeface="Wingdings" pitchFamily="2" charset="2"/>
              </a:rPr>
              <a:t></a:t>
            </a:r>
            <a:r>
              <a:rPr lang="zh-CN" altLang="en-US" sz="3600" b="1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  <a:sym typeface="宋体" pitchFamily="2" charset="-122"/>
              </a:rPr>
              <a:t> 知识架构</a:t>
            </a:r>
          </a:p>
        </p:txBody>
      </p:sp>
      <p:grpSp>
        <p:nvGrpSpPr>
          <p:cNvPr id="6153" name="组合 311"/>
          <p:cNvGrpSpPr>
            <a:grpSpLocks/>
          </p:cNvGrpSpPr>
          <p:nvPr/>
        </p:nvGrpSpPr>
        <p:grpSpPr bwMode="auto">
          <a:xfrm>
            <a:off x="1087438" y="3008630"/>
            <a:ext cx="7648575" cy="668338"/>
            <a:chOff x="1010252" y="5045323"/>
            <a:chExt cx="7647973" cy="669007"/>
          </a:xfrm>
        </p:grpSpPr>
        <p:grpSp>
          <p:nvGrpSpPr>
            <p:cNvPr id="6195" name="组合 345"/>
            <p:cNvGrpSpPr>
              <a:grpSpLocks/>
            </p:cNvGrpSpPr>
            <p:nvPr/>
          </p:nvGrpSpPr>
          <p:grpSpPr bwMode="auto">
            <a:xfrm>
              <a:off x="2520950" y="5045323"/>
              <a:ext cx="6137275" cy="669007"/>
              <a:chOff x="2520950" y="4924673"/>
              <a:chExt cx="6137275" cy="789657"/>
            </a:xfrm>
          </p:grpSpPr>
          <p:sp>
            <p:nvSpPr>
              <p:cNvPr id="57" name="AutoShape 218"/>
              <p:cNvSpPr>
                <a:spLocks noChangeArrowheads="1"/>
              </p:cNvSpPr>
              <p:nvPr/>
            </p:nvSpPr>
            <p:spPr bwMode="auto">
              <a:xfrm>
                <a:off x="2721442" y="5393590"/>
                <a:ext cx="5806618" cy="32074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00">
                      <a:alpha val="50000"/>
                    </a:srgbClr>
                  </a:gs>
                  <a:gs pos="100000">
                    <a:srgbClr val="000000">
                      <a:gamma/>
                      <a:tint val="57647"/>
                      <a:invGamma/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1" lang="ko-KR" altLang="en-US" kern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ulim" pitchFamily="34" charset="-127"/>
                  <a:ea typeface="Gulim" pitchFamily="34" charset="-127"/>
                </a:endParaRPr>
              </a:p>
            </p:txBody>
          </p:sp>
          <p:grpSp>
            <p:nvGrpSpPr>
              <p:cNvPr id="6201" name="组合 351"/>
              <p:cNvGrpSpPr>
                <a:grpSpLocks/>
              </p:cNvGrpSpPr>
              <p:nvPr/>
            </p:nvGrpSpPr>
            <p:grpSpPr bwMode="auto">
              <a:xfrm>
                <a:off x="2520950" y="4924673"/>
                <a:ext cx="6137275" cy="664245"/>
                <a:chOff x="2520950" y="4868193"/>
                <a:chExt cx="6137275" cy="720725"/>
              </a:xfrm>
            </p:grpSpPr>
            <p:sp>
              <p:nvSpPr>
                <p:cNvPr id="59" name="AutoShape 181"/>
                <p:cNvSpPr>
                  <a:spLocks noChangeArrowheads="1"/>
                </p:cNvSpPr>
                <p:nvPr/>
              </p:nvSpPr>
              <p:spPr bwMode="auto">
                <a:xfrm>
                  <a:off x="2521433" y="4868193"/>
                  <a:ext cx="6136792" cy="720444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D5F4FF"/>
                </a:solidFill>
                <a:ln w="19050" algn="ctr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latinLnBrk="1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1" lang="ko-KR" altLang="en-US" ker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Gulim" pitchFamily="34" charset="-127"/>
                    <a:ea typeface="Gulim" pitchFamily="34" charset="-127"/>
                  </a:endParaRPr>
                </a:p>
              </p:txBody>
            </p:sp>
            <p:sp>
              <p:nvSpPr>
                <p:cNvPr id="60" name="AutoShape 202"/>
                <p:cNvSpPr>
                  <a:spLocks noChangeArrowheads="1"/>
                </p:cNvSpPr>
                <p:nvPr/>
              </p:nvSpPr>
              <p:spPr bwMode="auto">
                <a:xfrm>
                  <a:off x="2762714" y="4984197"/>
                  <a:ext cx="5689152" cy="49047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FF">
                    <a:alpha val="45882"/>
                  </a:srgbClr>
                </a:solidFill>
                <a:ln w="19050" algn="ctr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latinLnBrk="1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1" lang="ko-KR" altLang="en-US" ker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Gulim" pitchFamily="34" charset="-127"/>
                    <a:ea typeface="Gulim" pitchFamily="34" charset="-127"/>
                  </a:endParaRPr>
                </a:p>
              </p:txBody>
            </p:sp>
          </p:grpSp>
        </p:grpSp>
        <p:sp>
          <p:nvSpPr>
            <p:cNvPr id="53" name="Line 188"/>
            <p:cNvSpPr>
              <a:spLocks noChangeShapeType="1"/>
            </p:cNvSpPr>
            <p:nvPr/>
          </p:nvSpPr>
          <p:spPr bwMode="auto">
            <a:xfrm flipH="1">
              <a:off x="1500750" y="5329770"/>
              <a:ext cx="1498482" cy="0"/>
            </a:xfrm>
            <a:prstGeom prst="line">
              <a:avLst/>
            </a:prstGeom>
            <a:noFill/>
            <a:ln w="31750" cap="rnd">
              <a:solidFill>
                <a:schemeClr val="bg1">
                  <a:lumMod val="50000"/>
                </a:schemeClr>
              </a:solidFill>
              <a:prstDash val="sysDot"/>
              <a:round/>
              <a:headEnd type="oval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latinLnBrk="1">
                <a:defRPr/>
              </a:pPr>
              <a:endParaRPr kumimoji="1" lang="zh-CN" altLang="en-US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lim" pitchFamily="34" charset="-127"/>
                <a:ea typeface="Gulim" pitchFamily="34" charset="-127"/>
              </a:endParaRPr>
            </a:p>
          </p:txBody>
        </p:sp>
        <p:grpSp>
          <p:nvGrpSpPr>
            <p:cNvPr id="6197" name="组合 347"/>
            <p:cNvGrpSpPr>
              <a:grpSpLocks/>
            </p:cNvGrpSpPr>
            <p:nvPr/>
          </p:nvGrpSpPr>
          <p:grpSpPr bwMode="auto">
            <a:xfrm>
              <a:off x="1010252" y="5045328"/>
              <a:ext cx="634950" cy="637227"/>
              <a:chOff x="1071531" y="4776118"/>
              <a:chExt cx="903180" cy="906418"/>
            </a:xfrm>
          </p:grpSpPr>
          <p:sp>
            <p:nvSpPr>
              <p:cNvPr id="55" name="Oval 148"/>
              <p:cNvSpPr>
                <a:spLocks noChangeArrowheads="1"/>
              </p:cNvSpPr>
              <p:nvPr/>
            </p:nvSpPr>
            <p:spPr bwMode="auto">
              <a:xfrm>
                <a:off x="1071531" y="4776111"/>
                <a:ext cx="903180" cy="906415"/>
              </a:xfrm>
              <a:prstGeom prst="ellipse">
                <a:avLst/>
              </a:prstGeom>
              <a:gradFill flip="none" rotWithShape="1">
                <a:gsLst>
                  <a:gs pos="0">
                    <a:srgbClr val="A3D3FF"/>
                  </a:gs>
                  <a:gs pos="100000">
                    <a:srgbClr val="B9E9FF"/>
                  </a:gs>
                </a:gsLst>
                <a:lin ang="2700000" scaled="1"/>
                <a:tileRect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90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1" lang="ko-KR" altLang="ko-KR" ker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  <a:ea typeface="Gulim" pitchFamily="34" charset="-127"/>
                </a:endParaRPr>
              </a:p>
            </p:txBody>
          </p:sp>
          <p:sp>
            <p:nvSpPr>
              <p:cNvPr id="56" name="Oval 151"/>
              <p:cNvSpPr>
                <a:spLocks noChangeArrowheads="1"/>
              </p:cNvSpPr>
              <p:nvPr/>
            </p:nvSpPr>
            <p:spPr bwMode="auto">
              <a:xfrm>
                <a:off x="1428287" y="4789673"/>
                <a:ext cx="241600" cy="241862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5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1" lang="ko-KR" altLang="ko-KR" kern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ulim" pitchFamily="34" charset="-127"/>
                  <a:ea typeface="Gulim" pitchFamily="34" charset="-127"/>
                </a:endParaRPr>
              </a:p>
            </p:txBody>
          </p:sp>
        </p:grpSp>
      </p:grpSp>
      <p:grpSp>
        <p:nvGrpSpPr>
          <p:cNvPr id="6154" name="组合 313"/>
          <p:cNvGrpSpPr>
            <a:grpSpLocks/>
          </p:cNvGrpSpPr>
          <p:nvPr/>
        </p:nvGrpSpPr>
        <p:grpSpPr bwMode="auto">
          <a:xfrm>
            <a:off x="1328738" y="3864293"/>
            <a:ext cx="7407275" cy="668337"/>
            <a:chOff x="1252258" y="5045323"/>
            <a:chExt cx="7405967" cy="669007"/>
          </a:xfrm>
        </p:grpSpPr>
        <p:grpSp>
          <p:nvGrpSpPr>
            <p:cNvPr id="6188" name="组合 338"/>
            <p:cNvGrpSpPr>
              <a:grpSpLocks/>
            </p:cNvGrpSpPr>
            <p:nvPr/>
          </p:nvGrpSpPr>
          <p:grpSpPr bwMode="auto">
            <a:xfrm>
              <a:off x="2520950" y="5045323"/>
              <a:ext cx="6137275" cy="669007"/>
              <a:chOff x="2520950" y="4924673"/>
              <a:chExt cx="6137275" cy="789657"/>
            </a:xfrm>
          </p:grpSpPr>
          <p:sp>
            <p:nvSpPr>
              <p:cNvPr id="65" name="AutoShape 218"/>
              <p:cNvSpPr>
                <a:spLocks noChangeArrowheads="1"/>
              </p:cNvSpPr>
              <p:nvPr/>
            </p:nvSpPr>
            <p:spPr bwMode="auto">
              <a:xfrm>
                <a:off x="2720436" y="5393591"/>
                <a:ext cx="5807637" cy="32073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00">
                      <a:alpha val="50000"/>
                    </a:srgbClr>
                  </a:gs>
                  <a:gs pos="100000">
                    <a:srgbClr val="000000">
                      <a:gamma/>
                      <a:tint val="57647"/>
                      <a:invGamma/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1" lang="ko-KR" altLang="en-US" kern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ulim" pitchFamily="34" charset="-127"/>
                  <a:ea typeface="Gulim" pitchFamily="34" charset="-127"/>
                </a:endParaRPr>
              </a:p>
            </p:txBody>
          </p:sp>
          <p:grpSp>
            <p:nvGrpSpPr>
              <p:cNvPr id="6192" name="组合 342"/>
              <p:cNvGrpSpPr>
                <a:grpSpLocks/>
              </p:cNvGrpSpPr>
              <p:nvPr/>
            </p:nvGrpSpPr>
            <p:grpSpPr bwMode="auto">
              <a:xfrm>
                <a:off x="2520950" y="4924673"/>
                <a:ext cx="6137275" cy="664245"/>
                <a:chOff x="2520950" y="4868193"/>
                <a:chExt cx="6137275" cy="720725"/>
              </a:xfrm>
            </p:grpSpPr>
            <p:sp>
              <p:nvSpPr>
                <p:cNvPr id="67" name="AutoShape 181"/>
                <p:cNvSpPr>
                  <a:spLocks noChangeArrowheads="1"/>
                </p:cNvSpPr>
                <p:nvPr/>
              </p:nvSpPr>
              <p:spPr bwMode="auto">
                <a:xfrm>
                  <a:off x="2517272" y="4868193"/>
                  <a:ext cx="6140953" cy="720446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D5EBFF"/>
                </a:solidFill>
                <a:ln w="19050" algn="ctr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latinLnBrk="1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1" lang="ko-KR" altLang="en-US" ker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Gulim" pitchFamily="34" charset="-127"/>
                    <a:ea typeface="Gulim" pitchFamily="34" charset="-127"/>
                  </a:endParaRPr>
                </a:p>
              </p:txBody>
            </p:sp>
            <p:sp>
              <p:nvSpPr>
                <p:cNvPr id="68" name="AutoShape 202"/>
                <p:cNvSpPr>
                  <a:spLocks noChangeArrowheads="1"/>
                </p:cNvSpPr>
                <p:nvPr/>
              </p:nvSpPr>
              <p:spPr bwMode="auto">
                <a:xfrm>
                  <a:off x="2761703" y="4984196"/>
                  <a:ext cx="5690183" cy="490473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FF">
                    <a:alpha val="45882"/>
                  </a:srgbClr>
                </a:solidFill>
                <a:ln w="19050" algn="ctr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latinLnBrk="1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1" lang="ko-KR" altLang="en-US" ker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Gulim" pitchFamily="34" charset="-127"/>
                    <a:ea typeface="Gulim" pitchFamily="34" charset="-127"/>
                  </a:endParaRPr>
                </a:p>
              </p:txBody>
            </p:sp>
          </p:grpSp>
        </p:grpSp>
        <p:sp>
          <p:nvSpPr>
            <p:cNvPr id="63" name="Line 188"/>
            <p:cNvSpPr>
              <a:spLocks noChangeShapeType="1"/>
            </p:cNvSpPr>
            <p:nvPr/>
          </p:nvSpPr>
          <p:spPr bwMode="auto">
            <a:xfrm flipH="1">
              <a:off x="1499864" y="5329770"/>
              <a:ext cx="1498335" cy="0"/>
            </a:xfrm>
            <a:prstGeom prst="line">
              <a:avLst/>
            </a:prstGeom>
            <a:noFill/>
            <a:ln w="31750" cap="rnd">
              <a:solidFill>
                <a:schemeClr val="bg1">
                  <a:lumMod val="50000"/>
                </a:schemeClr>
              </a:solidFill>
              <a:prstDash val="sysDot"/>
              <a:round/>
              <a:headEnd type="oval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latinLnBrk="1">
                <a:defRPr/>
              </a:pPr>
              <a:endParaRPr kumimoji="1" lang="zh-CN" altLang="en-US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lim" pitchFamily="34" charset="-127"/>
                <a:ea typeface="Gulim" pitchFamily="34" charset="-127"/>
              </a:endParaRPr>
            </a:p>
          </p:txBody>
        </p:sp>
        <p:sp>
          <p:nvSpPr>
            <p:cNvPr id="64" name="Oval 151"/>
            <p:cNvSpPr>
              <a:spLocks noChangeArrowheads="1"/>
            </p:cNvSpPr>
            <p:nvPr/>
          </p:nvSpPr>
          <p:spPr bwMode="auto">
            <a:xfrm>
              <a:off x="1252258" y="5064392"/>
              <a:ext cx="169832" cy="170032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50000"/>
                  </a:srgbClr>
                </a:gs>
                <a:gs pos="100000">
                  <a:srgbClr val="000000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1" lang="ko-KR" altLang="ko-KR" ker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lim" pitchFamily="34" charset="-127"/>
                <a:ea typeface="Gulim" pitchFamily="34" charset="-127"/>
              </a:endParaRPr>
            </a:p>
          </p:txBody>
        </p:sp>
      </p:grpSp>
      <p:grpSp>
        <p:nvGrpSpPr>
          <p:cNvPr id="6156" name="组合 315"/>
          <p:cNvGrpSpPr>
            <a:grpSpLocks/>
          </p:cNvGrpSpPr>
          <p:nvPr/>
        </p:nvGrpSpPr>
        <p:grpSpPr bwMode="auto">
          <a:xfrm>
            <a:off x="1112838" y="3842068"/>
            <a:ext cx="635000" cy="638175"/>
            <a:chOff x="1190461" y="2772022"/>
            <a:chExt cx="635025" cy="637257"/>
          </a:xfrm>
        </p:grpSpPr>
        <p:sp>
          <p:nvSpPr>
            <p:cNvPr id="78" name="Oval 148"/>
            <p:cNvSpPr>
              <a:spLocks noChangeArrowheads="1"/>
            </p:cNvSpPr>
            <p:nvPr/>
          </p:nvSpPr>
          <p:spPr bwMode="auto">
            <a:xfrm>
              <a:off x="1190461" y="2772022"/>
              <a:ext cx="635025" cy="637257"/>
            </a:xfrm>
            <a:prstGeom prst="ellipse">
              <a:avLst/>
            </a:prstGeom>
            <a:gradFill flip="none" rotWithShape="1">
              <a:gsLst>
                <a:gs pos="0">
                  <a:srgbClr val="A3D3FF"/>
                </a:gs>
                <a:gs pos="100000">
                  <a:srgbClr val="B9E9FF"/>
                </a:gs>
              </a:gsLst>
              <a:lin ang="270000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1" lang="ko-KR" altLang="ko-KR" ker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Gulim" pitchFamily="34" charset="-127"/>
              </a:endParaRPr>
            </a:p>
          </p:txBody>
        </p:sp>
        <p:sp>
          <p:nvSpPr>
            <p:cNvPr id="79" name="Oval 151"/>
            <p:cNvSpPr>
              <a:spLocks noChangeArrowheads="1"/>
            </p:cNvSpPr>
            <p:nvPr/>
          </p:nvSpPr>
          <p:spPr bwMode="auto">
            <a:xfrm>
              <a:off x="1412720" y="2791045"/>
              <a:ext cx="169869" cy="169618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50000"/>
                  </a:srgbClr>
                </a:gs>
                <a:gs pos="100000">
                  <a:srgbClr val="000000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1" lang="ko-KR" altLang="ko-KR" ker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lim" pitchFamily="34" charset="-127"/>
                <a:ea typeface="Gulim" pitchFamily="34" charset="-127"/>
              </a:endParaRPr>
            </a:p>
          </p:txBody>
        </p:sp>
      </p:grpSp>
      <p:sp>
        <p:nvSpPr>
          <p:cNvPr id="6158" name="TextBox 317"/>
          <p:cNvSpPr txBox="1">
            <a:spLocks noChangeArrowheads="1"/>
          </p:cNvSpPr>
          <p:nvPr/>
        </p:nvSpPr>
        <p:spPr bwMode="auto">
          <a:xfrm>
            <a:off x="1024255" y="3126105"/>
            <a:ext cx="79216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/>
            <a:r>
              <a:rPr lang="en-US" altLang="zh-CN" sz="1600" dirty="0"/>
              <a:t>5.7.1</a:t>
            </a:r>
            <a:endParaRPr lang="zh-CN" altLang="en-US" sz="1600" dirty="0"/>
          </a:p>
        </p:txBody>
      </p:sp>
      <p:sp>
        <p:nvSpPr>
          <p:cNvPr id="6160" name="TextBox 320"/>
          <p:cNvSpPr txBox="1">
            <a:spLocks noChangeArrowheads="1"/>
          </p:cNvSpPr>
          <p:nvPr/>
        </p:nvSpPr>
        <p:spPr bwMode="auto">
          <a:xfrm>
            <a:off x="3213100" y="3110230"/>
            <a:ext cx="4699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Zookeeper Java API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介绍</a:t>
            </a:r>
          </a:p>
        </p:txBody>
      </p:sp>
      <p:sp>
        <p:nvSpPr>
          <p:cNvPr id="6161" name="TextBox 321"/>
          <p:cNvSpPr txBox="1">
            <a:spLocks noChangeArrowheads="1"/>
          </p:cNvSpPr>
          <p:nvPr/>
        </p:nvSpPr>
        <p:spPr bwMode="auto">
          <a:xfrm>
            <a:off x="3213100" y="3965893"/>
            <a:ext cx="44831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通过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Java API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操作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Zookeeper</a:t>
            </a: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163" name="TextBox 317"/>
          <p:cNvSpPr txBox="1">
            <a:spLocks noChangeArrowheads="1"/>
          </p:cNvSpPr>
          <p:nvPr/>
        </p:nvSpPr>
        <p:spPr bwMode="auto">
          <a:xfrm>
            <a:off x="1027113" y="3964305"/>
            <a:ext cx="79216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/>
            <a:r>
              <a:rPr lang="en-US" altLang="zh-CN" sz="1600" dirty="0"/>
              <a:t>5.7.2</a:t>
            </a:r>
            <a:endParaRPr lang="zh-CN" altLang="en-US" sz="1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38642055"/>
      </p:ext>
    </p:ext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132"/>
          <p:cNvSpPr>
            <a:spLocks noChangeArrowheads="1"/>
          </p:cNvSpPr>
          <p:nvPr/>
        </p:nvSpPr>
        <p:spPr bwMode="auto">
          <a:xfrm>
            <a:off x="392113" y="1301174"/>
            <a:ext cx="2016125" cy="5178435"/>
          </a:xfrm>
          <a:prstGeom prst="upArrow">
            <a:avLst>
              <a:gd name="adj1" fmla="val 66296"/>
              <a:gd name="adj2" fmla="val 58426"/>
            </a:avLst>
          </a:prstGeom>
          <a:gradFill flip="none" rotWithShape="1">
            <a:gsLst>
              <a:gs pos="0">
                <a:srgbClr val="D5F4FF"/>
              </a:gs>
              <a:gs pos="100000">
                <a:srgbClr val="764718">
                  <a:alpha val="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wrap="none" anchor="ctr"/>
          <a:lstStyle/>
          <a:p>
            <a:pPr latinLnBrk="1">
              <a:defRPr/>
            </a:pPr>
            <a:endParaRPr kumimoji="1" lang="ko-KR" altLang="en-US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ulim" pitchFamily="34" charset="-127"/>
              <a:ea typeface="Gulim" pitchFamily="34" charset="-127"/>
            </a:endParaRPr>
          </a:p>
        </p:txBody>
      </p:sp>
      <p:sp>
        <p:nvSpPr>
          <p:cNvPr id="7" name="AutoShape 208"/>
          <p:cNvSpPr>
            <a:spLocks noChangeArrowheads="1"/>
          </p:cNvSpPr>
          <p:nvPr/>
        </p:nvSpPr>
        <p:spPr bwMode="auto">
          <a:xfrm>
            <a:off x="2408238" y="1530350"/>
            <a:ext cx="6342380" cy="850900"/>
          </a:xfrm>
          <a:prstGeom prst="roundRect">
            <a:avLst>
              <a:gd name="adj" fmla="val 17352"/>
            </a:avLst>
          </a:prstGeom>
          <a:solidFill>
            <a:srgbClr val="FFFFFF"/>
          </a:solidFill>
          <a:ln w="19050" algn="ctr">
            <a:solidFill>
              <a:schemeClr val="bg1">
                <a:lumMod val="95000"/>
              </a:schemeClr>
            </a:solidFill>
            <a:round/>
            <a:headEnd/>
            <a:tailE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wrap="none" anchor="ctr"/>
          <a:lstStyle/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1" lang="ko-KR" altLang="en-US" ker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ulim" pitchFamily="34" charset="-127"/>
              <a:ea typeface="Gulim" pitchFamily="34" charset="-127"/>
            </a:endParaRPr>
          </a:p>
        </p:txBody>
      </p:sp>
      <p:sp>
        <p:nvSpPr>
          <p:cNvPr id="6150" name="TextBox 312"/>
          <p:cNvSpPr txBox="1">
            <a:spLocks noChangeArrowheads="1"/>
          </p:cNvSpPr>
          <p:nvPr/>
        </p:nvSpPr>
        <p:spPr bwMode="auto">
          <a:xfrm>
            <a:off x="2374900" y="1667193"/>
            <a:ext cx="64833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/>
            <a:r>
              <a:rPr lang="en-US" altLang="zh-CN" sz="2800" b="1" dirty="0"/>
              <a:t>5.8  Zookeeper</a:t>
            </a:r>
            <a:r>
              <a:rPr lang="zh-CN" altLang="en-US" sz="2800" b="1" dirty="0"/>
              <a:t>典型应用场景</a:t>
            </a:r>
          </a:p>
        </p:txBody>
      </p:sp>
      <p:pic>
        <p:nvPicPr>
          <p:cNvPr id="6151" name="Picture 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963" y="1952625"/>
            <a:ext cx="1622425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ACE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" name="标题 1"/>
          <p:cNvSpPr>
            <a:spLocks noChangeArrowheads="1"/>
          </p:cNvSpPr>
          <p:nvPr/>
        </p:nvSpPr>
        <p:spPr bwMode="auto">
          <a:xfrm>
            <a:off x="1758950" y="115888"/>
            <a:ext cx="5148263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571500" indent="-571500" eaLnBrk="1" hangingPunct="1">
              <a:buFont typeface="Wingdings" pitchFamily="2" charset="2"/>
              <a:buNone/>
            </a:pPr>
            <a:r>
              <a:rPr lang="en-US" altLang="zh-CN" sz="3600">
                <a:solidFill>
                  <a:srgbClr val="1369B2"/>
                </a:solidFill>
                <a:sym typeface="Wingdings" pitchFamily="2" charset="2"/>
              </a:rPr>
              <a:t></a:t>
            </a:r>
            <a:r>
              <a:rPr lang="zh-CN" altLang="en-US" sz="3600" b="1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  <a:sym typeface="宋体" pitchFamily="2" charset="-122"/>
              </a:rPr>
              <a:t> 知识架构</a:t>
            </a:r>
          </a:p>
        </p:txBody>
      </p:sp>
      <p:grpSp>
        <p:nvGrpSpPr>
          <p:cNvPr id="6153" name="组合 311"/>
          <p:cNvGrpSpPr>
            <a:grpSpLocks/>
          </p:cNvGrpSpPr>
          <p:nvPr/>
        </p:nvGrpSpPr>
        <p:grpSpPr bwMode="auto">
          <a:xfrm>
            <a:off x="1087438" y="3008630"/>
            <a:ext cx="7648575" cy="668338"/>
            <a:chOff x="1010252" y="5045323"/>
            <a:chExt cx="7647973" cy="669007"/>
          </a:xfrm>
        </p:grpSpPr>
        <p:grpSp>
          <p:nvGrpSpPr>
            <p:cNvPr id="6195" name="组合 345"/>
            <p:cNvGrpSpPr>
              <a:grpSpLocks/>
            </p:cNvGrpSpPr>
            <p:nvPr/>
          </p:nvGrpSpPr>
          <p:grpSpPr bwMode="auto">
            <a:xfrm>
              <a:off x="2520950" y="5045323"/>
              <a:ext cx="6137275" cy="669007"/>
              <a:chOff x="2520950" y="4924673"/>
              <a:chExt cx="6137275" cy="789657"/>
            </a:xfrm>
          </p:grpSpPr>
          <p:sp>
            <p:nvSpPr>
              <p:cNvPr id="57" name="AutoShape 218"/>
              <p:cNvSpPr>
                <a:spLocks noChangeArrowheads="1"/>
              </p:cNvSpPr>
              <p:nvPr/>
            </p:nvSpPr>
            <p:spPr bwMode="auto">
              <a:xfrm>
                <a:off x="2721442" y="5393590"/>
                <a:ext cx="5806618" cy="32074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00">
                      <a:alpha val="50000"/>
                    </a:srgbClr>
                  </a:gs>
                  <a:gs pos="100000">
                    <a:srgbClr val="000000">
                      <a:gamma/>
                      <a:tint val="57647"/>
                      <a:invGamma/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1" lang="ko-KR" altLang="en-US" kern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ulim" pitchFamily="34" charset="-127"/>
                  <a:ea typeface="Gulim" pitchFamily="34" charset="-127"/>
                </a:endParaRPr>
              </a:p>
            </p:txBody>
          </p:sp>
          <p:grpSp>
            <p:nvGrpSpPr>
              <p:cNvPr id="6201" name="组合 351"/>
              <p:cNvGrpSpPr>
                <a:grpSpLocks/>
              </p:cNvGrpSpPr>
              <p:nvPr/>
            </p:nvGrpSpPr>
            <p:grpSpPr bwMode="auto">
              <a:xfrm>
                <a:off x="2520950" y="4924673"/>
                <a:ext cx="6137275" cy="664245"/>
                <a:chOff x="2520950" y="4868193"/>
                <a:chExt cx="6137275" cy="720725"/>
              </a:xfrm>
            </p:grpSpPr>
            <p:sp>
              <p:nvSpPr>
                <p:cNvPr id="59" name="AutoShape 181"/>
                <p:cNvSpPr>
                  <a:spLocks noChangeArrowheads="1"/>
                </p:cNvSpPr>
                <p:nvPr/>
              </p:nvSpPr>
              <p:spPr bwMode="auto">
                <a:xfrm>
                  <a:off x="2521433" y="4868193"/>
                  <a:ext cx="6136792" cy="720444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D5F4FF"/>
                </a:solidFill>
                <a:ln w="19050" algn="ctr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latinLnBrk="1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1" lang="ko-KR" altLang="en-US" ker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Gulim" pitchFamily="34" charset="-127"/>
                    <a:ea typeface="Gulim" pitchFamily="34" charset="-127"/>
                  </a:endParaRPr>
                </a:p>
              </p:txBody>
            </p:sp>
            <p:sp>
              <p:nvSpPr>
                <p:cNvPr id="60" name="AutoShape 202"/>
                <p:cNvSpPr>
                  <a:spLocks noChangeArrowheads="1"/>
                </p:cNvSpPr>
                <p:nvPr/>
              </p:nvSpPr>
              <p:spPr bwMode="auto">
                <a:xfrm>
                  <a:off x="2762714" y="4984197"/>
                  <a:ext cx="5689152" cy="49047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FF">
                    <a:alpha val="45882"/>
                  </a:srgbClr>
                </a:solidFill>
                <a:ln w="19050" algn="ctr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latinLnBrk="1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1" lang="ko-KR" altLang="en-US" ker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Gulim" pitchFamily="34" charset="-127"/>
                    <a:ea typeface="Gulim" pitchFamily="34" charset="-127"/>
                  </a:endParaRPr>
                </a:p>
              </p:txBody>
            </p:sp>
          </p:grpSp>
        </p:grpSp>
        <p:sp>
          <p:nvSpPr>
            <p:cNvPr id="53" name="Line 188"/>
            <p:cNvSpPr>
              <a:spLocks noChangeShapeType="1"/>
            </p:cNvSpPr>
            <p:nvPr/>
          </p:nvSpPr>
          <p:spPr bwMode="auto">
            <a:xfrm flipH="1">
              <a:off x="1500750" y="5329770"/>
              <a:ext cx="1498482" cy="0"/>
            </a:xfrm>
            <a:prstGeom prst="line">
              <a:avLst/>
            </a:prstGeom>
            <a:noFill/>
            <a:ln w="31750" cap="rnd">
              <a:solidFill>
                <a:schemeClr val="bg1">
                  <a:lumMod val="50000"/>
                </a:schemeClr>
              </a:solidFill>
              <a:prstDash val="sysDot"/>
              <a:round/>
              <a:headEnd type="oval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latinLnBrk="1">
                <a:defRPr/>
              </a:pPr>
              <a:endParaRPr kumimoji="1" lang="zh-CN" altLang="en-US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lim" pitchFamily="34" charset="-127"/>
                <a:ea typeface="Gulim" pitchFamily="34" charset="-127"/>
              </a:endParaRPr>
            </a:p>
          </p:txBody>
        </p:sp>
        <p:grpSp>
          <p:nvGrpSpPr>
            <p:cNvPr id="6197" name="组合 347"/>
            <p:cNvGrpSpPr>
              <a:grpSpLocks/>
            </p:cNvGrpSpPr>
            <p:nvPr/>
          </p:nvGrpSpPr>
          <p:grpSpPr bwMode="auto">
            <a:xfrm>
              <a:off x="1010252" y="5045328"/>
              <a:ext cx="634950" cy="637227"/>
              <a:chOff x="1071531" y="4776118"/>
              <a:chExt cx="903180" cy="906418"/>
            </a:xfrm>
          </p:grpSpPr>
          <p:sp>
            <p:nvSpPr>
              <p:cNvPr id="55" name="Oval 148"/>
              <p:cNvSpPr>
                <a:spLocks noChangeArrowheads="1"/>
              </p:cNvSpPr>
              <p:nvPr/>
            </p:nvSpPr>
            <p:spPr bwMode="auto">
              <a:xfrm>
                <a:off x="1071531" y="4776111"/>
                <a:ext cx="903180" cy="906415"/>
              </a:xfrm>
              <a:prstGeom prst="ellipse">
                <a:avLst/>
              </a:prstGeom>
              <a:gradFill flip="none" rotWithShape="1">
                <a:gsLst>
                  <a:gs pos="0">
                    <a:srgbClr val="A3D3FF"/>
                  </a:gs>
                  <a:gs pos="100000">
                    <a:srgbClr val="B9E9FF"/>
                  </a:gs>
                </a:gsLst>
                <a:lin ang="2700000" scaled="1"/>
                <a:tileRect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90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1" lang="ko-KR" altLang="ko-KR" ker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  <a:ea typeface="Gulim" pitchFamily="34" charset="-127"/>
                </a:endParaRPr>
              </a:p>
            </p:txBody>
          </p:sp>
          <p:sp>
            <p:nvSpPr>
              <p:cNvPr id="56" name="Oval 151"/>
              <p:cNvSpPr>
                <a:spLocks noChangeArrowheads="1"/>
              </p:cNvSpPr>
              <p:nvPr/>
            </p:nvSpPr>
            <p:spPr bwMode="auto">
              <a:xfrm>
                <a:off x="1428287" y="4789673"/>
                <a:ext cx="241600" cy="241862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5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1" lang="ko-KR" altLang="ko-KR" kern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ulim" pitchFamily="34" charset="-127"/>
                  <a:ea typeface="Gulim" pitchFamily="34" charset="-127"/>
                </a:endParaRPr>
              </a:p>
            </p:txBody>
          </p:sp>
        </p:grpSp>
      </p:grpSp>
      <p:grpSp>
        <p:nvGrpSpPr>
          <p:cNvPr id="6154" name="组合 313"/>
          <p:cNvGrpSpPr>
            <a:grpSpLocks/>
          </p:cNvGrpSpPr>
          <p:nvPr/>
        </p:nvGrpSpPr>
        <p:grpSpPr bwMode="auto">
          <a:xfrm>
            <a:off x="1328738" y="3864293"/>
            <a:ext cx="7407275" cy="668337"/>
            <a:chOff x="1252258" y="5045323"/>
            <a:chExt cx="7405967" cy="669007"/>
          </a:xfrm>
        </p:grpSpPr>
        <p:grpSp>
          <p:nvGrpSpPr>
            <p:cNvPr id="6188" name="组合 338"/>
            <p:cNvGrpSpPr>
              <a:grpSpLocks/>
            </p:cNvGrpSpPr>
            <p:nvPr/>
          </p:nvGrpSpPr>
          <p:grpSpPr bwMode="auto">
            <a:xfrm>
              <a:off x="2520950" y="5045323"/>
              <a:ext cx="6137275" cy="669007"/>
              <a:chOff x="2520950" y="4924673"/>
              <a:chExt cx="6137275" cy="789657"/>
            </a:xfrm>
          </p:grpSpPr>
          <p:sp>
            <p:nvSpPr>
              <p:cNvPr id="65" name="AutoShape 218"/>
              <p:cNvSpPr>
                <a:spLocks noChangeArrowheads="1"/>
              </p:cNvSpPr>
              <p:nvPr/>
            </p:nvSpPr>
            <p:spPr bwMode="auto">
              <a:xfrm>
                <a:off x="2720436" y="5393591"/>
                <a:ext cx="5807637" cy="32073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00">
                      <a:alpha val="50000"/>
                    </a:srgbClr>
                  </a:gs>
                  <a:gs pos="100000">
                    <a:srgbClr val="000000">
                      <a:gamma/>
                      <a:tint val="57647"/>
                      <a:invGamma/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1" lang="ko-KR" altLang="en-US" kern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ulim" pitchFamily="34" charset="-127"/>
                  <a:ea typeface="Gulim" pitchFamily="34" charset="-127"/>
                </a:endParaRPr>
              </a:p>
            </p:txBody>
          </p:sp>
          <p:grpSp>
            <p:nvGrpSpPr>
              <p:cNvPr id="6192" name="组合 342"/>
              <p:cNvGrpSpPr>
                <a:grpSpLocks/>
              </p:cNvGrpSpPr>
              <p:nvPr/>
            </p:nvGrpSpPr>
            <p:grpSpPr bwMode="auto">
              <a:xfrm>
                <a:off x="2520950" y="4924673"/>
                <a:ext cx="6137275" cy="664245"/>
                <a:chOff x="2520950" y="4868193"/>
                <a:chExt cx="6137275" cy="720725"/>
              </a:xfrm>
            </p:grpSpPr>
            <p:sp>
              <p:nvSpPr>
                <p:cNvPr id="67" name="AutoShape 181"/>
                <p:cNvSpPr>
                  <a:spLocks noChangeArrowheads="1"/>
                </p:cNvSpPr>
                <p:nvPr/>
              </p:nvSpPr>
              <p:spPr bwMode="auto">
                <a:xfrm>
                  <a:off x="2517272" y="4868193"/>
                  <a:ext cx="6140953" cy="720446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D5EBFF"/>
                </a:solidFill>
                <a:ln w="19050" algn="ctr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latinLnBrk="1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1" lang="ko-KR" altLang="en-US" ker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Gulim" pitchFamily="34" charset="-127"/>
                    <a:ea typeface="Gulim" pitchFamily="34" charset="-127"/>
                  </a:endParaRPr>
                </a:p>
              </p:txBody>
            </p:sp>
            <p:sp>
              <p:nvSpPr>
                <p:cNvPr id="68" name="AutoShape 202"/>
                <p:cNvSpPr>
                  <a:spLocks noChangeArrowheads="1"/>
                </p:cNvSpPr>
                <p:nvPr/>
              </p:nvSpPr>
              <p:spPr bwMode="auto">
                <a:xfrm>
                  <a:off x="2761703" y="4984196"/>
                  <a:ext cx="5690183" cy="490473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FF">
                    <a:alpha val="45882"/>
                  </a:srgbClr>
                </a:solidFill>
                <a:ln w="19050" algn="ctr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latinLnBrk="1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1" lang="ko-KR" altLang="en-US" ker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Gulim" pitchFamily="34" charset="-127"/>
                    <a:ea typeface="Gulim" pitchFamily="34" charset="-127"/>
                  </a:endParaRPr>
                </a:p>
              </p:txBody>
            </p:sp>
          </p:grpSp>
        </p:grpSp>
        <p:sp>
          <p:nvSpPr>
            <p:cNvPr id="63" name="Line 188"/>
            <p:cNvSpPr>
              <a:spLocks noChangeShapeType="1"/>
            </p:cNvSpPr>
            <p:nvPr/>
          </p:nvSpPr>
          <p:spPr bwMode="auto">
            <a:xfrm flipH="1">
              <a:off x="1499864" y="5329770"/>
              <a:ext cx="1498335" cy="0"/>
            </a:xfrm>
            <a:prstGeom prst="line">
              <a:avLst/>
            </a:prstGeom>
            <a:noFill/>
            <a:ln w="31750" cap="rnd">
              <a:solidFill>
                <a:schemeClr val="bg1">
                  <a:lumMod val="50000"/>
                </a:schemeClr>
              </a:solidFill>
              <a:prstDash val="sysDot"/>
              <a:round/>
              <a:headEnd type="oval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latinLnBrk="1">
                <a:defRPr/>
              </a:pPr>
              <a:endParaRPr kumimoji="1" lang="zh-CN" altLang="en-US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lim" pitchFamily="34" charset="-127"/>
                <a:ea typeface="Gulim" pitchFamily="34" charset="-127"/>
              </a:endParaRPr>
            </a:p>
          </p:txBody>
        </p:sp>
        <p:sp>
          <p:nvSpPr>
            <p:cNvPr id="64" name="Oval 151"/>
            <p:cNvSpPr>
              <a:spLocks noChangeArrowheads="1"/>
            </p:cNvSpPr>
            <p:nvPr/>
          </p:nvSpPr>
          <p:spPr bwMode="auto">
            <a:xfrm>
              <a:off x="1252258" y="5064392"/>
              <a:ext cx="169832" cy="170032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50000"/>
                  </a:srgbClr>
                </a:gs>
                <a:gs pos="100000">
                  <a:srgbClr val="000000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1" lang="ko-KR" altLang="ko-KR" ker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lim" pitchFamily="34" charset="-127"/>
                <a:ea typeface="Gulim" pitchFamily="34" charset="-127"/>
              </a:endParaRPr>
            </a:p>
          </p:txBody>
        </p:sp>
      </p:grpSp>
      <p:grpSp>
        <p:nvGrpSpPr>
          <p:cNvPr id="6156" name="组合 315"/>
          <p:cNvGrpSpPr>
            <a:grpSpLocks/>
          </p:cNvGrpSpPr>
          <p:nvPr/>
        </p:nvGrpSpPr>
        <p:grpSpPr bwMode="auto">
          <a:xfrm>
            <a:off x="1112838" y="3842068"/>
            <a:ext cx="635000" cy="638175"/>
            <a:chOff x="1190461" y="2772022"/>
            <a:chExt cx="635025" cy="637257"/>
          </a:xfrm>
        </p:grpSpPr>
        <p:sp>
          <p:nvSpPr>
            <p:cNvPr id="78" name="Oval 148"/>
            <p:cNvSpPr>
              <a:spLocks noChangeArrowheads="1"/>
            </p:cNvSpPr>
            <p:nvPr/>
          </p:nvSpPr>
          <p:spPr bwMode="auto">
            <a:xfrm>
              <a:off x="1190461" y="2772022"/>
              <a:ext cx="635025" cy="637257"/>
            </a:xfrm>
            <a:prstGeom prst="ellipse">
              <a:avLst/>
            </a:prstGeom>
            <a:gradFill flip="none" rotWithShape="1">
              <a:gsLst>
                <a:gs pos="0">
                  <a:srgbClr val="A3D3FF"/>
                </a:gs>
                <a:gs pos="100000">
                  <a:srgbClr val="B9E9FF"/>
                </a:gs>
              </a:gsLst>
              <a:lin ang="270000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1" lang="ko-KR" altLang="ko-KR" ker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Gulim" pitchFamily="34" charset="-127"/>
              </a:endParaRPr>
            </a:p>
          </p:txBody>
        </p:sp>
        <p:sp>
          <p:nvSpPr>
            <p:cNvPr id="79" name="Oval 151"/>
            <p:cNvSpPr>
              <a:spLocks noChangeArrowheads="1"/>
            </p:cNvSpPr>
            <p:nvPr/>
          </p:nvSpPr>
          <p:spPr bwMode="auto">
            <a:xfrm>
              <a:off x="1412720" y="2791045"/>
              <a:ext cx="169869" cy="169618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50000"/>
                  </a:srgbClr>
                </a:gs>
                <a:gs pos="100000">
                  <a:srgbClr val="000000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1" lang="ko-KR" altLang="ko-KR" ker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lim" pitchFamily="34" charset="-127"/>
                <a:ea typeface="Gulim" pitchFamily="34" charset="-127"/>
              </a:endParaRPr>
            </a:p>
          </p:txBody>
        </p:sp>
      </p:grpSp>
      <p:sp>
        <p:nvSpPr>
          <p:cNvPr id="6158" name="TextBox 317"/>
          <p:cNvSpPr txBox="1">
            <a:spLocks noChangeArrowheads="1"/>
          </p:cNvSpPr>
          <p:nvPr/>
        </p:nvSpPr>
        <p:spPr bwMode="auto">
          <a:xfrm>
            <a:off x="1024255" y="3126105"/>
            <a:ext cx="79216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/>
            <a:r>
              <a:rPr lang="en-US" altLang="zh-CN" sz="1600" dirty="0"/>
              <a:t>5.8.1</a:t>
            </a:r>
            <a:endParaRPr lang="zh-CN" altLang="en-US" sz="1600" dirty="0"/>
          </a:p>
        </p:txBody>
      </p:sp>
      <p:sp>
        <p:nvSpPr>
          <p:cNvPr id="6160" name="TextBox 320"/>
          <p:cNvSpPr txBox="1">
            <a:spLocks noChangeArrowheads="1"/>
          </p:cNvSpPr>
          <p:nvPr/>
        </p:nvSpPr>
        <p:spPr bwMode="auto">
          <a:xfrm>
            <a:off x="3213100" y="3110230"/>
            <a:ext cx="4699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数据发布与订阅</a:t>
            </a:r>
          </a:p>
        </p:txBody>
      </p:sp>
      <p:sp>
        <p:nvSpPr>
          <p:cNvPr id="6161" name="TextBox 321"/>
          <p:cNvSpPr txBox="1">
            <a:spLocks noChangeArrowheads="1"/>
          </p:cNvSpPr>
          <p:nvPr/>
        </p:nvSpPr>
        <p:spPr bwMode="auto">
          <a:xfrm>
            <a:off x="3213100" y="3965893"/>
            <a:ext cx="44831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统一命名服务</a:t>
            </a:r>
          </a:p>
        </p:txBody>
      </p:sp>
      <p:sp>
        <p:nvSpPr>
          <p:cNvPr id="6163" name="TextBox 317"/>
          <p:cNvSpPr txBox="1">
            <a:spLocks noChangeArrowheads="1"/>
          </p:cNvSpPr>
          <p:nvPr/>
        </p:nvSpPr>
        <p:spPr bwMode="auto">
          <a:xfrm>
            <a:off x="1027113" y="3964305"/>
            <a:ext cx="79216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/>
            <a:r>
              <a:rPr lang="en-US" altLang="zh-CN" sz="1600" dirty="0"/>
              <a:t>5.8.2</a:t>
            </a:r>
            <a:endParaRPr lang="zh-CN" altLang="en-US" sz="1600" dirty="0"/>
          </a:p>
        </p:txBody>
      </p:sp>
      <p:grpSp>
        <p:nvGrpSpPr>
          <p:cNvPr id="32" name="组合 311"/>
          <p:cNvGrpSpPr>
            <a:grpSpLocks/>
          </p:cNvGrpSpPr>
          <p:nvPr/>
        </p:nvGrpSpPr>
        <p:grpSpPr bwMode="auto">
          <a:xfrm>
            <a:off x="1138238" y="4685030"/>
            <a:ext cx="7648575" cy="668338"/>
            <a:chOff x="1010252" y="5045323"/>
            <a:chExt cx="7647973" cy="669007"/>
          </a:xfrm>
        </p:grpSpPr>
        <p:grpSp>
          <p:nvGrpSpPr>
            <p:cNvPr id="33" name="组合 345"/>
            <p:cNvGrpSpPr>
              <a:grpSpLocks/>
            </p:cNvGrpSpPr>
            <p:nvPr/>
          </p:nvGrpSpPr>
          <p:grpSpPr bwMode="auto">
            <a:xfrm>
              <a:off x="2520950" y="5045323"/>
              <a:ext cx="6137275" cy="669007"/>
              <a:chOff x="2520950" y="4924673"/>
              <a:chExt cx="6137275" cy="789657"/>
            </a:xfrm>
          </p:grpSpPr>
          <p:sp>
            <p:nvSpPr>
              <p:cNvPr id="38" name="AutoShape 218"/>
              <p:cNvSpPr>
                <a:spLocks noChangeArrowheads="1"/>
              </p:cNvSpPr>
              <p:nvPr/>
            </p:nvSpPr>
            <p:spPr bwMode="auto">
              <a:xfrm>
                <a:off x="2721442" y="5393590"/>
                <a:ext cx="5806618" cy="32074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00">
                      <a:alpha val="50000"/>
                    </a:srgbClr>
                  </a:gs>
                  <a:gs pos="100000">
                    <a:srgbClr val="000000">
                      <a:gamma/>
                      <a:tint val="57647"/>
                      <a:invGamma/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1" lang="ko-KR" altLang="en-US" kern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ulim" pitchFamily="34" charset="-127"/>
                  <a:ea typeface="Gulim" pitchFamily="34" charset="-127"/>
                </a:endParaRPr>
              </a:p>
            </p:txBody>
          </p:sp>
          <p:grpSp>
            <p:nvGrpSpPr>
              <p:cNvPr id="39" name="组合 351"/>
              <p:cNvGrpSpPr>
                <a:grpSpLocks/>
              </p:cNvGrpSpPr>
              <p:nvPr/>
            </p:nvGrpSpPr>
            <p:grpSpPr bwMode="auto">
              <a:xfrm>
                <a:off x="2520950" y="4924673"/>
                <a:ext cx="6137275" cy="664245"/>
                <a:chOff x="2520950" y="4868193"/>
                <a:chExt cx="6137275" cy="720725"/>
              </a:xfrm>
            </p:grpSpPr>
            <p:sp>
              <p:nvSpPr>
                <p:cNvPr id="40" name="AutoShape 181"/>
                <p:cNvSpPr>
                  <a:spLocks noChangeArrowheads="1"/>
                </p:cNvSpPr>
                <p:nvPr/>
              </p:nvSpPr>
              <p:spPr bwMode="auto">
                <a:xfrm>
                  <a:off x="2521433" y="4868193"/>
                  <a:ext cx="6136792" cy="720444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D5F4FF"/>
                </a:solidFill>
                <a:ln w="19050" algn="ctr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latinLnBrk="1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1" lang="ko-KR" altLang="en-US" ker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Gulim" pitchFamily="34" charset="-127"/>
                    <a:ea typeface="Gulim" pitchFamily="34" charset="-127"/>
                  </a:endParaRPr>
                </a:p>
              </p:txBody>
            </p:sp>
            <p:sp>
              <p:nvSpPr>
                <p:cNvPr id="41" name="AutoShape 202"/>
                <p:cNvSpPr>
                  <a:spLocks noChangeArrowheads="1"/>
                </p:cNvSpPr>
                <p:nvPr/>
              </p:nvSpPr>
              <p:spPr bwMode="auto">
                <a:xfrm>
                  <a:off x="2762714" y="4984197"/>
                  <a:ext cx="5689152" cy="49047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FF">
                    <a:alpha val="45882"/>
                  </a:srgbClr>
                </a:solidFill>
                <a:ln w="19050" algn="ctr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latinLnBrk="1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1" lang="ko-KR" altLang="en-US" ker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Gulim" pitchFamily="34" charset="-127"/>
                    <a:ea typeface="Gulim" pitchFamily="34" charset="-127"/>
                  </a:endParaRPr>
                </a:p>
              </p:txBody>
            </p:sp>
          </p:grpSp>
        </p:grpSp>
        <p:sp>
          <p:nvSpPr>
            <p:cNvPr id="34" name="Line 188"/>
            <p:cNvSpPr>
              <a:spLocks noChangeShapeType="1"/>
            </p:cNvSpPr>
            <p:nvPr/>
          </p:nvSpPr>
          <p:spPr bwMode="auto">
            <a:xfrm flipH="1">
              <a:off x="1500750" y="5329770"/>
              <a:ext cx="1498482" cy="0"/>
            </a:xfrm>
            <a:prstGeom prst="line">
              <a:avLst/>
            </a:prstGeom>
            <a:noFill/>
            <a:ln w="31750" cap="rnd">
              <a:solidFill>
                <a:schemeClr val="bg1">
                  <a:lumMod val="50000"/>
                </a:schemeClr>
              </a:solidFill>
              <a:prstDash val="sysDot"/>
              <a:round/>
              <a:headEnd type="oval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latinLnBrk="1">
                <a:defRPr/>
              </a:pPr>
              <a:endParaRPr kumimoji="1" lang="zh-CN" altLang="en-US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lim" pitchFamily="34" charset="-127"/>
                <a:ea typeface="Gulim" pitchFamily="34" charset="-127"/>
              </a:endParaRPr>
            </a:p>
          </p:txBody>
        </p:sp>
        <p:grpSp>
          <p:nvGrpSpPr>
            <p:cNvPr id="35" name="组合 347"/>
            <p:cNvGrpSpPr>
              <a:grpSpLocks/>
            </p:cNvGrpSpPr>
            <p:nvPr/>
          </p:nvGrpSpPr>
          <p:grpSpPr bwMode="auto">
            <a:xfrm>
              <a:off x="1010252" y="5045328"/>
              <a:ext cx="634950" cy="637227"/>
              <a:chOff x="1071531" y="4776118"/>
              <a:chExt cx="903180" cy="906418"/>
            </a:xfrm>
          </p:grpSpPr>
          <p:sp>
            <p:nvSpPr>
              <p:cNvPr id="36" name="Oval 148"/>
              <p:cNvSpPr>
                <a:spLocks noChangeArrowheads="1"/>
              </p:cNvSpPr>
              <p:nvPr/>
            </p:nvSpPr>
            <p:spPr bwMode="auto">
              <a:xfrm>
                <a:off x="1071531" y="4776111"/>
                <a:ext cx="903180" cy="906415"/>
              </a:xfrm>
              <a:prstGeom prst="ellipse">
                <a:avLst/>
              </a:prstGeom>
              <a:gradFill flip="none" rotWithShape="1">
                <a:gsLst>
                  <a:gs pos="0">
                    <a:srgbClr val="A3D3FF"/>
                  </a:gs>
                  <a:gs pos="100000">
                    <a:srgbClr val="B9E9FF"/>
                  </a:gs>
                </a:gsLst>
                <a:lin ang="2700000" scaled="1"/>
                <a:tileRect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90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1" lang="ko-KR" altLang="ko-KR" ker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  <a:ea typeface="Gulim" pitchFamily="34" charset="-127"/>
                </a:endParaRPr>
              </a:p>
            </p:txBody>
          </p:sp>
          <p:sp>
            <p:nvSpPr>
              <p:cNvPr id="37" name="Oval 151"/>
              <p:cNvSpPr>
                <a:spLocks noChangeArrowheads="1"/>
              </p:cNvSpPr>
              <p:nvPr/>
            </p:nvSpPr>
            <p:spPr bwMode="auto">
              <a:xfrm>
                <a:off x="1428287" y="4789673"/>
                <a:ext cx="241600" cy="241862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5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1" lang="ko-KR" altLang="ko-KR" kern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ulim" pitchFamily="34" charset="-127"/>
                  <a:ea typeface="Gulim" pitchFamily="34" charset="-127"/>
                </a:endParaRPr>
              </a:p>
            </p:txBody>
          </p:sp>
        </p:grpSp>
      </p:grpSp>
      <p:sp>
        <p:nvSpPr>
          <p:cNvPr id="42" name="TextBox 317"/>
          <p:cNvSpPr txBox="1">
            <a:spLocks noChangeArrowheads="1"/>
          </p:cNvSpPr>
          <p:nvPr/>
        </p:nvSpPr>
        <p:spPr bwMode="auto">
          <a:xfrm>
            <a:off x="1075055" y="4802505"/>
            <a:ext cx="79216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/>
            <a:r>
              <a:rPr lang="en-US" altLang="zh-CN" sz="1600" dirty="0"/>
              <a:t>5.8.3</a:t>
            </a:r>
            <a:endParaRPr lang="zh-CN" altLang="en-US" sz="1600" dirty="0"/>
          </a:p>
        </p:txBody>
      </p:sp>
      <p:sp>
        <p:nvSpPr>
          <p:cNvPr id="43" name="TextBox 320"/>
          <p:cNvSpPr txBox="1">
            <a:spLocks noChangeArrowheads="1"/>
          </p:cNvSpPr>
          <p:nvPr/>
        </p:nvSpPr>
        <p:spPr bwMode="auto">
          <a:xfrm>
            <a:off x="3263900" y="4786630"/>
            <a:ext cx="4699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分布式锁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38642055"/>
      </p:ext>
    </p:ext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组合 38"/>
          <p:cNvGrpSpPr>
            <a:grpSpLocks/>
          </p:cNvGrpSpPr>
          <p:nvPr/>
        </p:nvGrpSpPr>
        <p:grpSpPr bwMode="auto">
          <a:xfrm>
            <a:off x="66675" y="2859088"/>
            <a:ext cx="8793163" cy="3556000"/>
            <a:chOff x="5533" y="2611079"/>
            <a:chExt cx="7700097" cy="3112841"/>
          </a:xfrm>
        </p:grpSpPr>
        <p:sp>
          <p:nvSpPr>
            <p:cNvPr id="40" name="矩形 39"/>
            <p:cNvSpPr/>
            <p:nvPr/>
          </p:nvSpPr>
          <p:spPr bwMode="auto">
            <a:xfrm>
              <a:off x="358632" y="3720029"/>
              <a:ext cx="7346998" cy="1309061"/>
            </a:xfrm>
            <a:prstGeom prst="rect">
              <a:avLst/>
            </a:prstGeom>
            <a:gradFill>
              <a:gsLst>
                <a:gs pos="0">
                  <a:schemeClr val="bg1">
                    <a:alpha val="0"/>
                  </a:schemeClr>
                </a:gs>
                <a:gs pos="50000">
                  <a:srgbClr val="00B0F0">
                    <a:lumMod val="29000"/>
                    <a:lumOff val="71000"/>
                  </a:srgbClr>
                </a:gs>
                <a:gs pos="100000">
                  <a:schemeClr val="bg1">
                    <a:alpha val="0"/>
                  </a:schemeClr>
                </a:gs>
              </a:gsLst>
              <a:lin ang="0" scaled="1"/>
            </a:gra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buFont typeface="Arial" pitchFamily="34" charset="0"/>
                <a:buNone/>
                <a:defRPr/>
              </a:pPr>
              <a:endParaRPr lang="zh-CN" altLang="en-US">
                <a:latin typeface="Arial" charset="0"/>
              </a:endParaRPr>
            </a:p>
          </p:txBody>
        </p:sp>
        <p:sp>
          <p:nvSpPr>
            <p:cNvPr id="9222" name="Text Box 6"/>
            <p:cNvSpPr txBox="1">
              <a:spLocks noChangeArrowheads="1"/>
            </p:cNvSpPr>
            <p:nvPr/>
          </p:nvSpPr>
          <p:spPr bwMode="auto">
            <a:xfrm>
              <a:off x="1461618" y="3849844"/>
              <a:ext cx="6092484" cy="10507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indent="45720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just" latinLnBrk="1">
                <a:lnSpc>
                  <a:spcPct val="150000"/>
                </a:lnSpc>
              </a:pPr>
              <a:r>
                <a:rPr lang="zh-CN" altLang="en-US" sz="1600" dirty="0">
                  <a:latin typeface="微软雅黑" pitchFamily="34" charset="-122"/>
                  <a:ea typeface="微软雅黑" pitchFamily="34" charset="-122"/>
                </a:rPr>
                <a:t>本章通过对</a:t>
              </a:r>
              <a:r>
                <a:rPr lang="en-US" altLang="zh-CN" sz="1600" dirty="0">
                  <a:latin typeface="微软雅黑" pitchFamily="34" charset="-122"/>
                  <a:ea typeface="微软雅黑" pitchFamily="34" charset="-122"/>
                </a:rPr>
                <a:t>Zookeeper</a:t>
              </a:r>
              <a:r>
                <a:rPr lang="zh-CN" altLang="en-US" sz="1600" dirty="0">
                  <a:latin typeface="微软雅黑" pitchFamily="34" charset="-122"/>
                  <a:ea typeface="微软雅黑" pitchFamily="34" charset="-122"/>
                </a:rPr>
                <a:t>的简介、</a:t>
              </a:r>
              <a:r>
                <a:rPr lang="en-US" altLang="zh-CN" sz="1600" dirty="0">
                  <a:latin typeface="微软雅黑" pitchFamily="34" charset="-122"/>
                  <a:ea typeface="微软雅黑" pitchFamily="34" charset="-122"/>
                </a:rPr>
                <a:t>Zookeeper</a:t>
              </a:r>
              <a:r>
                <a:rPr lang="zh-CN" altLang="en-US" sz="1600" dirty="0">
                  <a:latin typeface="微软雅黑" pitchFamily="34" charset="-122"/>
                  <a:ea typeface="微软雅黑" pitchFamily="34" charset="-122"/>
                </a:rPr>
                <a:t>的数据模型、</a:t>
              </a:r>
              <a:r>
                <a:rPr lang="en-US" altLang="zh-CN" sz="1600" dirty="0">
                  <a:latin typeface="微软雅黑" pitchFamily="34" charset="-122"/>
                  <a:ea typeface="微软雅黑" pitchFamily="34" charset="-122"/>
                </a:rPr>
                <a:t>Zookeeper</a:t>
              </a:r>
              <a:r>
                <a:rPr lang="zh-CN" altLang="en-US" sz="1600" dirty="0">
                  <a:latin typeface="微软雅黑" pitchFamily="34" charset="-122"/>
                  <a:ea typeface="微软雅黑" pitchFamily="34" charset="-122"/>
                </a:rPr>
                <a:t>的机制、</a:t>
              </a:r>
              <a:r>
                <a:rPr lang="en-US" altLang="zh-CN" sz="1600" dirty="0">
                  <a:latin typeface="微软雅黑" pitchFamily="34" charset="-122"/>
                  <a:ea typeface="微软雅黑" pitchFamily="34" charset="-122"/>
                </a:rPr>
                <a:t>Zookeeper</a:t>
              </a:r>
              <a:r>
                <a:rPr lang="zh-CN" altLang="en-US" sz="1600" dirty="0">
                  <a:latin typeface="微软雅黑" pitchFamily="34" charset="-122"/>
                  <a:ea typeface="微软雅黑" pitchFamily="34" charset="-122"/>
                </a:rPr>
                <a:t>集群的部署、</a:t>
              </a:r>
              <a:r>
                <a:rPr lang="en-US" altLang="zh-CN" sz="1600" dirty="0">
                  <a:latin typeface="微软雅黑" pitchFamily="34" charset="-122"/>
                  <a:ea typeface="微软雅黑" pitchFamily="34" charset="-122"/>
                </a:rPr>
                <a:t>Zookeeper</a:t>
              </a:r>
              <a:r>
                <a:rPr lang="zh-CN" altLang="en-US" sz="1600" dirty="0">
                  <a:latin typeface="微软雅黑" pitchFamily="34" charset="-122"/>
                  <a:ea typeface="微软雅黑" pitchFamily="34" charset="-122"/>
                </a:rPr>
                <a:t>的操作以及</a:t>
              </a:r>
              <a:r>
                <a:rPr lang="en-US" altLang="zh-CN" sz="1600" dirty="0">
                  <a:latin typeface="微软雅黑" pitchFamily="34" charset="-122"/>
                  <a:ea typeface="微软雅黑" pitchFamily="34" charset="-122"/>
                </a:rPr>
                <a:t>Zookeeper</a:t>
              </a:r>
              <a:r>
                <a:rPr lang="zh-CN" altLang="en-US" sz="1600" dirty="0">
                  <a:latin typeface="微软雅黑" pitchFamily="34" charset="-122"/>
                  <a:ea typeface="微软雅黑" pitchFamily="34" charset="-122"/>
                </a:rPr>
                <a:t>的典型应用场景进行详细讲解。</a:t>
              </a:r>
            </a:p>
          </p:txBody>
        </p:sp>
        <p:pic>
          <p:nvPicPr>
            <p:cNvPr id="42" name="Picture 7" descr="总结小人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3" y="2611079"/>
              <a:ext cx="1917583" cy="3112841"/>
            </a:xfrm>
            <a:prstGeom prst="rect">
              <a:avLst/>
            </a:prstGeom>
            <a:noFill/>
            <a:ln>
              <a:noFill/>
            </a:ln>
            <a:effectLst>
              <a:softEdge rad="317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219" name="标题 1"/>
          <p:cNvSpPr>
            <a:spLocks noChangeArrowheads="1"/>
          </p:cNvSpPr>
          <p:nvPr/>
        </p:nvSpPr>
        <p:spPr bwMode="auto">
          <a:xfrm>
            <a:off x="1768475" y="179388"/>
            <a:ext cx="2290763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571500" indent="-571500" eaLnBrk="1" hangingPunct="1">
              <a:buFont typeface="Wingdings" pitchFamily="2" charset="2"/>
              <a:buNone/>
            </a:pPr>
            <a:r>
              <a:rPr lang="zh-CN" altLang="en-US" sz="3600" b="1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  <a:sym typeface="宋体" pitchFamily="2" charset="-122"/>
              </a:rPr>
              <a:t>章节概要</a:t>
            </a:r>
          </a:p>
        </p:txBody>
      </p:sp>
      <p:sp>
        <p:nvSpPr>
          <p:cNvPr id="3" name="矩形 2"/>
          <p:cNvSpPr/>
          <p:nvPr/>
        </p:nvSpPr>
        <p:spPr>
          <a:xfrm>
            <a:off x="901140" y="1607945"/>
            <a:ext cx="7341720" cy="18845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 eaLnBrk="1">
              <a:lnSpc>
                <a:spcPct val="150000"/>
              </a:lnSpc>
            </a:pPr>
            <a:r>
              <a:rPr lang="en-US" altLang="zh-CN" sz="2000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</a:rPr>
              <a:t>Apache Zookeeper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旨在减轻构建健壮的</a:t>
            </a:r>
            <a:r>
              <a:rPr lang="zh-CN" altLang="en-US" sz="2000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</a:rPr>
              <a:t>分布式系统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的</a:t>
            </a:r>
            <a:r>
              <a:rPr lang="zh-CN" altLang="en-US" sz="2000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</a:rPr>
              <a:t>服务。</a:t>
            </a:r>
            <a:r>
              <a:rPr lang="en-US" altLang="zh-CN" sz="2000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</a:rPr>
              <a:t>Zookeeper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是基于</a:t>
            </a:r>
            <a:r>
              <a:rPr lang="zh-CN" altLang="en-US" sz="2000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</a:rPr>
              <a:t>分布式计算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的</a:t>
            </a:r>
            <a:r>
              <a:rPr lang="zh-CN" altLang="en-US" sz="2000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</a:rPr>
              <a:t>核心概念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而</a:t>
            </a:r>
            <a:r>
              <a:rPr lang="zh-CN" altLang="en-US" sz="2000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</a:rPr>
              <a:t>设计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的</a:t>
            </a:r>
            <a:r>
              <a:rPr lang="zh-CN" altLang="en-US" sz="2000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</a:rPr>
              <a:t>，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主要</a:t>
            </a:r>
            <a:r>
              <a:rPr lang="zh-CN" altLang="en-US" sz="2000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</a:rPr>
              <a:t>目的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是给开发人员提供一套容易理解和开发的接口</a:t>
            </a:r>
            <a:r>
              <a:rPr lang="zh-CN" altLang="en-US" sz="2000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</a:rPr>
              <a:t>，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从而</a:t>
            </a:r>
            <a:r>
              <a:rPr lang="zh-CN" altLang="en-US" sz="2000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</a:rPr>
              <a:t>简化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分布式系统构建的</a:t>
            </a:r>
            <a:r>
              <a:rPr lang="zh-CN" altLang="en-US" sz="2000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</a:rPr>
              <a:t>服务。</a:t>
            </a:r>
            <a:endParaRPr lang="zh-CN" altLang="en-US" sz="2000" dirty="0">
              <a:latin typeface="微软雅黑" pitchFamily="34" charset="-122"/>
              <a:ea typeface="微软雅黑" pitchFamily="34" charset="-122"/>
            </a:endParaRPr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3888" y="3941763"/>
            <a:ext cx="2525712" cy="242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ACE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43" name="标题 1"/>
          <p:cNvSpPr>
            <a:spLocks noChangeArrowheads="1"/>
          </p:cNvSpPr>
          <p:nvPr/>
        </p:nvSpPr>
        <p:spPr bwMode="auto">
          <a:xfrm>
            <a:off x="250825" y="136525"/>
            <a:ext cx="5884863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571500" indent="-571500" eaLnBrk="1" hangingPunct="1">
              <a:buFont typeface="Wingdings" pitchFamily="2" charset="2"/>
              <a:buNone/>
            </a:pPr>
            <a:r>
              <a:rPr lang="zh-CN" altLang="en-US" sz="3200" b="1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  <a:sym typeface="宋体" pitchFamily="2" charset="-122"/>
              </a:rPr>
              <a:t>            </a:t>
            </a:r>
            <a:r>
              <a:rPr lang="en-US" altLang="zh-CN" sz="3200" b="1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  <a:sym typeface="宋体" pitchFamily="2" charset="-122"/>
              </a:rPr>
              <a:t>5.1  </a:t>
            </a:r>
            <a:r>
              <a:rPr lang="zh-CN" altLang="en-US" sz="3200" b="1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  <a:sym typeface="宋体" pitchFamily="2" charset="-122"/>
              </a:rPr>
              <a:t>初识</a:t>
            </a:r>
            <a:r>
              <a:rPr lang="en-US" altLang="zh-CN" sz="3200" b="1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  <a:sym typeface="宋体" pitchFamily="2" charset="-122"/>
              </a:rPr>
              <a:t>Zookeeper</a:t>
            </a:r>
            <a:endParaRPr lang="zh-CN" altLang="en-US" sz="3200" b="1" dirty="0">
              <a:solidFill>
                <a:srgbClr val="1369B2"/>
              </a:solidFill>
              <a:latin typeface="微软雅黑" pitchFamily="34" charset="-122"/>
              <a:ea typeface="微软雅黑" pitchFamily="34" charset="-122"/>
              <a:sym typeface="宋体" pitchFamily="2" charset="-122"/>
            </a:endParaRPr>
          </a:p>
        </p:txBody>
      </p:sp>
      <p:sp>
        <p:nvSpPr>
          <p:cNvPr id="7" name="矩形 6"/>
          <p:cNvSpPr/>
          <p:nvPr/>
        </p:nvSpPr>
        <p:spPr bwMode="auto">
          <a:xfrm>
            <a:off x="0" y="969484"/>
            <a:ext cx="9144000" cy="792641"/>
          </a:xfrm>
          <a:prstGeom prst="rect">
            <a:avLst/>
          </a:prstGeom>
          <a:gradFill>
            <a:gsLst>
              <a:gs pos="100000">
                <a:srgbClr val="00B0F0">
                  <a:alpha val="0"/>
                </a:srgbClr>
              </a:gs>
              <a:gs pos="0">
                <a:srgbClr val="D1ECFF">
                  <a:alpha val="0"/>
                </a:srgbClr>
              </a:gs>
              <a:gs pos="49000">
                <a:srgbClr val="D1ECFF"/>
              </a:gs>
            </a:gsLst>
            <a:lin ang="0" scaled="0"/>
          </a:gra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buFont typeface="Arial" pitchFamily="34" charset="0"/>
              <a:buNone/>
              <a:defRPr/>
            </a:pPr>
            <a:endParaRPr lang="zh-CN" altLang="en-US">
              <a:latin typeface="Arial" charset="0"/>
            </a:endParaRPr>
          </a:p>
        </p:txBody>
      </p:sp>
      <p:pic>
        <p:nvPicPr>
          <p:cNvPr id="10247" name="Picture 2" descr="C:\Documents and Settings\Administrator\桌面\小人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25" y="969963"/>
            <a:ext cx="132397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矩形 9"/>
          <p:cNvSpPr/>
          <p:nvPr/>
        </p:nvSpPr>
        <p:spPr>
          <a:xfrm>
            <a:off x="1755775" y="1123950"/>
            <a:ext cx="30716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400" b="1" spc="200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</a:rPr>
              <a:t>Zookeeper</a:t>
            </a:r>
            <a:r>
              <a:rPr lang="zh-CN" altLang="en-US" sz="2400" b="1" spc="200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</a:rPr>
              <a:t>的简介</a:t>
            </a:r>
            <a:endParaRPr lang="en-US" altLang="zh-CN" sz="2400" b="1" spc="200" dirty="0">
              <a:solidFill>
                <a:srgbClr val="1369B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14400" y="2374207"/>
            <a:ext cx="7264977" cy="17054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just" eaLnBrk="1">
              <a:lnSpc>
                <a:spcPct val="150000"/>
              </a:lnSpc>
              <a:defRPr/>
            </a:pPr>
            <a:r>
              <a:rPr lang="en-US" altLang="zh-CN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</a:rPr>
              <a:t>Zookeeper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是一个</a:t>
            </a:r>
            <a:r>
              <a:rPr lang="zh-CN" altLang="en-US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</a:rPr>
              <a:t>分布式协调服务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的</a:t>
            </a:r>
            <a:r>
              <a:rPr lang="zh-CN" altLang="en-US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</a:rPr>
              <a:t>开源框架，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它是</a:t>
            </a:r>
            <a:r>
              <a:rPr lang="zh-CN" altLang="en-US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</a:rPr>
              <a:t>由</a:t>
            </a:r>
            <a:r>
              <a:rPr lang="en-US" altLang="zh-CN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</a:rPr>
              <a:t>Google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的</a:t>
            </a:r>
            <a:r>
              <a:rPr lang="en-US" altLang="zh-CN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</a:rPr>
              <a:t>Chubby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开源</a:t>
            </a:r>
            <a:r>
              <a:rPr lang="zh-CN" altLang="en-US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</a:rPr>
              <a:t>实现。</a:t>
            </a:r>
            <a:r>
              <a:rPr lang="en-US" altLang="zh-CN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</a:rPr>
              <a:t>Zookeeper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主要用来</a:t>
            </a:r>
            <a:r>
              <a:rPr lang="zh-CN" altLang="en-US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</a:rPr>
              <a:t>解决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分布式集群中应用系统的</a:t>
            </a:r>
            <a:r>
              <a:rPr lang="zh-CN" altLang="en-US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</a:rPr>
              <a:t>一致性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问题和</a:t>
            </a:r>
            <a:r>
              <a:rPr lang="zh-CN" altLang="en-US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</a:rPr>
              <a:t>单点故障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问题</a:t>
            </a:r>
            <a:r>
              <a:rPr lang="zh-CN" altLang="en-US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</a:rPr>
              <a:t>，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例如如何避免同时操作同一数据造成脏读的一致性问题等。</a:t>
            </a:r>
          </a:p>
        </p:txBody>
      </p: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标题 1"/>
          <p:cNvSpPr>
            <a:spLocks noChangeArrowheads="1"/>
          </p:cNvSpPr>
          <p:nvPr/>
        </p:nvSpPr>
        <p:spPr bwMode="auto">
          <a:xfrm>
            <a:off x="250825" y="136525"/>
            <a:ext cx="5884863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571500" indent="-571500" eaLnBrk="1" hangingPunct="1">
              <a:buFont typeface="Wingdings" pitchFamily="2" charset="2"/>
              <a:buNone/>
            </a:pPr>
            <a:r>
              <a:rPr lang="zh-CN" altLang="en-US" sz="3200" b="1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  <a:sym typeface="宋体" pitchFamily="2" charset="-122"/>
              </a:rPr>
              <a:t>            </a:t>
            </a:r>
            <a:r>
              <a:rPr lang="en-US" altLang="zh-CN" sz="3200" b="1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  <a:sym typeface="宋体" pitchFamily="2" charset="-122"/>
              </a:rPr>
              <a:t>5.1  </a:t>
            </a:r>
            <a:r>
              <a:rPr lang="zh-CN" altLang="en-US" sz="3200" b="1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  <a:sym typeface="宋体" pitchFamily="2" charset="-122"/>
              </a:rPr>
              <a:t>初识</a:t>
            </a:r>
            <a:r>
              <a:rPr lang="en-US" altLang="zh-CN" sz="3200" b="1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  <a:sym typeface="宋体" pitchFamily="2" charset="-122"/>
              </a:rPr>
              <a:t>Zookeeper</a:t>
            </a:r>
            <a:endParaRPr lang="zh-CN" altLang="en-US" sz="3200" b="1" dirty="0">
              <a:solidFill>
                <a:srgbClr val="1369B2"/>
              </a:solidFill>
              <a:latin typeface="微软雅黑" pitchFamily="34" charset="-122"/>
              <a:ea typeface="微软雅黑" pitchFamily="34" charset="-122"/>
              <a:sym typeface="宋体" pitchFamily="2" charset="-122"/>
            </a:endParaRPr>
          </a:p>
        </p:txBody>
      </p:sp>
      <p:sp>
        <p:nvSpPr>
          <p:cNvPr id="7" name="矩形 6"/>
          <p:cNvSpPr/>
          <p:nvPr/>
        </p:nvSpPr>
        <p:spPr bwMode="auto">
          <a:xfrm>
            <a:off x="0" y="969484"/>
            <a:ext cx="9144000" cy="792641"/>
          </a:xfrm>
          <a:prstGeom prst="rect">
            <a:avLst/>
          </a:prstGeom>
          <a:gradFill>
            <a:gsLst>
              <a:gs pos="100000">
                <a:srgbClr val="00B0F0">
                  <a:alpha val="0"/>
                </a:srgbClr>
              </a:gs>
              <a:gs pos="0">
                <a:srgbClr val="D1ECFF">
                  <a:alpha val="0"/>
                </a:srgbClr>
              </a:gs>
              <a:gs pos="49000">
                <a:srgbClr val="D1ECFF"/>
              </a:gs>
            </a:gsLst>
            <a:lin ang="0" scaled="0"/>
          </a:gra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buFont typeface="Arial" pitchFamily="34" charset="0"/>
              <a:buNone/>
              <a:defRPr/>
            </a:pPr>
            <a:endParaRPr lang="zh-CN" altLang="en-US">
              <a:latin typeface="Arial" charset="0"/>
            </a:endParaRPr>
          </a:p>
        </p:txBody>
      </p:sp>
      <p:pic>
        <p:nvPicPr>
          <p:cNvPr id="10247" name="Picture 2" descr="C:\Documents and Settings\Administrator\桌面\小人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25" y="969963"/>
            <a:ext cx="132397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矩形 9"/>
          <p:cNvSpPr/>
          <p:nvPr/>
        </p:nvSpPr>
        <p:spPr>
          <a:xfrm>
            <a:off x="1755775" y="1123950"/>
            <a:ext cx="30716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400" b="1" spc="200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</a:rPr>
              <a:t>Zookeeper</a:t>
            </a:r>
            <a:r>
              <a:rPr lang="zh-CN" altLang="en-US" sz="2400" b="1" spc="200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</a:rPr>
              <a:t>的特性</a:t>
            </a:r>
            <a:endParaRPr lang="en-US" altLang="zh-CN" sz="2400" b="1" spc="200" dirty="0">
              <a:solidFill>
                <a:srgbClr val="1369B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13509" y="2061991"/>
            <a:ext cx="7716982" cy="12899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just" eaLnBrk="1">
              <a:lnSpc>
                <a:spcPct val="150000"/>
              </a:lnSpc>
              <a:defRPr/>
            </a:pPr>
            <a:r>
              <a:rPr lang="en-US" altLang="zh-CN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</a:rPr>
              <a:t>Zookeeper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具有全局数据</a:t>
            </a:r>
            <a:r>
              <a:rPr lang="zh-CN" altLang="en-US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</a:rPr>
              <a:t>一致性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zh-CN" altLang="en-US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</a:rPr>
              <a:t>可靠性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zh-CN" altLang="en-US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</a:rPr>
              <a:t>顺序性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zh-CN" altLang="en-US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</a:rPr>
              <a:t>原子性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以及</a:t>
            </a:r>
            <a:r>
              <a:rPr lang="zh-CN" altLang="en-US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</a:rPr>
              <a:t>实时性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，可以说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Zookeeper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的其他特性都是为</a:t>
            </a:r>
            <a:r>
              <a:rPr lang="zh-CN" altLang="en-US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</a:rPr>
              <a:t>满足</a:t>
            </a:r>
            <a:r>
              <a:rPr lang="en-US" altLang="zh-CN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</a:rPr>
              <a:t>Zookeeper</a:t>
            </a:r>
            <a:r>
              <a:rPr lang="zh-CN" altLang="en-US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</a:rPr>
              <a:t>全局数据一致性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这一特性</a:t>
            </a:r>
            <a:r>
              <a:rPr lang="zh-CN" altLang="en-US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</a:rPr>
              <a:t>。</a:t>
            </a: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1614488" y="4164013"/>
            <a:ext cx="1341437" cy="1268412"/>
            <a:chOff x="1614488" y="4164013"/>
            <a:chExt cx="1341437" cy="1268412"/>
          </a:xfrm>
        </p:grpSpPr>
        <p:sp>
          <p:nvSpPr>
            <p:cNvPr id="24" name="六边形 23"/>
            <p:cNvSpPr/>
            <p:nvPr/>
          </p:nvSpPr>
          <p:spPr>
            <a:xfrm>
              <a:off x="1614488" y="4164013"/>
              <a:ext cx="1341437" cy="1268412"/>
            </a:xfrm>
            <a:prstGeom prst="hexagon">
              <a:avLst/>
            </a:prstGeom>
            <a:solidFill>
              <a:srgbClr val="0070C0"/>
            </a:solidFill>
            <a:ln w="381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b="1">
                <a:solidFill>
                  <a:srgbClr val="FFFFFF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29" name="TextBox 2"/>
            <p:cNvSpPr txBox="1">
              <a:spLocks noChangeArrowheads="1"/>
            </p:cNvSpPr>
            <p:nvPr/>
          </p:nvSpPr>
          <p:spPr bwMode="auto">
            <a:xfrm>
              <a:off x="1741487" y="4513153"/>
              <a:ext cx="1138238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r>
                <a:rPr lang="zh-CN" altLang="en-US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全局数据一致性</a:t>
              </a: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2744788" y="3414713"/>
            <a:ext cx="1343025" cy="1270000"/>
            <a:chOff x="2744788" y="3414713"/>
            <a:chExt cx="1343025" cy="1270000"/>
          </a:xfrm>
        </p:grpSpPr>
        <p:sp>
          <p:nvSpPr>
            <p:cNvPr id="25" name="六边形 24"/>
            <p:cNvSpPr/>
            <p:nvPr/>
          </p:nvSpPr>
          <p:spPr>
            <a:xfrm>
              <a:off x="2744788" y="3414713"/>
              <a:ext cx="1343025" cy="1270000"/>
            </a:xfrm>
            <a:prstGeom prst="hexagon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4">
                <a:hueOff val="618941"/>
                <a:satOff val="-18803"/>
                <a:lumOff val="6209"/>
                <a:alphaOff val="0"/>
              </a:schemeClr>
            </a:lnRef>
            <a:fillRef idx="1">
              <a:schemeClr val="accent4">
                <a:hueOff val="618941"/>
                <a:satOff val="-18803"/>
                <a:lumOff val="6209"/>
                <a:alphaOff val="0"/>
              </a:schemeClr>
            </a:fillRef>
            <a:effectRef idx="0">
              <a:schemeClr val="accent4">
                <a:hueOff val="618941"/>
                <a:satOff val="-18803"/>
                <a:lumOff val="6209"/>
                <a:alphaOff val="0"/>
              </a:schemeClr>
            </a:effectRef>
            <a:fontRef idx="minor">
              <a:schemeClr val="lt1"/>
            </a:fontRef>
          </p:style>
          <p:txBody>
            <a:bodyPr lIns="12701" tIns="407195" rIns="12700" bIns="407193" spcCol="1270" anchor="ctr"/>
            <a:lstStyle/>
            <a:p>
              <a:pPr algn="ctr" defTabSz="889000">
                <a:lnSpc>
                  <a:spcPct val="90000"/>
                </a:lnSpc>
                <a:spcAft>
                  <a:spcPct val="35000"/>
                </a:spcAft>
              </a:pPr>
              <a:endParaRPr lang="zh-CN" alt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30" name="TextBox 109"/>
            <p:cNvSpPr txBox="1">
              <a:spLocks noChangeArrowheads="1"/>
            </p:cNvSpPr>
            <p:nvPr/>
          </p:nvSpPr>
          <p:spPr bwMode="auto">
            <a:xfrm>
              <a:off x="2997200" y="3887788"/>
              <a:ext cx="1057275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r>
                <a:rPr lang="zh-CN" altLang="en-US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可靠性</a:t>
              </a: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3878263" y="4159250"/>
            <a:ext cx="1341437" cy="1270000"/>
            <a:chOff x="3878263" y="4159250"/>
            <a:chExt cx="1341437" cy="1270000"/>
          </a:xfrm>
        </p:grpSpPr>
        <p:sp>
          <p:nvSpPr>
            <p:cNvPr id="26" name="六边形 25"/>
            <p:cNvSpPr/>
            <p:nvPr/>
          </p:nvSpPr>
          <p:spPr>
            <a:xfrm>
              <a:off x="3878263" y="4159250"/>
              <a:ext cx="1341437" cy="1270000"/>
            </a:xfrm>
            <a:prstGeom prst="hexagon">
              <a:avLst/>
            </a:prstGeom>
            <a:solidFill>
              <a:srgbClr val="0070C0"/>
            </a:solidFill>
            <a:ln w="381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b="1" dirty="0">
                <a:solidFill>
                  <a:srgbClr val="FFFFFF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31" name="TextBox 110"/>
            <p:cNvSpPr txBox="1">
              <a:spLocks noChangeArrowheads="1"/>
            </p:cNvSpPr>
            <p:nvPr/>
          </p:nvSpPr>
          <p:spPr bwMode="auto">
            <a:xfrm>
              <a:off x="4141788" y="4600575"/>
              <a:ext cx="1055687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r>
                <a:rPr lang="zh-CN" altLang="en-US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顺序性</a:t>
              </a: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5011738" y="3402013"/>
            <a:ext cx="1341437" cy="1270000"/>
            <a:chOff x="5011738" y="3402013"/>
            <a:chExt cx="1341437" cy="1270000"/>
          </a:xfrm>
        </p:grpSpPr>
        <p:sp>
          <p:nvSpPr>
            <p:cNvPr id="27" name="六边形 26"/>
            <p:cNvSpPr/>
            <p:nvPr/>
          </p:nvSpPr>
          <p:spPr>
            <a:xfrm>
              <a:off x="5011738" y="3402013"/>
              <a:ext cx="1341437" cy="1270000"/>
            </a:xfrm>
            <a:prstGeom prst="hexagon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4">
                <a:hueOff val="618941"/>
                <a:satOff val="-18803"/>
                <a:lumOff val="6209"/>
                <a:alphaOff val="0"/>
              </a:schemeClr>
            </a:lnRef>
            <a:fillRef idx="1">
              <a:schemeClr val="accent4">
                <a:hueOff val="618941"/>
                <a:satOff val="-18803"/>
                <a:lumOff val="6209"/>
                <a:alphaOff val="0"/>
              </a:schemeClr>
            </a:fillRef>
            <a:effectRef idx="0">
              <a:schemeClr val="accent4">
                <a:hueOff val="618941"/>
                <a:satOff val="-18803"/>
                <a:lumOff val="6209"/>
                <a:alphaOff val="0"/>
              </a:schemeClr>
            </a:effectRef>
            <a:fontRef idx="minor">
              <a:schemeClr val="lt1"/>
            </a:fontRef>
          </p:style>
          <p:txBody>
            <a:bodyPr lIns="12701" tIns="407195" rIns="12700" bIns="407193" spcCol="1270" anchor="ctr"/>
            <a:lstStyle/>
            <a:p>
              <a:pPr algn="ctr" defTabSz="889000">
                <a:lnSpc>
                  <a:spcPct val="90000"/>
                </a:lnSpc>
                <a:spcAft>
                  <a:spcPct val="35000"/>
                </a:spcAft>
              </a:pPr>
              <a:endParaRPr lang="zh-CN" altLang="en-US" sz="2000" dirty="0"/>
            </a:p>
          </p:txBody>
        </p:sp>
        <p:sp>
          <p:nvSpPr>
            <p:cNvPr id="32" name="TextBox 111"/>
            <p:cNvSpPr txBox="1">
              <a:spLocks noChangeArrowheads="1"/>
            </p:cNvSpPr>
            <p:nvPr/>
          </p:nvSpPr>
          <p:spPr bwMode="auto">
            <a:xfrm>
              <a:off x="5130006" y="3724165"/>
              <a:ext cx="110490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r>
                <a:rPr lang="zh-CN" altLang="en-US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数据更新原子性</a:t>
              </a:r>
              <a:endParaRPr lang="en-US" altLang="zh-CN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6145213" y="4164013"/>
            <a:ext cx="1365250" cy="1268412"/>
            <a:chOff x="6145213" y="4164013"/>
            <a:chExt cx="1365250" cy="1268412"/>
          </a:xfrm>
        </p:grpSpPr>
        <p:sp>
          <p:nvSpPr>
            <p:cNvPr id="28" name="六边形 27"/>
            <p:cNvSpPr/>
            <p:nvPr/>
          </p:nvSpPr>
          <p:spPr>
            <a:xfrm>
              <a:off x="6145213" y="4164013"/>
              <a:ext cx="1341437" cy="1268412"/>
            </a:xfrm>
            <a:prstGeom prst="hexagon">
              <a:avLst/>
            </a:prstGeom>
            <a:solidFill>
              <a:srgbClr val="0070C0"/>
            </a:solidFill>
            <a:ln w="381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b="1" dirty="0">
                <a:solidFill>
                  <a:srgbClr val="FFFFFF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33" name="TextBox 112"/>
            <p:cNvSpPr txBox="1">
              <a:spLocks noChangeArrowheads="1"/>
            </p:cNvSpPr>
            <p:nvPr/>
          </p:nvSpPr>
          <p:spPr bwMode="auto">
            <a:xfrm>
              <a:off x="6407150" y="4587875"/>
              <a:ext cx="1103313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r>
                <a:rPr lang="zh-CN" altLang="en-US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实时性</a:t>
              </a:r>
              <a:endParaRPr lang="en-US" altLang="zh-CN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93251732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标题 1"/>
          <p:cNvSpPr>
            <a:spLocks noChangeArrowheads="1"/>
          </p:cNvSpPr>
          <p:nvPr/>
        </p:nvSpPr>
        <p:spPr bwMode="auto">
          <a:xfrm>
            <a:off x="250825" y="136525"/>
            <a:ext cx="5884863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571500" indent="-571500" eaLnBrk="1" hangingPunct="1">
              <a:buFont typeface="Wingdings" pitchFamily="2" charset="2"/>
              <a:buNone/>
            </a:pPr>
            <a:r>
              <a:rPr lang="zh-CN" altLang="en-US" sz="3200" b="1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  <a:sym typeface="宋体" pitchFamily="2" charset="-122"/>
              </a:rPr>
              <a:t>            </a:t>
            </a:r>
            <a:r>
              <a:rPr lang="en-US" altLang="zh-CN" sz="3200" b="1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  <a:sym typeface="宋体" pitchFamily="2" charset="-122"/>
              </a:rPr>
              <a:t>5.1  </a:t>
            </a:r>
            <a:r>
              <a:rPr lang="zh-CN" altLang="en-US" sz="3200" b="1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  <a:sym typeface="宋体" pitchFamily="2" charset="-122"/>
              </a:rPr>
              <a:t>初识</a:t>
            </a:r>
            <a:r>
              <a:rPr lang="en-US" altLang="zh-CN" sz="3200" b="1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  <a:sym typeface="宋体" pitchFamily="2" charset="-122"/>
              </a:rPr>
              <a:t>Zookeeper</a:t>
            </a:r>
            <a:endParaRPr lang="zh-CN" altLang="en-US" sz="3200" b="1" dirty="0">
              <a:solidFill>
                <a:srgbClr val="1369B2"/>
              </a:solidFill>
              <a:latin typeface="微软雅黑" pitchFamily="34" charset="-122"/>
              <a:ea typeface="微软雅黑" pitchFamily="34" charset="-122"/>
              <a:sym typeface="宋体" pitchFamily="2" charset="-122"/>
            </a:endParaRPr>
          </a:p>
        </p:txBody>
      </p:sp>
      <p:sp>
        <p:nvSpPr>
          <p:cNvPr id="7" name="矩形 6"/>
          <p:cNvSpPr/>
          <p:nvPr/>
        </p:nvSpPr>
        <p:spPr bwMode="auto">
          <a:xfrm>
            <a:off x="0" y="969484"/>
            <a:ext cx="9144000" cy="792641"/>
          </a:xfrm>
          <a:prstGeom prst="rect">
            <a:avLst/>
          </a:prstGeom>
          <a:gradFill>
            <a:gsLst>
              <a:gs pos="100000">
                <a:srgbClr val="00B0F0">
                  <a:alpha val="0"/>
                </a:srgbClr>
              </a:gs>
              <a:gs pos="0">
                <a:srgbClr val="D1ECFF">
                  <a:alpha val="0"/>
                </a:srgbClr>
              </a:gs>
              <a:gs pos="49000">
                <a:srgbClr val="D1ECFF"/>
              </a:gs>
            </a:gsLst>
            <a:lin ang="0" scaled="0"/>
          </a:gra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buFont typeface="Arial" pitchFamily="34" charset="0"/>
              <a:buNone/>
              <a:defRPr/>
            </a:pPr>
            <a:endParaRPr lang="zh-CN" altLang="en-US">
              <a:latin typeface="Arial" charset="0"/>
            </a:endParaRPr>
          </a:p>
        </p:txBody>
      </p:sp>
      <p:pic>
        <p:nvPicPr>
          <p:cNvPr id="10247" name="Picture 2" descr="C:\Documents and Settings\Administrator\桌面\小人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25" y="969963"/>
            <a:ext cx="132397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矩形 9"/>
          <p:cNvSpPr/>
          <p:nvPr/>
        </p:nvSpPr>
        <p:spPr>
          <a:xfrm>
            <a:off x="1755775" y="1123950"/>
            <a:ext cx="34050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400" b="1" spc="200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</a:rPr>
              <a:t>Zookeeper</a:t>
            </a:r>
            <a:r>
              <a:rPr lang="zh-CN" altLang="en-US" sz="2400" b="1" spc="200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</a:rPr>
              <a:t>集群角色</a:t>
            </a:r>
            <a:endParaRPr lang="en-US" altLang="zh-CN" sz="2400" b="1" spc="200" dirty="0">
              <a:solidFill>
                <a:srgbClr val="1369B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03225" y="1876136"/>
            <a:ext cx="8188036" cy="17054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 eaLnBrk="1">
              <a:lnSpc>
                <a:spcPct val="150000"/>
              </a:lnSpc>
              <a:defRPr/>
            </a:pPr>
            <a:r>
              <a:rPr lang="en-US" altLang="zh-CN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</a:rPr>
              <a:t>Zookeeper</a:t>
            </a:r>
            <a:r>
              <a:rPr lang="zh-CN" altLang="en-US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</a:rPr>
              <a:t>集群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是一个</a:t>
            </a:r>
            <a:r>
              <a:rPr lang="zh-CN" altLang="en-US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</a:rPr>
              <a:t>主从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集群</a:t>
            </a:r>
            <a:r>
              <a:rPr lang="zh-CN" altLang="en-US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</a:rPr>
              <a:t>，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它一般是由</a:t>
            </a:r>
            <a:r>
              <a:rPr lang="zh-CN" altLang="en-US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</a:rPr>
              <a:t>一个</a:t>
            </a:r>
            <a:r>
              <a:rPr lang="en-US" altLang="zh-CN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</a:rPr>
              <a:t>Leader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（领导者）和</a:t>
            </a:r>
            <a:r>
              <a:rPr lang="zh-CN" altLang="en-US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</a:rPr>
              <a:t>多个</a:t>
            </a:r>
            <a:r>
              <a:rPr lang="en-US" altLang="zh-CN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</a:rPr>
              <a:t>Follower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（跟随者）组成。此外，针对访问量比较大的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Zookeeper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集群</a:t>
            </a:r>
            <a:r>
              <a:rPr lang="zh-CN" altLang="en-US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</a:rPr>
              <a:t>，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还可新增</a:t>
            </a:r>
            <a:r>
              <a:rPr lang="en-US" altLang="zh-CN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</a:rPr>
              <a:t>Observer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（观察者）</a:t>
            </a:r>
            <a:r>
              <a:rPr lang="zh-CN" altLang="en-US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</a:rPr>
              <a:t>。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Zookeeper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集群中的三种角色各司其职，共同完成</a:t>
            </a:r>
            <a:r>
              <a:rPr lang="zh-CN" altLang="en-US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</a:rPr>
              <a:t>分布式协调服务。</a:t>
            </a:r>
            <a:endParaRPr lang="zh-CN" altLang="zh-CN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2" name="Picture 2" descr="https://images2015.cnblogs.com/blog/581813/201706/581813-20170626010114336-754141744.jpg"/>
          <p:cNvPicPr>
            <a:picLocks noChangeAspect="1" noChangeArrowheads="1"/>
          </p:cNvPicPr>
          <p:nvPr/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4021" y="3332018"/>
            <a:ext cx="5146114" cy="2957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9119827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标题 1"/>
          <p:cNvSpPr>
            <a:spLocks noChangeArrowheads="1"/>
          </p:cNvSpPr>
          <p:nvPr/>
        </p:nvSpPr>
        <p:spPr bwMode="auto">
          <a:xfrm>
            <a:off x="250825" y="136525"/>
            <a:ext cx="5884863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571500" indent="-571500" eaLnBrk="1" hangingPunct="1">
              <a:buFont typeface="Wingdings" pitchFamily="2" charset="2"/>
              <a:buNone/>
            </a:pPr>
            <a:r>
              <a:rPr lang="zh-CN" altLang="en-US" sz="3200" b="1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  <a:sym typeface="宋体" pitchFamily="2" charset="-122"/>
              </a:rPr>
              <a:t>            </a:t>
            </a:r>
            <a:r>
              <a:rPr lang="en-US" altLang="zh-CN" sz="3200" b="1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  <a:sym typeface="宋体" pitchFamily="2" charset="-122"/>
              </a:rPr>
              <a:t>5.1  </a:t>
            </a:r>
            <a:r>
              <a:rPr lang="zh-CN" altLang="en-US" sz="3200" b="1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  <a:sym typeface="宋体" pitchFamily="2" charset="-122"/>
              </a:rPr>
              <a:t>初识</a:t>
            </a:r>
            <a:r>
              <a:rPr lang="en-US" altLang="zh-CN" sz="3200" b="1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  <a:sym typeface="宋体" pitchFamily="2" charset="-122"/>
              </a:rPr>
              <a:t>Zookeeper</a:t>
            </a:r>
            <a:endParaRPr lang="zh-CN" altLang="en-US" sz="3200" b="1" dirty="0">
              <a:solidFill>
                <a:srgbClr val="1369B2"/>
              </a:solidFill>
              <a:latin typeface="微软雅黑" pitchFamily="34" charset="-122"/>
              <a:ea typeface="微软雅黑" pitchFamily="34" charset="-122"/>
              <a:sym typeface="宋体" pitchFamily="2" charset="-122"/>
            </a:endParaRPr>
          </a:p>
        </p:txBody>
      </p:sp>
      <p:sp>
        <p:nvSpPr>
          <p:cNvPr id="7" name="矩形 6"/>
          <p:cNvSpPr/>
          <p:nvPr/>
        </p:nvSpPr>
        <p:spPr bwMode="auto">
          <a:xfrm>
            <a:off x="0" y="969484"/>
            <a:ext cx="9144000" cy="792641"/>
          </a:xfrm>
          <a:prstGeom prst="rect">
            <a:avLst/>
          </a:prstGeom>
          <a:gradFill>
            <a:gsLst>
              <a:gs pos="100000">
                <a:srgbClr val="00B0F0">
                  <a:alpha val="0"/>
                </a:srgbClr>
              </a:gs>
              <a:gs pos="0">
                <a:srgbClr val="D1ECFF">
                  <a:alpha val="0"/>
                </a:srgbClr>
              </a:gs>
              <a:gs pos="49000">
                <a:srgbClr val="D1ECFF"/>
              </a:gs>
            </a:gsLst>
            <a:lin ang="0" scaled="0"/>
          </a:gra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buFont typeface="Arial" pitchFamily="34" charset="0"/>
              <a:buNone/>
              <a:defRPr/>
            </a:pPr>
            <a:endParaRPr lang="zh-CN" altLang="en-US">
              <a:latin typeface="Arial" charset="0"/>
            </a:endParaRPr>
          </a:p>
        </p:txBody>
      </p:sp>
      <p:pic>
        <p:nvPicPr>
          <p:cNvPr id="10247" name="Picture 2" descr="C:\Documents and Settings\Administrator\桌面\小人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25" y="969963"/>
            <a:ext cx="132397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矩形 9"/>
          <p:cNvSpPr/>
          <p:nvPr/>
        </p:nvSpPr>
        <p:spPr>
          <a:xfrm>
            <a:off x="1755775" y="1123950"/>
            <a:ext cx="34050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400" b="1" spc="200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</a:rPr>
              <a:t>Zookeeper</a:t>
            </a:r>
            <a:r>
              <a:rPr lang="zh-CN" altLang="en-US" sz="2400" b="1" spc="200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</a:rPr>
              <a:t>集群角色</a:t>
            </a:r>
            <a:endParaRPr lang="en-US" altLang="zh-CN" sz="2400" b="1" spc="200" dirty="0">
              <a:solidFill>
                <a:srgbClr val="1369B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7" name="Text Box 109"/>
          <p:cNvSpPr txBox="1">
            <a:spLocks noChangeArrowheads="1"/>
          </p:cNvSpPr>
          <p:nvPr/>
        </p:nvSpPr>
        <p:spPr bwMode="gray">
          <a:xfrm>
            <a:off x="483325" y="4904765"/>
            <a:ext cx="3451365" cy="146540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melia BT"/>
                <a:ea typeface="宋体" pitchFamily="2" charset="-122"/>
                <a:cs typeface="+mn-cs"/>
              </a:defRPr>
            </a:lvl1pPr>
            <a:lvl2pPr marL="361950" indent="9525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melia BT"/>
                <a:ea typeface="宋体" pitchFamily="2" charset="-122"/>
                <a:cs typeface="+mn-cs"/>
              </a:defRPr>
            </a:lvl2pPr>
            <a:lvl3pPr marL="725488" indent="18891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melia BT"/>
                <a:ea typeface="宋体" pitchFamily="2" charset="-122"/>
                <a:cs typeface="+mn-cs"/>
              </a:defRPr>
            </a:lvl3pPr>
            <a:lvl4pPr marL="1087438" indent="28416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melia BT"/>
                <a:ea typeface="宋体" pitchFamily="2" charset="-122"/>
                <a:cs typeface="+mn-cs"/>
              </a:defRPr>
            </a:lvl4pPr>
            <a:lvl5pPr marL="1450975" indent="37782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melia BT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melia BT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melia BT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melia BT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melia BT"/>
                <a:ea typeface="宋体" pitchFamily="2" charset="-122"/>
                <a:cs typeface="+mn-cs"/>
              </a:defRPr>
            </a:lvl9pPr>
          </a:lstStyle>
          <a:p>
            <a:pPr indent="457200" algn="just">
              <a:lnSpc>
                <a:spcPct val="130000"/>
              </a:lnSpc>
              <a:buClr>
                <a:schemeClr val="hlink"/>
              </a:buClr>
              <a:defRPr/>
            </a:pPr>
            <a:r>
              <a:rPr lang="en-US" altLang="zh-CN" sz="1400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</a:rPr>
              <a:t>Leader</a:t>
            </a: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是</a:t>
            </a:r>
            <a:r>
              <a:rPr lang="en-US" altLang="zh-CN" sz="1400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</a:rPr>
              <a:t>Zookeeper</a:t>
            </a:r>
            <a:r>
              <a:rPr lang="zh-CN" altLang="en-US" sz="1400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</a:rPr>
              <a:t>集群</a:t>
            </a: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工作的</a:t>
            </a:r>
            <a:r>
              <a:rPr lang="zh-CN" altLang="en-US" sz="1400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</a:rPr>
              <a:t>核心</a:t>
            </a: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，也是事务性请求（写操作）的唯一</a:t>
            </a:r>
            <a:r>
              <a:rPr lang="zh-CN" altLang="en-US" sz="1400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</a:rPr>
              <a:t>调度</a:t>
            </a: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和</a:t>
            </a:r>
            <a:r>
              <a:rPr lang="zh-CN" altLang="en-US" sz="1400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</a:rPr>
              <a:t>处理者</a:t>
            </a: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，保证集群事务处理的</a:t>
            </a:r>
            <a:r>
              <a:rPr lang="zh-CN" altLang="en-US" sz="1400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</a:rPr>
              <a:t>顺序性</a:t>
            </a: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，同时负责进行</a:t>
            </a:r>
            <a:r>
              <a:rPr lang="zh-CN" altLang="en-US" sz="1400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</a:rPr>
              <a:t>投票</a:t>
            </a: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的</a:t>
            </a:r>
            <a:r>
              <a:rPr lang="zh-CN" altLang="en-US" sz="1400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</a:rPr>
              <a:t>发起</a:t>
            </a: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和</a:t>
            </a:r>
            <a:r>
              <a:rPr lang="zh-CN" altLang="en-US" sz="1400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</a:rPr>
              <a:t>决议</a:t>
            </a: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，以及</a:t>
            </a:r>
            <a:r>
              <a:rPr lang="zh-CN" altLang="en-US" sz="1400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</a:rPr>
              <a:t>更新系统状态</a:t>
            </a: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。</a:t>
            </a:r>
          </a:p>
        </p:txBody>
      </p:sp>
      <p:sp>
        <p:nvSpPr>
          <p:cNvPr id="50" name="Text Box 118"/>
          <p:cNvSpPr txBox="1">
            <a:spLocks noChangeArrowheads="1"/>
          </p:cNvSpPr>
          <p:nvPr/>
        </p:nvSpPr>
        <p:spPr bwMode="gray">
          <a:xfrm>
            <a:off x="2976671" y="2093719"/>
            <a:ext cx="3091071" cy="26330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melia BT"/>
                <a:ea typeface="宋体" pitchFamily="2" charset="-122"/>
                <a:cs typeface="+mn-cs"/>
              </a:defRPr>
            </a:lvl1pPr>
            <a:lvl2pPr marL="361950" indent="9525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melia BT"/>
                <a:ea typeface="宋体" pitchFamily="2" charset="-122"/>
                <a:cs typeface="+mn-cs"/>
              </a:defRPr>
            </a:lvl2pPr>
            <a:lvl3pPr marL="725488" indent="18891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melia BT"/>
                <a:ea typeface="宋体" pitchFamily="2" charset="-122"/>
                <a:cs typeface="+mn-cs"/>
              </a:defRPr>
            </a:lvl3pPr>
            <a:lvl4pPr marL="1087438" indent="28416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melia BT"/>
                <a:ea typeface="宋体" pitchFamily="2" charset="-122"/>
                <a:cs typeface="+mn-cs"/>
              </a:defRPr>
            </a:lvl4pPr>
            <a:lvl5pPr marL="1450975" indent="37782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melia BT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melia BT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melia BT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melia BT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melia BT"/>
                <a:ea typeface="宋体" pitchFamily="2" charset="-122"/>
                <a:cs typeface="+mn-cs"/>
              </a:defRPr>
            </a:lvl9pPr>
          </a:lstStyle>
          <a:p>
            <a:pPr indent="457200" algn="just">
              <a:lnSpc>
                <a:spcPct val="130000"/>
              </a:lnSpc>
              <a:buClr>
                <a:schemeClr val="hlink"/>
              </a:buClr>
              <a:defRPr/>
            </a:pPr>
            <a:endParaRPr lang="en-US" altLang="zh-CN" sz="1400" dirty="0">
              <a:latin typeface="微软雅黑" pitchFamily="34" charset="-122"/>
              <a:ea typeface="微软雅黑" pitchFamily="34" charset="-122"/>
              <a:sym typeface="+mn-lt"/>
            </a:endParaRPr>
          </a:p>
        </p:txBody>
      </p:sp>
      <p:sp>
        <p:nvSpPr>
          <p:cNvPr id="82" name="Text Box 109"/>
          <p:cNvSpPr txBox="1">
            <a:spLocks noChangeArrowheads="1"/>
          </p:cNvSpPr>
          <p:nvPr/>
        </p:nvSpPr>
        <p:spPr bwMode="gray">
          <a:xfrm>
            <a:off x="5872225" y="4833821"/>
            <a:ext cx="3005074" cy="32717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melia BT"/>
                <a:ea typeface="宋体" pitchFamily="2" charset="-122"/>
                <a:cs typeface="+mn-cs"/>
              </a:defRPr>
            </a:lvl1pPr>
            <a:lvl2pPr marL="361950" indent="9525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melia BT"/>
                <a:ea typeface="宋体" pitchFamily="2" charset="-122"/>
                <a:cs typeface="+mn-cs"/>
              </a:defRPr>
            </a:lvl2pPr>
            <a:lvl3pPr marL="725488" indent="18891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melia BT"/>
                <a:ea typeface="宋体" pitchFamily="2" charset="-122"/>
                <a:cs typeface="+mn-cs"/>
              </a:defRPr>
            </a:lvl3pPr>
            <a:lvl4pPr marL="1087438" indent="28416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melia BT"/>
                <a:ea typeface="宋体" pitchFamily="2" charset="-122"/>
                <a:cs typeface="+mn-cs"/>
              </a:defRPr>
            </a:lvl4pPr>
            <a:lvl5pPr marL="1450975" indent="37782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melia BT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melia BT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melia BT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melia BT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melia BT"/>
                <a:ea typeface="宋体" pitchFamily="2" charset="-122"/>
                <a:cs typeface="+mn-cs"/>
              </a:defRPr>
            </a:lvl9pPr>
          </a:lstStyle>
          <a:p>
            <a:pPr indent="457200" algn="just">
              <a:lnSpc>
                <a:spcPct val="130000"/>
              </a:lnSpc>
              <a:buClr>
                <a:schemeClr val="hlink"/>
              </a:buClr>
              <a:defRPr/>
            </a:pPr>
            <a:endParaRPr lang="zh-CN" altLang="en-US" sz="1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2" name="Text Box 109"/>
          <p:cNvSpPr txBox="1">
            <a:spLocks noChangeArrowheads="1"/>
          </p:cNvSpPr>
          <p:nvPr/>
        </p:nvSpPr>
        <p:spPr bwMode="gray">
          <a:xfrm>
            <a:off x="2922883" y="1966721"/>
            <a:ext cx="3868650" cy="118532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melia BT"/>
                <a:ea typeface="宋体" pitchFamily="2" charset="-122"/>
                <a:cs typeface="+mn-cs"/>
              </a:defRPr>
            </a:lvl1pPr>
            <a:lvl2pPr marL="361950" indent="9525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melia BT"/>
                <a:ea typeface="宋体" pitchFamily="2" charset="-122"/>
                <a:cs typeface="+mn-cs"/>
              </a:defRPr>
            </a:lvl2pPr>
            <a:lvl3pPr marL="725488" indent="18891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melia BT"/>
                <a:ea typeface="宋体" pitchFamily="2" charset="-122"/>
                <a:cs typeface="+mn-cs"/>
              </a:defRPr>
            </a:lvl3pPr>
            <a:lvl4pPr marL="1087438" indent="28416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melia BT"/>
                <a:ea typeface="宋体" pitchFamily="2" charset="-122"/>
                <a:cs typeface="+mn-cs"/>
              </a:defRPr>
            </a:lvl4pPr>
            <a:lvl5pPr marL="1450975" indent="37782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melia BT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melia BT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melia BT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melia BT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melia BT"/>
                <a:ea typeface="宋体" pitchFamily="2" charset="-122"/>
                <a:cs typeface="+mn-cs"/>
              </a:defRPr>
            </a:lvl9pPr>
          </a:lstStyle>
          <a:p>
            <a:pPr indent="457200" algn="just">
              <a:lnSpc>
                <a:spcPct val="130000"/>
              </a:lnSpc>
              <a:buClr>
                <a:schemeClr val="hlink"/>
              </a:buClr>
              <a:defRPr/>
            </a:pPr>
            <a:r>
              <a:rPr lang="en-US" altLang="zh-CN" sz="1400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</a:rPr>
              <a:t>Follower</a:t>
            </a: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负责处理</a:t>
            </a:r>
            <a:r>
              <a:rPr lang="zh-CN" altLang="en-US" sz="1400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</a:rPr>
              <a:t>客户端</a:t>
            </a: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的</a:t>
            </a:r>
            <a:r>
              <a:rPr lang="zh-CN" altLang="en-US" sz="1400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</a:rPr>
              <a:t>非事务</a:t>
            </a: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（读操作）</a:t>
            </a:r>
            <a:r>
              <a:rPr lang="zh-CN" altLang="en-US" sz="1400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</a:rPr>
              <a:t>请求</a:t>
            </a: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，如果接收到客户端发来的事务性请求，则会转发给</a:t>
            </a:r>
            <a:r>
              <a:rPr lang="en-US" altLang="zh-CN" sz="1400" dirty="0">
                <a:latin typeface="微软雅黑" pitchFamily="34" charset="-122"/>
                <a:ea typeface="微软雅黑" pitchFamily="34" charset="-122"/>
              </a:rPr>
              <a:t>Leader</a:t>
            </a: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，让</a:t>
            </a:r>
            <a:r>
              <a:rPr lang="en-US" altLang="zh-CN" sz="1400" dirty="0">
                <a:latin typeface="微软雅黑" pitchFamily="34" charset="-122"/>
                <a:ea typeface="微软雅黑" pitchFamily="34" charset="-122"/>
              </a:rPr>
              <a:t>Leader</a:t>
            </a: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进行处理，同时还负责在</a:t>
            </a:r>
            <a:r>
              <a:rPr lang="en-US" altLang="zh-CN" sz="1400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</a:rPr>
              <a:t>Leader</a:t>
            </a:r>
            <a:r>
              <a:rPr lang="zh-CN" altLang="en-US" sz="1400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</a:rPr>
              <a:t>选举</a:t>
            </a: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过程中</a:t>
            </a:r>
            <a:r>
              <a:rPr lang="zh-CN" altLang="en-US" sz="1400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</a:rPr>
              <a:t>参与投票</a:t>
            </a: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。</a:t>
            </a:r>
          </a:p>
        </p:txBody>
      </p:sp>
      <p:sp>
        <p:nvSpPr>
          <p:cNvPr id="113" name="Text Box 109"/>
          <p:cNvSpPr txBox="1">
            <a:spLocks noChangeArrowheads="1"/>
          </p:cNvSpPr>
          <p:nvPr/>
        </p:nvSpPr>
        <p:spPr bwMode="gray">
          <a:xfrm>
            <a:off x="4944672" y="4850095"/>
            <a:ext cx="4064397" cy="146540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melia BT"/>
                <a:ea typeface="宋体" pitchFamily="2" charset="-122"/>
                <a:cs typeface="+mn-cs"/>
              </a:defRPr>
            </a:lvl1pPr>
            <a:lvl2pPr marL="361950" indent="9525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melia BT"/>
                <a:ea typeface="宋体" pitchFamily="2" charset="-122"/>
                <a:cs typeface="+mn-cs"/>
              </a:defRPr>
            </a:lvl2pPr>
            <a:lvl3pPr marL="725488" indent="18891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melia BT"/>
                <a:ea typeface="宋体" pitchFamily="2" charset="-122"/>
                <a:cs typeface="+mn-cs"/>
              </a:defRPr>
            </a:lvl3pPr>
            <a:lvl4pPr marL="1087438" indent="28416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melia BT"/>
                <a:ea typeface="宋体" pitchFamily="2" charset="-122"/>
                <a:cs typeface="+mn-cs"/>
              </a:defRPr>
            </a:lvl4pPr>
            <a:lvl5pPr marL="1450975" indent="37782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melia BT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melia BT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melia BT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melia BT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melia BT"/>
                <a:ea typeface="宋体" pitchFamily="2" charset="-122"/>
                <a:cs typeface="+mn-cs"/>
              </a:defRPr>
            </a:lvl9pPr>
          </a:lstStyle>
          <a:p>
            <a:pPr indent="457200" algn="just">
              <a:lnSpc>
                <a:spcPct val="130000"/>
              </a:lnSpc>
              <a:buClr>
                <a:schemeClr val="hlink"/>
              </a:buClr>
              <a:defRPr/>
            </a:pPr>
            <a:r>
              <a:rPr lang="en-US" altLang="zh-CN" sz="1400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</a:rPr>
              <a:t>Observer</a:t>
            </a: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负责</a:t>
            </a:r>
            <a:r>
              <a:rPr lang="zh-CN" altLang="en-US" sz="1400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</a:rPr>
              <a:t>观察</a:t>
            </a:r>
            <a:r>
              <a:rPr lang="en-US" altLang="zh-CN" sz="1400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</a:rPr>
              <a:t>Zookeeper</a:t>
            </a:r>
            <a:r>
              <a:rPr lang="zh-CN" altLang="en-US" sz="1400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</a:rPr>
              <a:t>集群</a:t>
            </a: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的</a:t>
            </a:r>
            <a:r>
              <a:rPr lang="zh-CN" altLang="en-US" sz="1400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</a:rPr>
              <a:t>最新状态</a:t>
            </a: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的</a:t>
            </a:r>
            <a:r>
              <a:rPr lang="zh-CN" altLang="en-US" sz="1400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</a:rPr>
              <a:t>变化</a:t>
            </a: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，并且将这些状态进行</a:t>
            </a:r>
            <a:r>
              <a:rPr lang="zh-CN" altLang="en-US" sz="1400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</a:rPr>
              <a:t>同步</a:t>
            </a: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。对于非事务性请求可进行</a:t>
            </a:r>
            <a:r>
              <a:rPr lang="zh-CN" altLang="en-US" sz="1400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</a:rPr>
              <a:t>独立处理</a:t>
            </a: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；对于事务性请求，则会转发给</a:t>
            </a:r>
            <a:r>
              <a:rPr lang="en-US" altLang="zh-CN" sz="1400" dirty="0">
                <a:latin typeface="微软雅黑" pitchFamily="34" charset="-122"/>
                <a:ea typeface="微软雅黑" pitchFamily="34" charset="-122"/>
              </a:rPr>
              <a:t>Leader</a:t>
            </a: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服务器进行处理。它</a:t>
            </a:r>
            <a:r>
              <a:rPr lang="zh-CN" altLang="en-US" sz="1400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</a:rPr>
              <a:t>不参与</a:t>
            </a: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任何形式的</a:t>
            </a:r>
            <a:r>
              <a:rPr lang="zh-CN" altLang="en-US" sz="1400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</a:rPr>
              <a:t>投票</a:t>
            </a: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，只提供</a:t>
            </a:r>
            <a:r>
              <a:rPr lang="zh-CN" altLang="en-US" sz="1400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</a:rPr>
              <a:t>非事务性</a:t>
            </a: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的</a:t>
            </a:r>
            <a:r>
              <a:rPr lang="zh-CN" altLang="en-US" sz="1400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</a:rPr>
              <a:t>服务</a:t>
            </a: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。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726497" y="3263313"/>
            <a:ext cx="7633569" cy="1553390"/>
            <a:chOff x="726497" y="3263313"/>
            <a:chExt cx="7633569" cy="1553390"/>
          </a:xfrm>
        </p:grpSpPr>
        <p:grpSp>
          <p:nvGrpSpPr>
            <p:cNvPr id="71" name="组合 70"/>
            <p:cNvGrpSpPr/>
            <p:nvPr/>
          </p:nvGrpSpPr>
          <p:grpSpPr>
            <a:xfrm>
              <a:off x="2927880" y="3907802"/>
              <a:ext cx="573104" cy="276828"/>
              <a:chOff x="4094163" y="3830331"/>
              <a:chExt cx="795338" cy="384175"/>
            </a:xfrm>
          </p:grpSpPr>
          <p:sp>
            <p:nvSpPr>
              <p:cNvPr id="72" name="Rectangle 129"/>
              <p:cNvSpPr>
                <a:spLocks noChangeArrowheads="1"/>
              </p:cNvSpPr>
              <p:nvPr/>
            </p:nvSpPr>
            <p:spPr bwMode="ltGray">
              <a:xfrm>
                <a:off x="4094163" y="3986166"/>
                <a:ext cx="795338" cy="7250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melia BT"/>
                    <a:ea typeface="宋体" pitchFamily="2" charset="-122"/>
                    <a:cs typeface="+mn-cs"/>
                  </a:defRPr>
                </a:lvl1pPr>
                <a:lvl2pPr marL="361950" indent="9525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melia BT"/>
                    <a:ea typeface="宋体" pitchFamily="2" charset="-122"/>
                    <a:cs typeface="+mn-cs"/>
                  </a:defRPr>
                </a:lvl2pPr>
                <a:lvl3pPr marL="725488" indent="188913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melia BT"/>
                    <a:ea typeface="宋体" pitchFamily="2" charset="-122"/>
                    <a:cs typeface="+mn-cs"/>
                  </a:defRPr>
                </a:lvl3pPr>
                <a:lvl4pPr marL="1087438" indent="284163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melia BT"/>
                    <a:ea typeface="宋体" pitchFamily="2" charset="-122"/>
                    <a:cs typeface="+mn-cs"/>
                  </a:defRPr>
                </a:lvl4pPr>
                <a:lvl5pPr marL="1450975" indent="37782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melia BT"/>
                    <a:ea typeface="宋体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melia BT"/>
                    <a:ea typeface="宋体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melia BT"/>
                    <a:ea typeface="宋体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melia BT"/>
                    <a:ea typeface="宋体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melia BT"/>
                    <a:ea typeface="宋体" pitchFamily="2" charset="-122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73" name="椭圆 72"/>
              <p:cNvSpPr>
                <a:spLocks noChangeArrowheads="1"/>
              </p:cNvSpPr>
              <p:nvPr/>
            </p:nvSpPr>
            <p:spPr bwMode="auto">
              <a:xfrm>
                <a:off x="4327525" y="3830331"/>
                <a:ext cx="384175" cy="384175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</p:spPr>
            <p:txBody>
              <a:bodyPr lIns="80656" tIns="40328" rIns="80656" bIns="40328" anchor="ctr"/>
              <a:lstStyle/>
              <a:p>
                <a:pPr algn="ctr"/>
                <a:endParaRPr lang="zh-CN" altLang="zh-CN" sz="1600">
                  <a:latin typeface="+mn-lt"/>
                  <a:cs typeface="+mn-ea"/>
                  <a:sym typeface="+mn-lt"/>
                </a:endParaRPr>
              </a:p>
            </p:txBody>
          </p:sp>
        </p:grpSp>
        <p:grpSp>
          <p:nvGrpSpPr>
            <p:cNvPr id="4" name="组合 3"/>
            <p:cNvGrpSpPr/>
            <p:nvPr/>
          </p:nvGrpSpPr>
          <p:grpSpPr>
            <a:xfrm>
              <a:off x="726497" y="3500969"/>
              <a:ext cx="2220167" cy="1315734"/>
              <a:chOff x="726497" y="3500969"/>
              <a:chExt cx="2220167" cy="1315734"/>
            </a:xfrm>
          </p:grpSpPr>
          <p:sp>
            <p:nvSpPr>
              <p:cNvPr id="24" name="Rectangle 129"/>
              <p:cNvSpPr>
                <a:spLocks noChangeArrowheads="1"/>
              </p:cNvSpPr>
              <p:nvPr/>
            </p:nvSpPr>
            <p:spPr bwMode="ltGray">
              <a:xfrm>
                <a:off x="2373560" y="4020093"/>
                <a:ext cx="573104" cy="5224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melia BT"/>
                    <a:ea typeface="宋体" pitchFamily="2" charset="-122"/>
                    <a:cs typeface="+mn-cs"/>
                  </a:defRPr>
                </a:lvl1pPr>
                <a:lvl2pPr marL="361950" indent="9525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melia BT"/>
                    <a:ea typeface="宋体" pitchFamily="2" charset="-122"/>
                    <a:cs typeface="+mn-cs"/>
                  </a:defRPr>
                </a:lvl2pPr>
                <a:lvl3pPr marL="725488" indent="188913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melia BT"/>
                    <a:ea typeface="宋体" pitchFamily="2" charset="-122"/>
                    <a:cs typeface="+mn-cs"/>
                  </a:defRPr>
                </a:lvl3pPr>
                <a:lvl4pPr marL="1087438" indent="284163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melia BT"/>
                    <a:ea typeface="宋体" pitchFamily="2" charset="-122"/>
                    <a:cs typeface="+mn-cs"/>
                  </a:defRPr>
                </a:lvl4pPr>
                <a:lvl5pPr marL="1450975" indent="37782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melia BT"/>
                    <a:ea typeface="宋体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melia BT"/>
                    <a:ea typeface="宋体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melia BT"/>
                    <a:ea typeface="宋体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melia BT"/>
                    <a:ea typeface="宋体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melia BT"/>
                    <a:ea typeface="宋体" pitchFamily="2" charset="-122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2" name="Line 107"/>
              <p:cNvSpPr>
                <a:spLocks noChangeShapeType="1"/>
              </p:cNvSpPr>
              <p:nvPr/>
            </p:nvSpPr>
            <p:spPr bwMode="gray">
              <a:xfrm>
                <a:off x="1926830" y="4524796"/>
                <a:ext cx="0" cy="28464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melia BT"/>
                    <a:ea typeface="宋体" pitchFamily="2" charset="-122"/>
                    <a:cs typeface="+mn-cs"/>
                  </a:defRPr>
                </a:lvl1pPr>
                <a:lvl2pPr marL="361950" indent="9525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melia BT"/>
                    <a:ea typeface="宋体" pitchFamily="2" charset="-122"/>
                    <a:cs typeface="+mn-cs"/>
                  </a:defRPr>
                </a:lvl2pPr>
                <a:lvl3pPr marL="725488" indent="188913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melia BT"/>
                    <a:ea typeface="宋体" pitchFamily="2" charset="-122"/>
                    <a:cs typeface="+mn-cs"/>
                  </a:defRPr>
                </a:lvl3pPr>
                <a:lvl4pPr marL="1087438" indent="284163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melia BT"/>
                    <a:ea typeface="宋体" pitchFamily="2" charset="-122"/>
                    <a:cs typeface="+mn-cs"/>
                  </a:defRPr>
                </a:lvl4pPr>
                <a:lvl5pPr marL="1450975" indent="37782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melia BT"/>
                    <a:ea typeface="宋体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melia BT"/>
                    <a:ea typeface="宋体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melia BT"/>
                    <a:ea typeface="宋体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melia BT"/>
                    <a:ea typeface="宋体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melia BT"/>
                    <a:ea typeface="宋体" pitchFamily="2" charset="-122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6" name="Line 108"/>
              <p:cNvSpPr>
                <a:spLocks noChangeShapeType="1"/>
              </p:cNvSpPr>
              <p:nvPr/>
            </p:nvSpPr>
            <p:spPr bwMode="gray">
              <a:xfrm flipH="1">
                <a:off x="1350283" y="4816703"/>
                <a:ext cx="1140983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melia BT"/>
                    <a:ea typeface="宋体" pitchFamily="2" charset="-122"/>
                    <a:cs typeface="+mn-cs"/>
                  </a:defRPr>
                </a:lvl1pPr>
                <a:lvl2pPr marL="361950" indent="9525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melia BT"/>
                    <a:ea typeface="宋体" pitchFamily="2" charset="-122"/>
                    <a:cs typeface="+mn-cs"/>
                  </a:defRPr>
                </a:lvl2pPr>
                <a:lvl3pPr marL="725488" indent="188913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melia BT"/>
                    <a:ea typeface="宋体" pitchFamily="2" charset="-122"/>
                    <a:cs typeface="+mn-cs"/>
                  </a:defRPr>
                </a:lvl3pPr>
                <a:lvl4pPr marL="1087438" indent="284163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melia BT"/>
                    <a:ea typeface="宋体" pitchFamily="2" charset="-122"/>
                    <a:cs typeface="+mn-cs"/>
                  </a:defRPr>
                </a:lvl4pPr>
                <a:lvl5pPr marL="1450975" indent="37782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melia BT"/>
                    <a:ea typeface="宋体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melia BT"/>
                    <a:ea typeface="宋体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melia BT"/>
                    <a:ea typeface="宋体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melia BT"/>
                    <a:ea typeface="宋体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melia BT"/>
                    <a:ea typeface="宋体" pitchFamily="2" charset="-122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grpSp>
            <p:nvGrpSpPr>
              <p:cNvPr id="28" name="组合 27"/>
              <p:cNvGrpSpPr>
                <a:grpSpLocks/>
              </p:cNvGrpSpPr>
              <p:nvPr/>
            </p:nvGrpSpPr>
            <p:grpSpPr bwMode="auto">
              <a:xfrm>
                <a:off x="1430705" y="3663609"/>
                <a:ext cx="979889" cy="780035"/>
                <a:chOff x="962655" y="3305175"/>
                <a:chExt cx="1284288" cy="1052513"/>
              </a:xfrm>
            </p:grpSpPr>
            <p:grpSp>
              <p:nvGrpSpPr>
                <p:cNvPr id="31" name="Group 51"/>
                <p:cNvGrpSpPr>
                  <a:grpSpLocks/>
                </p:cNvGrpSpPr>
                <p:nvPr/>
              </p:nvGrpSpPr>
              <p:grpSpPr bwMode="auto">
                <a:xfrm>
                  <a:off x="1096963" y="3305175"/>
                  <a:ext cx="1041400" cy="1052513"/>
                  <a:chOff x="691" y="2077"/>
                  <a:chExt cx="656" cy="663"/>
                </a:xfrm>
              </p:grpSpPr>
              <p:pic>
                <p:nvPicPr>
                  <p:cNvPr id="34" name="Picture 52" descr="circuler_1"/>
                  <p:cNvPicPr>
                    <a:picLocks noChangeAspect="1" noChangeArrowheads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gray">
                  <a:xfrm>
                    <a:off x="691" y="2077"/>
                    <a:ext cx="656" cy="66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35" name="Oval 53"/>
                  <p:cNvSpPr>
                    <a:spLocks noChangeArrowheads="1"/>
                  </p:cNvSpPr>
                  <p:nvPr/>
                </p:nvSpPr>
                <p:spPr bwMode="gray">
                  <a:xfrm>
                    <a:off x="691" y="2077"/>
                    <a:ext cx="652" cy="663"/>
                  </a:xfrm>
                  <a:prstGeom prst="ellipse">
                    <a:avLst/>
                  </a:prstGeom>
                  <a:solidFill>
                    <a:srgbClr val="0070C0"/>
                  </a:solidFill>
                  <a:ln w="9525" algn="ctr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>
                    <a:defPPr>
                      <a:defRPr lang="en-US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melia BT"/>
                        <a:ea typeface="宋体" pitchFamily="2" charset="-122"/>
                        <a:cs typeface="+mn-cs"/>
                      </a:defRPr>
                    </a:lvl1pPr>
                    <a:lvl2pPr marL="361950" indent="9525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melia BT"/>
                        <a:ea typeface="宋体" pitchFamily="2" charset="-122"/>
                        <a:cs typeface="+mn-cs"/>
                      </a:defRPr>
                    </a:lvl2pPr>
                    <a:lvl3pPr marL="725488" indent="188913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melia BT"/>
                        <a:ea typeface="宋体" pitchFamily="2" charset="-122"/>
                        <a:cs typeface="+mn-cs"/>
                      </a:defRPr>
                    </a:lvl3pPr>
                    <a:lvl4pPr marL="1087438" indent="284163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melia BT"/>
                        <a:ea typeface="宋体" pitchFamily="2" charset="-122"/>
                        <a:cs typeface="+mn-cs"/>
                      </a:defRPr>
                    </a:lvl4pPr>
                    <a:lvl5pPr marL="1450975" indent="377825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melia BT"/>
                        <a:ea typeface="宋体" pitchFamily="2" charset="-122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melia BT"/>
                        <a:ea typeface="宋体" pitchFamily="2" charset="-122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melia BT"/>
                        <a:ea typeface="宋体" pitchFamily="2" charset="-122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melia BT"/>
                        <a:ea typeface="宋体" pitchFamily="2" charset="-122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melia BT"/>
                        <a:ea typeface="宋体" pitchFamily="2" charset="-122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endParaRPr lang="zh-CN" altLang="en-US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ea"/>
                      <a:sym typeface="+mn-lt"/>
                    </a:endParaRPr>
                  </a:p>
                </p:txBody>
              </p:sp>
              <p:grpSp>
                <p:nvGrpSpPr>
                  <p:cNvPr id="36" name="Group 54"/>
                  <p:cNvGrpSpPr>
                    <a:grpSpLocks/>
                  </p:cNvGrpSpPr>
                  <p:nvPr/>
                </p:nvGrpSpPr>
                <p:grpSpPr bwMode="auto">
                  <a:xfrm>
                    <a:off x="721" y="2596"/>
                    <a:ext cx="564" cy="111"/>
                    <a:chOff x="3709" y="1867"/>
                    <a:chExt cx="820" cy="158"/>
                  </a:xfrm>
                </p:grpSpPr>
                <p:grpSp>
                  <p:nvGrpSpPr>
                    <p:cNvPr id="37" name="Group 55"/>
                    <p:cNvGrpSpPr>
                      <a:grpSpLocks/>
                    </p:cNvGrpSpPr>
                    <p:nvPr/>
                  </p:nvGrpSpPr>
                  <p:grpSpPr bwMode="auto">
                    <a:xfrm rot="-1297425" flipH="1" flipV="1">
                      <a:off x="3849" y="1867"/>
                      <a:ext cx="680" cy="151"/>
                      <a:chOff x="1567" y="2568"/>
                      <a:chExt cx="1117" cy="280"/>
                    </a:xfrm>
                  </p:grpSpPr>
                  <p:sp>
                    <p:nvSpPr>
                      <p:cNvPr id="43" name="AutoShape 56"/>
                      <p:cNvSpPr>
                        <a:spLocks noChangeArrowheads="1"/>
                      </p:cNvSpPr>
                      <p:nvPr/>
                    </p:nvSpPr>
                    <p:spPr bwMode="gray">
                      <a:xfrm rot="5263130">
                        <a:off x="1861" y="2274"/>
                        <a:ext cx="228" cy="815"/>
                      </a:xfrm>
                      <a:prstGeom prst="moon">
                        <a:avLst>
                          <a:gd name="adj" fmla="val 49773"/>
                        </a:avLst>
                      </a:prstGeom>
                      <a:solidFill>
                        <a:srgbClr val="FFFFFF">
                          <a:alpha val="3922"/>
                        </a:srgbClr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algn="l" rtl="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ern="1200">
                            <a:solidFill>
                              <a:schemeClr val="tx1"/>
                            </a:solidFill>
                            <a:latin typeface="Amelia BT"/>
                            <a:ea typeface="宋体" pitchFamily="2" charset="-122"/>
                            <a:cs typeface="+mn-cs"/>
                          </a:defRPr>
                        </a:lvl1pPr>
                        <a:lvl2pPr marL="361950" indent="95250" algn="l" rtl="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ern="1200">
                            <a:solidFill>
                              <a:schemeClr val="tx1"/>
                            </a:solidFill>
                            <a:latin typeface="Amelia BT"/>
                            <a:ea typeface="宋体" pitchFamily="2" charset="-122"/>
                            <a:cs typeface="+mn-cs"/>
                          </a:defRPr>
                        </a:lvl2pPr>
                        <a:lvl3pPr marL="725488" indent="188913" algn="l" rtl="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ern="1200">
                            <a:solidFill>
                              <a:schemeClr val="tx1"/>
                            </a:solidFill>
                            <a:latin typeface="Amelia BT"/>
                            <a:ea typeface="宋体" pitchFamily="2" charset="-122"/>
                            <a:cs typeface="+mn-cs"/>
                          </a:defRPr>
                        </a:lvl3pPr>
                        <a:lvl4pPr marL="1087438" indent="284163" algn="l" rtl="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ern="1200">
                            <a:solidFill>
                              <a:schemeClr val="tx1"/>
                            </a:solidFill>
                            <a:latin typeface="Amelia BT"/>
                            <a:ea typeface="宋体" pitchFamily="2" charset="-122"/>
                            <a:cs typeface="+mn-cs"/>
                          </a:defRPr>
                        </a:lvl4pPr>
                        <a:lvl5pPr marL="1450975" indent="377825" algn="l" rtl="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ern="1200">
                            <a:solidFill>
                              <a:schemeClr val="tx1"/>
                            </a:solidFill>
                            <a:latin typeface="Amelia BT"/>
                            <a:ea typeface="宋体" pitchFamily="2" charset="-122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kern="1200">
                            <a:solidFill>
                              <a:schemeClr val="tx1"/>
                            </a:solidFill>
                            <a:latin typeface="Amelia BT"/>
                            <a:ea typeface="宋体" pitchFamily="2" charset="-122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kern="1200">
                            <a:solidFill>
                              <a:schemeClr val="tx1"/>
                            </a:solidFill>
                            <a:latin typeface="Amelia BT"/>
                            <a:ea typeface="宋体" pitchFamily="2" charset="-122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kern="1200">
                            <a:solidFill>
                              <a:schemeClr val="tx1"/>
                            </a:solidFill>
                            <a:latin typeface="Amelia BT"/>
                            <a:ea typeface="宋体" pitchFamily="2" charset="-122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kern="1200">
                            <a:solidFill>
                              <a:schemeClr val="tx1"/>
                            </a:solidFill>
                            <a:latin typeface="Amelia BT"/>
                            <a:ea typeface="宋体" pitchFamily="2" charset="-122"/>
                            <a:cs typeface="+mn-cs"/>
                          </a:defRPr>
                        </a:lvl9pPr>
                      </a:lstStyle>
                      <a:p>
                        <a:pPr algn="ctr">
                          <a:defRPr/>
                        </a:pPr>
                        <a:endParaRPr lang="zh-CN" altLang="en-US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endParaRPr>
                      </a:p>
                    </p:txBody>
                  </p:sp>
                  <p:sp>
                    <p:nvSpPr>
                      <p:cNvPr id="44" name="AutoShape 57"/>
                      <p:cNvSpPr>
                        <a:spLocks noChangeArrowheads="1"/>
                      </p:cNvSpPr>
                      <p:nvPr/>
                    </p:nvSpPr>
                    <p:spPr bwMode="gray">
                      <a:xfrm rot="6078281">
                        <a:off x="1997" y="2274"/>
                        <a:ext cx="228" cy="815"/>
                      </a:xfrm>
                      <a:prstGeom prst="moon">
                        <a:avLst>
                          <a:gd name="adj" fmla="val 49773"/>
                        </a:avLst>
                      </a:prstGeom>
                      <a:solidFill>
                        <a:srgbClr val="FFFFFF">
                          <a:alpha val="3922"/>
                        </a:srgbClr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algn="l" rtl="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ern="1200">
                            <a:solidFill>
                              <a:schemeClr val="tx1"/>
                            </a:solidFill>
                            <a:latin typeface="Amelia BT"/>
                            <a:ea typeface="宋体" pitchFamily="2" charset="-122"/>
                            <a:cs typeface="+mn-cs"/>
                          </a:defRPr>
                        </a:lvl1pPr>
                        <a:lvl2pPr marL="361950" indent="95250" algn="l" rtl="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ern="1200">
                            <a:solidFill>
                              <a:schemeClr val="tx1"/>
                            </a:solidFill>
                            <a:latin typeface="Amelia BT"/>
                            <a:ea typeface="宋体" pitchFamily="2" charset="-122"/>
                            <a:cs typeface="+mn-cs"/>
                          </a:defRPr>
                        </a:lvl2pPr>
                        <a:lvl3pPr marL="725488" indent="188913" algn="l" rtl="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ern="1200">
                            <a:solidFill>
                              <a:schemeClr val="tx1"/>
                            </a:solidFill>
                            <a:latin typeface="Amelia BT"/>
                            <a:ea typeface="宋体" pitchFamily="2" charset="-122"/>
                            <a:cs typeface="+mn-cs"/>
                          </a:defRPr>
                        </a:lvl3pPr>
                        <a:lvl4pPr marL="1087438" indent="284163" algn="l" rtl="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ern="1200">
                            <a:solidFill>
                              <a:schemeClr val="tx1"/>
                            </a:solidFill>
                            <a:latin typeface="Amelia BT"/>
                            <a:ea typeface="宋体" pitchFamily="2" charset="-122"/>
                            <a:cs typeface="+mn-cs"/>
                          </a:defRPr>
                        </a:lvl4pPr>
                        <a:lvl5pPr marL="1450975" indent="377825" algn="l" rtl="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ern="1200">
                            <a:solidFill>
                              <a:schemeClr val="tx1"/>
                            </a:solidFill>
                            <a:latin typeface="Amelia BT"/>
                            <a:ea typeface="宋体" pitchFamily="2" charset="-122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kern="1200">
                            <a:solidFill>
                              <a:schemeClr val="tx1"/>
                            </a:solidFill>
                            <a:latin typeface="Amelia BT"/>
                            <a:ea typeface="宋体" pitchFamily="2" charset="-122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kern="1200">
                            <a:solidFill>
                              <a:schemeClr val="tx1"/>
                            </a:solidFill>
                            <a:latin typeface="Amelia BT"/>
                            <a:ea typeface="宋体" pitchFamily="2" charset="-122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kern="1200">
                            <a:solidFill>
                              <a:schemeClr val="tx1"/>
                            </a:solidFill>
                            <a:latin typeface="Amelia BT"/>
                            <a:ea typeface="宋体" pitchFamily="2" charset="-122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kern="1200">
                            <a:solidFill>
                              <a:schemeClr val="tx1"/>
                            </a:solidFill>
                            <a:latin typeface="Amelia BT"/>
                            <a:ea typeface="宋体" pitchFamily="2" charset="-122"/>
                            <a:cs typeface="+mn-cs"/>
                          </a:defRPr>
                        </a:lvl9pPr>
                      </a:lstStyle>
                      <a:p>
                        <a:pPr algn="ctr">
                          <a:defRPr/>
                        </a:pPr>
                        <a:endParaRPr lang="zh-CN" altLang="en-US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endParaRPr>
                      </a:p>
                    </p:txBody>
                  </p:sp>
                  <p:sp>
                    <p:nvSpPr>
                      <p:cNvPr id="45" name="AutoShape 58"/>
                      <p:cNvSpPr>
                        <a:spLocks noChangeArrowheads="1"/>
                      </p:cNvSpPr>
                      <p:nvPr/>
                    </p:nvSpPr>
                    <p:spPr bwMode="gray">
                      <a:xfrm rot="6373927">
                        <a:off x="2071" y="2296"/>
                        <a:ext cx="228" cy="815"/>
                      </a:xfrm>
                      <a:prstGeom prst="moon">
                        <a:avLst>
                          <a:gd name="adj" fmla="val 49773"/>
                        </a:avLst>
                      </a:prstGeom>
                      <a:solidFill>
                        <a:srgbClr val="FFFFFF">
                          <a:alpha val="3922"/>
                        </a:srgbClr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algn="l" rtl="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ern="1200">
                            <a:solidFill>
                              <a:schemeClr val="tx1"/>
                            </a:solidFill>
                            <a:latin typeface="Amelia BT"/>
                            <a:ea typeface="宋体" pitchFamily="2" charset="-122"/>
                            <a:cs typeface="+mn-cs"/>
                          </a:defRPr>
                        </a:lvl1pPr>
                        <a:lvl2pPr marL="361950" indent="95250" algn="l" rtl="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ern="1200">
                            <a:solidFill>
                              <a:schemeClr val="tx1"/>
                            </a:solidFill>
                            <a:latin typeface="Amelia BT"/>
                            <a:ea typeface="宋体" pitchFamily="2" charset="-122"/>
                            <a:cs typeface="+mn-cs"/>
                          </a:defRPr>
                        </a:lvl2pPr>
                        <a:lvl3pPr marL="725488" indent="188913" algn="l" rtl="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ern="1200">
                            <a:solidFill>
                              <a:schemeClr val="tx1"/>
                            </a:solidFill>
                            <a:latin typeface="Amelia BT"/>
                            <a:ea typeface="宋体" pitchFamily="2" charset="-122"/>
                            <a:cs typeface="+mn-cs"/>
                          </a:defRPr>
                        </a:lvl3pPr>
                        <a:lvl4pPr marL="1087438" indent="284163" algn="l" rtl="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ern="1200">
                            <a:solidFill>
                              <a:schemeClr val="tx1"/>
                            </a:solidFill>
                            <a:latin typeface="Amelia BT"/>
                            <a:ea typeface="宋体" pitchFamily="2" charset="-122"/>
                            <a:cs typeface="+mn-cs"/>
                          </a:defRPr>
                        </a:lvl4pPr>
                        <a:lvl5pPr marL="1450975" indent="377825" algn="l" rtl="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ern="1200">
                            <a:solidFill>
                              <a:schemeClr val="tx1"/>
                            </a:solidFill>
                            <a:latin typeface="Amelia BT"/>
                            <a:ea typeface="宋体" pitchFamily="2" charset="-122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kern="1200">
                            <a:solidFill>
                              <a:schemeClr val="tx1"/>
                            </a:solidFill>
                            <a:latin typeface="Amelia BT"/>
                            <a:ea typeface="宋体" pitchFamily="2" charset="-122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kern="1200">
                            <a:solidFill>
                              <a:schemeClr val="tx1"/>
                            </a:solidFill>
                            <a:latin typeface="Amelia BT"/>
                            <a:ea typeface="宋体" pitchFamily="2" charset="-122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kern="1200">
                            <a:solidFill>
                              <a:schemeClr val="tx1"/>
                            </a:solidFill>
                            <a:latin typeface="Amelia BT"/>
                            <a:ea typeface="宋体" pitchFamily="2" charset="-122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kern="1200">
                            <a:solidFill>
                              <a:schemeClr val="tx1"/>
                            </a:solidFill>
                            <a:latin typeface="Amelia BT"/>
                            <a:ea typeface="宋体" pitchFamily="2" charset="-122"/>
                            <a:cs typeface="+mn-cs"/>
                          </a:defRPr>
                        </a:lvl9pPr>
                      </a:lstStyle>
                      <a:p>
                        <a:pPr algn="ctr">
                          <a:defRPr/>
                        </a:pPr>
                        <a:endParaRPr lang="zh-CN" altLang="en-US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endParaRPr>
                      </a:p>
                    </p:txBody>
                  </p:sp>
                  <p:sp>
                    <p:nvSpPr>
                      <p:cNvPr id="46" name="AutoShape 59"/>
                      <p:cNvSpPr>
                        <a:spLocks noChangeArrowheads="1"/>
                      </p:cNvSpPr>
                      <p:nvPr/>
                    </p:nvSpPr>
                    <p:spPr bwMode="gray">
                      <a:xfrm rot="6906312">
                        <a:off x="2163" y="2326"/>
                        <a:ext cx="228" cy="815"/>
                      </a:xfrm>
                      <a:prstGeom prst="moon">
                        <a:avLst>
                          <a:gd name="adj" fmla="val 49773"/>
                        </a:avLst>
                      </a:prstGeom>
                      <a:solidFill>
                        <a:srgbClr val="FFFFFF">
                          <a:alpha val="3922"/>
                        </a:srgbClr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algn="l" rtl="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ern="1200">
                            <a:solidFill>
                              <a:schemeClr val="tx1"/>
                            </a:solidFill>
                            <a:latin typeface="Amelia BT"/>
                            <a:ea typeface="宋体" pitchFamily="2" charset="-122"/>
                            <a:cs typeface="+mn-cs"/>
                          </a:defRPr>
                        </a:lvl1pPr>
                        <a:lvl2pPr marL="361950" indent="95250" algn="l" rtl="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ern="1200">
                            <a:solidFill>
                              <a:schemeClr val="tx1"/>
                            </a:solidFill>
                            <a:latin typeface="Amelia BT"/>
                            <a:ea typeface="宋体" pitchFamily="2" charset="-122"/>
                            <a:cs typeface="+mn-cs"/>
                          </a:defRPr>
                        </a:lvl2pPr>
                        <a:lvl3pPr marL="725488" indent="188913" algn="l" rtl="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ern="1200">
                            <a:solidFill>
                              <a:schemeClr val="tx1"/>
                            </a:solidFill>
                            <a:latin typeface="Amelia BT"/>
                            <a:ea typeface="宋体" pitchFamily="2" charset="-122"/>
                            <a:cs typeface="+mn-cs"/>
                          </a:defRPr>
                        </a:lvl3pPr>
                        <a:lvl4pPr marL="1087438" indent="284163" algn="l" rtl="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ern="1200">
                            <a:solidFill>
                              <a:schemeClr val="tx1"/>
                            </a:solidFill>
                            <a:latin typeface="Amelia BT"/>
                            <a:ea typeface="宋体" pitchFamily="2" charset="-122"/>
                            <a:cs typeface="+mn-cs"/>
                          </a:defRPr>
                        </a:lvl4pPr>
                        <a:lvl5pPr marL="1450975" indent="377825" algn="l" rtl="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ern="1200">
                            <a:solidFill>
                              <a:schemeClr val="tx1"/>
                            </a:solidFill>
                            <a:latin typeface="Amelia BT"/>
                            <a:ea typeface="宋体" pitchFamily="2" charset="-122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kern="1200">
                            <a:solidFill>
                              <a:schemeClr val="tx1"/>
                            </a:solidFill>
                            <a:latin typeface="Amelia BT"/>
                            <a:ea typeface="宋体" pitchFamily="2" charset="-122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kern="1200">
                            <a:solidFill>
                              <a:schemeClr val="tx1"/>
                            </a:solidFill>
                            <a:latin typeface="Amelia BT"/>
                            <a:ea typeface="宋体" pitchFamily="2" charset="-122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kern="1200">
                            <a:solidFill>
                              <a:schemeClr val="tx1"/>
                            </a:solidFill>
                            <a:latin typeface="Amelia BT"/>
                            <a:ea typeface="宋体" pitchFamily="2" charset="-122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kern="1200">
                            <a:solidFill>
                              <a:schemeClr val="tx1"/>
                            </a:solidFill>
                            <a:latin typeface="Amelia BT"/>
                            <a:ea typeface="宋体" pitchFamily="2" charset="-122"/>
                            <a:cs typeface="+mn-cs"/>
                          </a:defRPr>
                        </a:lvl9pPr>
                      </a:lstStyle>
                      <a:p>
                        <a:pPr algn="ctr">
                          <a:defRPr/>
                        </a:pPr>
                        <a:endParaRPr lang="zh-CN" altLang="en-US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endParaRPr>
                      </a:p>
                    </p:txBody>
                  </p:sp>
                </p:grpSp>
                <p:grpSp>
                  <p:nvGrpSpPr>
                    <p:cNvPr id="38" name="Group 60"/>
                    <p:cNvGrpSpPr>
                      <a:grpSpLocks/>
                    </p:cNvGrpSpPr>
                    <p:nvPr/>
                  </p:nvGrpSpPr>
                  <p:grpSpPr bwMode="auto">
                    <a:xfrm rot="56115" flipH="1" flipV="1">
                      <a:off x="3709" y="1873"/>
                      <a:ext cx="679" cy="152"/>
                      <a:chOff x="1567" y="2568"/>
                      <a:chExt cx="1116" cy="282"/>
                    </a:xfrm>
                  </p:grpSpPr>
                  <p:sp>
                    <p:nvSpPr>
                      <p:cNvPr id="39" name="AutoShape 61"/>
                      <p:cNvSpPr>
                        <a:spLocks noChangeArrowheads="1"/>
                      </p:cNvSpPr>
                      <p:nvPr/>
                    </p:nvSpPr>
                    <p:spPr bwMode="gray">
                      <a:xfrm rot="5263130">
                        <a:off x="1861" y="2274"/>
                        <a:ext cx="228" cy="815"/>
                      </a:xfrm>
                      <a:prstGeom prst="moon">
                        <a:avLst>
                          <a:gd name="adj" fmla="val 49773"/>
                        </a:avLst>
                      </a:prstGeom>
                      <a:solidFill>
                        <a:srgbClr val="FFFFFF">
                          <a:alpha val="3922"/>
                        </a:srgbClr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algn="l" rtl="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ern="1200">
                            <a:solidFill>
                              <a:schemeClr val="tx1"/>
                            </a:solidFill>
                            <a:latin typeface="Amelia BT"/>
                            <a:ea typeface="宋体" pitchFamily="2" charset="-122"/>
                            <a:cs typeface="+mn-cs"/>
                          </a:defRPr>
                        </a:lvl1pPr>
                        <a:lvl2pPr marL="361950" indent="95250" algn="l" rtl="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ern="1200">
                            <a:solidFill>
                              <a:schemeClr val="tx1"/>
                            </a:solidFill>
                            <a:latin typeface="Amelia BT"/>
                            <a:ea typeface="宋体" pitchFamily="2" charset="-122"/>
                            <a:cs typeface="+mn-cs"/>
                          </a:defRPr>
                        </a:lvl2pPr>
                        <a:lvl3pPr marL="725488" indent="188913" algn="l" rtl="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ern="1200">
                            <a:solidFill>
                              <a:schemeClr val="tx1"/>
                            </a:solidFill>
                            <a:latin typeface="Amelia BT"/>
                            <a:ea typeface="宋体" pitchFamily="2" charset="-122"/>
                            <a:cs typeface="+mn-cs"/>
                          </a:defRPr>
                        </a:lvl3pPr>
                        <a:lvl4pPr marL="1087438" indent="284163" algn="l" rtl="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ern="1200">
                            <a:solidFill>
                              <a:schemeClr val="tx1"/>
                            </a:solidFill>
                            <a:latin typeface="Amelia BT"/>
                            <a:ea typeface="宋体" pitchFamily="2" charset="-122"/>
                            <a:cs typeface="+mn-cs"/>
                          </a:defRPr>
                        </a:lvl4pPr>
                        <a:lvl5pPr marL="1450975" indent="377825" algn="l" rtl="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ern="1200">
                            <a:solidFill>
                              <a:schemeClr val="tx1"/>
                            </a:solidFill>
                            <a:latin typeface="Amelia BT"/>
                            <a:ea typeface="宋体" pitchFamily="2" charset="-122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kern="1200">
                            <a:solidFill>
                              <a:schemeClr val="tx1"/>
                            </a:solidFill>
                            <a:latin typeface="Amelia BT"/>
                            <a:ea typeface="宋体" pitchFamily="2" charset="-122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kern="1200">
                            <a:solidFill>
                              <a:schemeClr val="tx1"/>
                            </a:solidFill>
                            <a:latin typeface="Amelia BT"/>
                            <a:ea typeface="宋体" pitchFamily="2" charset="-122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kern="1200">
                            <a:solidFill>
                              <a:schemeClr val="tx1"/>
                            </a:solidFill>
                            <a:latin typeface="Amelia BT"/>
                            <a:ea typeface="宋体" pitchFamily="2" charset="-122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kern="1200">
                            <a:solidFill>
                              <a:schemeClr val="tx1"/>
                            </a:solidFill>
                            <a:latin typeface="Amelia BT"/>
                            <a:ea typeface="宋体" pitchFamily="2" charset="-122"/>
                            <a:cs typeface="+mn-cs"/>
                          </a:defRPr>
                        </a:lvl9pPr>
                      </a:lstStyle>
                      <a:p>
                        <a:pPr algn="ctr">
                          <a:defRPr/>
                        </a:pPr>
                        <a:endParaRPr lang="zh-CN" altLang="en-US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endParaRPr>
                      </a:p>
                    </p:txBody>
                  </p:sp>
                  <p:sp>
                    <p:nvSpPr>
                      <p:cNvPr id="40" name="AutoShape 62"/>
                      <p:cNvSpPr>
                        <a:spLocks noChangeArrowheads="1"/>
                      </p:cNvSpPr>
                      <p:nvPr/>
                    </p:nvSpPr>
                    <p:spPr bwMode="gray">
                      <a:xfrm rot="6078281">
                        <a:off x="1997" y="2274"/>
                        <a:ext cx="228" cy="815"/>
                      </a:xfrm>
                      <a:prstGeom prst="moon">
                        <a:avLst>
                          <a:gd name="adj" fmla="val 49773"/>
                        </a:avLst>
                      </a:prstGeom>
                      <a:solidFill>
                        <a:srgbClr val="FFFFFF">
                          <a:alpha val="3922"/>
                        </a:srgbClr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algn="l" rtl="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ern="1200">
                            <a:solidFill>
                              <a:schemeClr val="tx1"/>
                            </a:solidFill>
                            <a:latin typeface="Amelia BT"/>
                            <a:ea typeface="宋体" pitchFamily="2" charset="-122"/>
                            <a:cs typeface="+mn-cs"/>
                          </a:defRPr>
                        </a:lvl1pPr>
                        <a:lvl2pPr marL="361950" indent="95250" algn="l" rtl="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ern="1200">
                            <a:solidFill>
                              <a:schemeClr val="tx1"/>
                            </a:solidFill>
                            <a:latin typeface="Amelia BT"/>
                            <a:ea typeface="宋体" pitchFamily="2" charset="-122"/>
                            <a:cs typeface="+mn-cs"/>
                          </a:defRPr>
                        </a:lvl2pPr>
                        <a:lvl3pPr marL="725488" indent="188913" algn="l" rtl="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ern="1200">
                            <a:solidFill>
                              <a:schemeClr val="tx1"/>
                            </a:solidFill>
                            <a:latin typeface="Amelia BT"/>
                            <a:ea typeface="宋体" pitchFamily="2" charset="-122"/>
                            <a:cs typeface="+mn-cs"/>
                          </a:defRPr>
                        </a:lvl3pPr>
                        <a:lvl4pPr marL="1087438" indent="284163" algn="l" rtl="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ern="1200">
                            <a:solidFill>
                              <a:schemeClr val="tx1"/>
                            </a:solidFill>
                            <a:latin typeface="Amelia BT"/>
                            <a:ea typeface="宋体" pitchFamily="2" charset="-122"/>
                            <a:cs typeface="+mn-cs"/>
                          </a:defRPr>
                        </a:lvl4pPr>
                        <a:lvl5pPr marL="1450975" indent="377825" algn="l" rtl="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ern="1200">
                            <a:solidFill>
                              <a:schemeClr val="tx1"/>
                            </a:solidFill>
                            <a:latin typeface="Amelia BT"/>
                            <a:ea typeface="宋体" pitchFamily="2" charset="-122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kern="1200">
                            <a:solidFill>
                              <a:schemeClr val="tx1"/>
                            </a:solidFill>
                            <a:latin typeface="Amelia BT"/>
                            <a:ea typeface="宋体" pitchFamily="2" charset="-122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kern="1200">
                            <a:solidFill>
                              <a:schemeClr val="tx1"/>
                            </a:solidFill>
                            <a:latin typeface="Amelia BT"/>
                            <a:ea typeface="宋体" pitchFamily="2" charset="-122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kern="1200">
                            <a:solidFill>
                              <a:schemeClr val="tx1"/>
                            </a:solidFill>
                            <a:latin typeface="Amelia BT"/>
                            <a:ea typeface="宋体" pitchFamily="2" charset="-122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kern="1200">
                            <a:solidFill>
                              <a:schemeClr val="tx1"/>
                            </a:solidFill>
                            <a:latin typeface="Amelia BT"/>
                            <a:ea typeface="宋体" pitchFamily="2" charset="-122"/>
                            <a:cs typeface="+mn-cs"/>
                          </a:defRPr>
                        </a:lvl9pPr>
                      </a:lstStyle>
                      <a:p>
                        <a:pPr algn="ctr">
                          <a:defRPr/>
                        </a:pPr>
                        <a:endParaRPr lang="zh-CN" altLang="en-US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endParaRPr>
                      </a:p>
                    </p:txBody>
                  </p:sp>
                  <p:sp>
                    <p:nvSpPr>
                      <p:cNvPr id="41" name="AutoShape 63"/>
                      <p:cNvSpPr>
                        <a:spLocks noChangeArrowheads="1"/>
                      </p:cNvSpPr>
                      <p:nvPr/>
                    </p:nvSpPr>
                    <p:spPr bwMode="gray">
                      <a:xfrm rot="6373927">
                        <a:off x="2073" y="2297"/>
                        <a:ext cx="228" cy="815"/>
                      </a:xfrm>
                      <a:prstGeom prst="moon">
                        <a:avLst>
                          <a:gd name="adj" fmla="val 49773"/>
                        </a:avLst>
                      </a:prstGeom>
                      <a:solidFill>
                        <a:srgbClr val="FFFFFF">
                          <a:alpha val="3922"/>
                        </a:srgbClr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algn="l" rtl="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ern="1200">
                            <a:solidFill>
                              <a:schemeClr val="tx1"/>
                            </a:solidFill>
                            <a:latin typeface="Amelia BT"/>
                            <a:ea typeface="宋体" pitchFamily="2" charset="-122"/>
                            <a:cs typeface="+mn-cs"/>
                          </a:defRPr>
                        </a:lvl1pPr>
                        <a:lvl2pPr marL="361950" indent="95250" algn="l" rtl="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ern="1200">
                            <a:solidFill>
                              <a:schemeClr val="tx1"/>
                            </a:solidFill>
                            <a:latin typeface="Amelia BT"/>
                            <a:ea typeface="宋体" pitchFamily="2" charset="-122"/>
                            <a:cs typeface="+mn-cs"/>
                          </a:defRPr>
                        </a:lvl2pPr>
                        <a:lvl3pPr marL="725488" indent="188913" algn="l" rtl="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ern="1200">
                            <a:solidFill>
                              <a:schemeClr val="tx1"/>
                            </a:solidFill>
                            <a:latin typeface="Amelia BT"/>
                            <a:ea typeface="宋体" pitchFamily="2" charset="-122"/>
                            <a:cs typeface="+mn-cs"/>
                          </a:defRPr>
                        </a:lvl3pPr>
                        <a:lvl4pPr marL="1087438" indent="284163" algn="l" rtl="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ern="1200">
                            <a:solidFill>
                              <a:schemeClr val="tx1"/>
                            </a:solidFill>
                            <a:latin typeface="Amelia BT"/>
                            <a:ea typeface="宋体" pitchFamily="2" charset="-122"/>
                            <a:cs typeface="+mn-cs"/>
                          </a:defRPr>
                        </a:lvl4pPr>
                        <a:lvl5pPr marL="1450975" indent="377825" algn="l" rtl="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ern="1200">
                            <a:solidFill>
                              <a:schemeClr val="tx1"/>
                            </a:solidFill>
                            <a:latin typeface="Amelia BT"/>
                            <a:ea typeface="宋体" pitchFamily="2" charset="-122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kern="1200">
                            <a:solidFill>
                              <a:schemeClr val="tx1"/>
                            </a:solidFill>
                            <a:latin typeface="Amelia BT"/>
                            <a:ea typeface="宋体" pitchFamily="2" charset="-122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kern="1200">
                            <a:solidFill>
                              <a:schemeClr val="tx1"/>
                            </a:solidFill>
                            <a:latin typeface="Amelia BT"/>
                            <a:ea typeface="宋体" pitchFamily="2" charset="-122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kern="1200">
                            <a:solidFill>
                              <a:schemeClr val="tx1"/>
                            </a:solidFill>
                            <a:latin typeface="Amelia BT"/>
                            <a:ea typeface="宋体" pitchFamily="2" charset="-122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kern="1200">
                            <a:solidFill>
                              <a:schemeClr val="tx1"/>
                            </a:solidFill>
                            <a:latin typeface="Amelia BT"/>
                            <a:ea typeface="宋体" pitchFamily="2" charset="-122"/>
                            <a:cs typeface="+mn-cs"/>
                          </a:defRPr>
                        </a:lvl9pPr>
                      </a:lstStyle>
                      <a:p>
                        <a:pPr algn="ctr">
                          <a:defRPr/>
                        </a:pPr>
                        <a:endParaRPr lang="zh-CN" altLang="en-US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endParaRPr>
                      </a:p>
                    </p:txBody>
                  </p:sp>
                  <p:sp>
                    <p:nvSpPr>
                      <p:cNvPr id="42" name="AutoShape 64"/>
                      <p:cNvSpPr>
                        <a:spLocks noChangeArrowheads="1"/>
                      </p:cNvSpPr>
                      <p:nvPr/>
                    </p:nvSpPr>
                    <p:spPr bwMode="gray">
                      <a:xfrm rot="6906312">
                        <a:off x="2162" y="2328"/>
                        <a:ext cx="228" cy="815"/>
                      </a:xfrm>
                      <a:prstGeom prst="moon">
                        <a:avLst>
                          <a:gd name="adj" fmla="val 49773"/>
                        </a:avLst>
                      </a:prstGeom>
                      <a:solidFill>
                        <a:srgbClr val="FFFFFF">
                          <a:alpha val="3922"/>
                        </a:srgbClr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algn="l" rtl="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ern="1200">
                            <a:solidFill>
                              <a:schemeClr val="tx1"/>
                            </a:solidFill>
                            <a:latin typeface="Amelia BT"/>
                            <a:ea typeface="宋体" pitchFamily="2" charset="-122"/>
                            <a:cs typeface="+mn-cs"/>
                          </a:defRPr>
                        </a:lvl1pPr>
                        <a:lvl2pPr marL="361950" indent="95250" algn="l" rtl="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ern="1200">
                            <a:solidFill>
                              <a:schemeClr val="tx1"/>
                            </a:solidFill>
                            <a:latin typeface="Amelia BT"/>
                            <a:ea typeface="宋体" pitchFamily="2" charset="-122"/>
                            <a:cs typeface="+mn-cs"/>
                          </a:defRPr>
                        </a:lvl2pPr>
                        <a:lvl3pPr marL="725488" indent="188913" algn="l" rtl="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ern="1200">
                            <a:solidFill>
                              <a:schemeClr val="tx1"/>
                            </a:solidFill>
                            <a:latin typeface="Amelia BT"/>
                            <a:ea typeface="宋体" pitchFamily="2" charset="-122"/>
                            <a:cs typeface="+mn-cs"/>
                          </a:defRPr>
                        </a:lvl3pPr>
                        <a:lvl4pPr marL="1087438" indent="284163" algn="l" rtl="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ern="1200">
                            <a:solidFill>
                              <a:schemeClr val="tx1"/>
                            </a:solidFill>
                            <a:latin typeface="Amelia BT"/>
                            <a:ea typeface="宋体" pitchFamily="2" charset="-122"/>
                            <a:cs typeface="+mn-cs"/>
                          </a:defRPr>
                        </a:lvl4pPr>
                        <a:lvl5pPr marL="1450975" indent="377825" algn="l" rtl="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ern="1200">
                            <a:solidFill>
                              <a:schemeClr val="tx1"/>
                            </a:solidFill>
                            <a:latin typeface="Amelia BT"/>
                            <a:ea typeface="宋体" pitchFamily="2" charset="-122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kern="1200">
                            <a:solidFill>
                              <a:schemeClr val="tx1"/>
                            </a:solidFill>
                            <a:latin typeface="Amelia BT"/>
                            <a:ea typeface="宋体" pitchFamily="2" charset="-122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kern="1200">
                            <a:solidFill>
                              <a:schemeClr val="tx1"/>
                            </a:solidFill>
                            <a:latin typeface="Amelia BT"/>
                            <a:ea typeface="宋体" pitchFamily="2" charset="-122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kern="1200">
                            <a:solidFill>
                              <a:schemeClr val="tx1"/>
                            </a:solidFill>
                            <a:latin typeface="Amelia BT"/>
                            <a:ea typeface="宋体" pitchFamily="2" charset="-122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kern="1200">
                            <a:solidFill>
                              <a:schemeClr val="tx1"/>
                            </a:solidFill>
                            <a:latin typeface="Amelia BT"/>
                            <a:ea typeface="宋体" pitchFamily="2" charset="-122"/>
                            <a:cs typeface="+mn-cs"/>
                          </a:defRPr>
                        </a:lvl9pPr>
                      </a:lstStyle>
                      <a:p>
                        <a:pPr algn="ctr">
                          <a:defRPr/>
                        </a:pPr>
                        <a:endParaRPr lang="zh-CN" altLang="en-US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endParaRPr>
                      </a:p>
                    </p:txBody>
                  </p:sp>
                </p:grpSp>
              </p:grpSp>
            </p:grpSp>
            <p:sp>
              <p:nvSpPr>
                <p:cNvPr id="32" name="Text Box 110"/>
                <p:cNvSpPr txBox="1">
                  <a:spLocks noChangeArrowheads="1"/>
                </p:cNvSpPr>
                <p:nvPr/>
              </p:nvSpPr>
              <p:spPr bwMode="gray">
                <a:xfrm>
                  <a:off x="962655" y="3602197"/>
                  <a:ext cx="1284288" cy="43972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melia BT"/>
                      <a:ea typeface="宋体" pitchFamily="2" charset="-122"/>
                      <a:cs typeface="+mn-cs"/>
                    </a:defRPr>
                  </a:lvl1pPr>
                  <a:lvl2pPr marL="361950" indent="9525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melia BT"/>
                      <a:ea typeface="宋体" pitchFamily="2" charset="-122"/>
                      <a:cs typeface="+mn-cs"/>
                    </a:defRPr>
                  </a:lvl2pPr>
                  <a:lvl3pPr marL="725488" indent="188913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melia BT"/>
                      <a:ea typeface="宋体" pitchFamily="2" charset="-122"/>
                      <a:cs typeface="+mn-cs"/>
                    </a:defRPr>
                  </a:lvl3pPr>
                  <a:lvl4pPr marL="1087438" indent="284163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melia BT"/>
                      <a:ea typeface="宋体" pitchFamily="2" charset="-122"/>
                      <a:cs typeface="+mn-cs"/>
                    </a:defRPr>
                  </a:lvl4pPr>
                  <a:lvl5pPr marL="1450975" indent="377825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melia BT"/>
                      <a:ea typeface="宋体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melia BT"/>
                      <a:ea typeface="宋体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melia BT"/>
                      <a:ea typeface="宋体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melia BT"/>
                      <a:ea typeface="宋体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melia BT"/>
                      <a:ea typeface="宋体" pitchFamily="2" charset="-122"/>
                      <a:cs typeface="+mn-cs"/>
                    </a:defRPr>
                  </a:lvl9pPr>
                </a:lstStyle>
                <a:p>
                  <a:pPr marL="120650" indent="-120650" algn="ctr">
                    <a:defRPr/>
                  </a:pPr>
                  <a:r>
                    <a:rPr lang="en-US" altLang="zh-CN" sz="1400" b="1" dirty="0">
                      <a:solidFill>
                        <a:schemeClr val="bg1"/>
                      </a:solidFill>
                      <a:latin typeface="微软雅黑" pitchFamily="34" charset="-122"/>
                      <a:ea typeface="微软雅黑" pitchFamily="34" charset="-122"/>
                      <a:cs typeface="+mn-ea"/>
                      <a:sym typeface="+mn-lt"/>
                    </a:rPr>
                    <a:t>Leader</a:t>
                  </a:r>
                  <a:endParaRPr lang="zh-CN" altLang="en-US" sz="1400" b="1" dirty="0">
                    <a:solidFill>
                      <a:schemeClr val="bg1"/>
                    </a:solidFill>
                    <a:latin typeface="微软雅黑" pitchFamily="34" charset="-122"/>
                    <a:ea typeface="微软雅黑" pitchFamily="34" charset="-122"/>
                    <a:cs typeface="+mn-ea"/>
                    <a:sym typeface="+mn-lt"/>
                  </a:endParaRPr>
                </a:p>
              </p:txBody>
            </p:sp>
            <p:pic>
              <p:nvPicPr>
                <p:cNvPr id="33" name="Picture 122" descr="Picture1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204913" y="3316288"/>
                  <a:ext cx="825500" cy="3778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29" name="Rectangle 127"/>
              <p:cNvSpPr>
                <a:spLocks noChangeArrowheads="1"/>
              </p:cNvSpPr>
              <p:nvPr/>
            </p:nvSpPr>
            <p:spPr bwMode="ltGray">
              <a:xfrm>
                <a:off x="726497" y="4033640"/>
                <a:ext cx="755811" cy="56497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melia BT"/>
                    <a:ea typeface="宋体" pitchFamily="2" charset="-122"/>
                    <a:cs typeface="+mn-cs"/>
                  </a:defRPr>
                </a:lvl1pPr>
                <a:lvl2pPr marL="361950" indent="9525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melia BT"/>
                    <a:ea typeface="宋体" pitchFamily="2" charset="-122"/>
                    <a:cs typeface="+mn-cs"/>
                  </a:defRPr>
                </a:lvl2pPr>
                <a:lvl3pPr marL="725488" indent="188913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melia BT"/>
                    <a:ea typeface="宋体" pitchFamily="2" charset="-122"/>
                    <a:cs typeface="+mn-cs"/>
                  </a:defRPr>
                </a:lvl3pPr>
                <a:lvl4pPr marL="1087438" indent="284163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melia BT"/>
                    <a:ea typeface="宋体" pitchFamily="2" charset="-122"/>
                    <a:cs typeface="+mn-cs"/>
                  </a:defRPr>
                </a:lvl4pPr>
                <a:lvl5pPr marL="1450975" indent="37782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melia BT"/>
                    <a:ea typeface="宋体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melia BT"/>
                    <a:ea typeface="宋体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melia BT"/>
                    <a:ea typeface="宋体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melia BT"/>
                    <a:ea typeface="宋体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melia BT"/>
                    <a:ea typeface="宋体" pitchFamily="2" charset="-122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0" name="AutoShape 134"/>
              <p:cNvSpPr>
                <a:spLocks noChangeArrowheads="1"/>
              </p:cNvSpPr>
              <p:nvPr/>
            </p:nvSpPr>
            <p:spPr bwMode="ltGray">
              <a:xfrm flipV="1">
                <a:off x="1417505" y="3500969"/>
                <a:ext cx="1006537" cy="1072276"/>
              </a:xfrm>
              <a:custGeom>
                <a:avLst/>
                <a:gdLst>
                  <a:gd name="T0" fmla="*/ 416 w 21600"/>
                  <a:gd name="T1" fmla="*/ 0 h 21600"/>
                  <a:gd name="T2" fmla="*/ 23 w 21600"/>
                  <a:gd name="T3" fmla="*/ 450 h 21600"/>
                  <a:gd name="T4" fmla="*/ 416 w 21600"/>
                  <a:gd name="T5" fmla="*/ 51 h 21600"/>
                  <a:gd name="T6" fmla="*/ 808 w 21600"/>
                  <a:gd name="T7" fmla="*/ 45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16 w 21600"/>
                  <a:gd name="T13" fmla="*/ 0 h 21600"/>
                  <a:gd name="T14" fmla="*/ 21184 w 21600"/>
                  <a:gd name="T15" fmla="*/ 13396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213" y="10670"/>
                    </a:moveTo>
                    <a:cubicBezTo>
                      <a:pt x="1284" y="5426"/>
                      <a:pt x="5555" y="1212"/>
                      <a:pt x="10800" y="1213"/>
                    </a:cubicBezTo>
                    <a:cubicBezTo>
                      <a:pt x="16044" y="1213"/>
                      <a:pt x="20315" y="5426"/>
                      <a:pt x="20386" y="10670"/>
                    </a:cubicBezTo>
                    <a:lnTo>
                      <a:pt x="21599" y="10653"/>
                    </a:lnTo>
                    <a:cubicBezTo>
                      <a:pt x="21518" y="4746"/>
                      <a:pt x="16707" y="-1"/>
                      <a:pt x="10799" y="0"/>
                    </a:cubicBezTo>
                    <a:cubicBezTo>
                      <a:pt x="4892" y="0"/>
                      <a:pt x="81" y="4746"/>
                      <a:pt x="0" y="10653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melia BT"/>
                    <a:ea typeface="宋体" pitchFamily="2" charset="-122"/>
                    <a:cs typeface="+mn-cs"/>
                  </a:defRPr>
                </a:lvl1pPr>
                <a:lvl2pPr marL="361950" indent="9525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melia BT"/>
                    <a:ea typeface="宋体" pitchFamily="2" charset="-122"/>
                    <a:cs typeface="+mn-cs"/>
                  </a:defRPr>
                </a:lvl2pPr>
                <a:lvl3pPr marL="725488" indent="188913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melia BT"/>
                    <a:ea typeface="宋体" pitchFamily="2" charset="-122"/>
                    <a:cs typeface="+mn-cs"/>
                  </a:defRPr>
                </a:lvl3pPr>
                <a:lvl4pPr marL="1087438" indent="284163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melia BT"/>
                    <a:ea typeface="宋体" pitchFamily="2" charset="-122"/>
                    <a:cs typeface="+mn-cs"/>
                  </a:defRPr>
                </a:lvl4pPr>
                <a:lvl5pPr marL="1450975" indent="37782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melia BT"/>
                    <a:ea typeface="宋体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melia BT"/>
                    <a:ea typeface="宋体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melia BT"/>
                    <a:ea typeface="宋体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melia BT"/>
                    <a:ea typeface="宋体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melia BT"/>
                    <a:ea typeface="宋体" pitchFamily="2" charset="-122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102" name="组合 101"/>
            <p:cNvGrpSpPr/>
            <p:nvPr/>
          </p:nvGrpSpPr>
          <p:grpSpPr>
            <a:xfrm>
              <a:off x="5406390" y="3878744"/>
              <a:ext cx="846571" cy="293116"/>
              <a:chOff x="275904" y="4397050"/>
              <a:chExt cx="1109565" cy="384175"/>
            </a:xfrm>
          </p:grpSpPr>
          <p:sp>
            <p:nvSpPr>
              <p:cNvPr id="103" name="Rectangle 129"/>
              <p:cNvSpPr>
                <a:spLocks noChangeArrowheads="1"/>
              </p:cNvSpPr>
              <p:nvPr/>
            </p:nvSpPr>
            <p:spPr bwMode="ltGray">
              <a:xfrm>
                <a:off x="275904" y="4575469"/>
                <a:ext cx="1109565" cy="59922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melia BT"/>
                    <a:ea typeface="宋体" pitchFamily="2" charset="-122"/>
                    <a:cs typeface="+mn-cs"/>
                  </a:defRPr>
                </a:lvl1pPr>
                <a:lvl2pPr marL="361950" indent="9525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melia BT"/>
                    <a:ea typeface="宋体" pitchFamily="2" charset="-122"/>
                    <a:cs typeface="+mn-cs"/>
                  </a:defRPr>
                </a:lvl2pPr>
                <a:lvl3pPr marL="725488" indent="188913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melia BT"/>
                    <a:ea typeface="宋体" pitchFamily="2" charset="-122"/>
                    <a:cs typeface="+mn-cs"/>
                  </a:defRPr>
                </a:lvl3pPr>
                <a:lvl4pPr marL="1087438" indent="284163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melia BT"/>
                    <a:ea typeface="宋体" pitchFamily="2" charset="-122"/>
                    <a:cs typeface="+mn-cs"/>
                  </a:defRPr>
                </a:lvl4pPr>
                <a:lvl5pPr marL="1450975" indent="37782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melia BT"/>
                    <a:ea typeface="宋体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melia BT"/>
                    <a:ea typeface="宋体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melia BT"/>
                    <a:ea typeface="宋体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melia BT"/>
                    <a:ea typeface="宋体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melia BT"/>
                    <a:ea typeface="宋体" pitchFamily="2" charset="-122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04" name="椭圆 103"/>
              <p:cNvSpPr>
                <a:spLocks noChangeArrowheads="1"/>
              </p:cNvSpPr>
              <p:nvPr/>
            </p:nvSpPr>
            <p:spPr bwMode="auto">
              <a:xfrm>
                <a:off x="682627" y="4397050"/>
                <a:ext cx="384176" cy="384175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</p:spPr>
            <p:txBody>
              <a:bodyPr lIns="80656" tIns="40328" rIns="80656" bIns="40328" anchor="ctr"/>
              <a:lstStyle/>
              <a:p>
                <a:pPr algn="ctr"/>
                <a:endParaRPr lang="zh-CN" altLang="zh-CN" sz="1600">
                  <a:latin typeface="+mn-lt"/>
                  <a:cs typeface="+mn-ea"/>
                  <a:sym typeface="+mn-lt"/>
                </a:endParaRPr>
              </a:p>
            </p:txBody>
          </p:sp>
        </p:grpSp>
        <p:grpSp>
          <p:nvGrpSpPr>
            <p:cNvPr id="9" name="组合 8"/>
            <p:cNvGrpSpPr/>
            <p:nvPr/>
          </p:nvGrpSpPr>
          <p:grpSpPr>
            <a:xfrm>
              <a:off x="3499380" y="3263313"/>
              <a:ext cx="1918440" cy="1344739"/>
              <a:chOff x="3499380" y="3263313"/>
              <a:chExt cx="1918440" cy="1344739"/>
            </a:xfrm>
          </p:grpSpPr>
          <p:sp>
            <p:nvSpPr>
              <p:cNvPr id="52" name="AutoShape 132"/>
              <p:cNvSpPr>
                <a:spLocks noChangeArrowheads="1"/>
              </p:cNvSpPr>
              <p:nvPr/>
            </p:nvSpPr>
            <p:spPr bwMode="ltGray">
              <a:xfrm>
                <a:off x="4036601" y="3535775"/>
                <a:ext cx="1006536" cy="1072277"/>
              </a:xfrm>
              <a:custGeom>
                <a:avLst/>
                <a:gdLst>
                  <a:gd name="T0" fmla="*/ 416 w 21600"/>
                  <a:gd name="T1" fmla="*/ 0 h 21600"/>
                  <a:gd name="T2" fmla="*/ 23 w 21600"/>
                  <a:gd name="T3" fmla="*/ 450 h 21600"/>
                  <a:gd name="T4" fmla="*/ 416 w 21600"/>
                  <a:gd name="T5" fmla="*/ 51 h 21600"/>
                  <a:gd name="T6" fmla="*/ 808 w 21600"/>
                  <a:gd name="T7" fmla="*/ 45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16 w 21600"/>
                  <a:gd name="T13" fmla="*/ 0 h 21600"/>
                  <a:gd name="T14" fmla="*/ 21184 w 21600"/>
                  <a:gd name="T15" fmla="*/ 13396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213" y="10670"/>
                    </a:moveTo>
                    <a:cubicBezTo>
                      <a:pt x="1284" y="5426"/>
                      <a:pt x="5555" y="1212"/>
                      <a:pt x="10800" y="1213"/>
                    </a:cubicBezTo>
                    <a:cubicBezTo>
                      <a:pt x="16044" y="1213"/>
                      <a:pt x="20315" y="5426"/>
                      <a:pt x="20386" y="10670"/>
                    </a:cubicBezTo>
                    <a:lnTo>
                      <a:pt x="21599" y="10653"/>
                    </a:lnTo>
                    <a:cubicBezTo>
                      <a:pt x="21518" y="4746"/>
                      <a:pt x="16707" y="-1"/>
                      <a:pt x="10799" y="0"/>
                    </a:cubicBezTo>
                    <a:cubicBezTo>
                      <a:pt x="4892" y="0"/>
                      <a:pt x="81" y="4746"/>
                      <a:pt x="0" y="10653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melia BT"/>
                    <a:ea typeface="宋体" pitchFamily="2" charset="-122"/>
                    <a:cs typeface="+mn-cs"/>
                  </a:defRPr>
                </a:lvl1pPr>
                <a:lvl2pPr marL="361950" indent="9525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melia BT"/>
                    <a:ea typeface="宋体" pitchFamily="2" charset="-122"/>
                    <a:cs typeface="+mn-cs"/>
                  </a:defRPr>
                </a:lvl2pPr>
                <a:lvl3pPr marL="725488" indent="188913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melia BT"/>
                    <a:ea typeface="宋体" pitchFamily="2" charset="-122"/>
                    <a:cs typeface="+mn-cs"/>
                  </a:defRPr>
                </a:lvl3pPr>
                <a:lvl4pPr marL="1087438" indent="284163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melia BT"/>
                    <a:ea typeface="宋体" pitchFamily="2" charset="-122"/>
                    <a:cs typeface="+mn-cs"/>
                  </a:defRPr>
                </a:lvl4pPr>
                <a:lvl5pPr marL="1450975" indent="37782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melia BT"/>
                    <a:ea typeface="宋体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melia BT"/>
                    <a:ea typeface="宋体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melia BT"/>
                    <a:ea typeface="宋体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melia BT"/>
                    <a:ea typeface="宋体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melia BT"/>
                    <a:ea typeface="宋体" pitchFamily="2" charset="-122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grpSp>
            <p:nvGrpSpPr>
              <p:cNvPr id="8" name="组合 7"/>
              <p:cNvGrpSpPr/>
              <p:nvPr/>
            </p:nvGrpSpPr>
            <p:grpSpPr>
              <a:xfrm>
                <a:off x="3499380" y="3263313"/>
                <a:ext cx="1918440" cy="1171264"/>
                <a:chOff x="3499380" y="3263313"/>
                <a:chExt cx="1918440" cy="1171264"/>
              </a:xfrm>
            </p:grpSpPr>
            <p:sp>
              <p:nvSpPr>
                <p:cNvPr id="48" name="Line 116"/>
                <p:cNvSpPr>
                  <a:spLocks noChangeShapeType="1"/>
                </p:cNvSpPr>
                <p:nvPr/>
              </p:nvSpPr>
              <p:spPr bwMode="gray">
                <a:xfrm>
                  <a:off x="4521277" y="3264525"/>
                  <a:ext cx="0" cy="283429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melia BT"/>
                      <a:ea typeface="宋体" pitchFamily="2" charset="-122"/>
                      <a:cs typeface="+mn-cs"/>
                    </a:defRPr>
                  </a:lvl1pPr>
                  <a:lvl2pPr marL="361950" indent="9525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melia BT"/>
                      <a:ea typeface="宋体" pitchFamily="2" charset="-122"/>
                      <a:cs typeface="+mn-cs"/>
                    </a:defRPr>
                  </a:lvl2pPr>
                  <a:lvl3pPr marL="725488" indent="188913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melia BT"/>
                      <a:ea typeface="宋体" pitchFamily="2" charset="-122"/>
                      <a:cs typeface="+mn-cs"/>
                    </a:defRPr>
                  </a:lvl3pPr>
                  <a:lvl4pPr marL="1087438" indent="284163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melia BT"/>
                      <a:ea typeface="宋体" pitchFamily="2" charset="-122"/>
                      <a:cs typeface="+mn-cs"/>
                    </a:defRPr>
                  </a:lvl4pPr>
                  <a:lvl5pPr marL="1450975" indent="377825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melia BT"/>
                      <a:ea typeface="宋体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melia BT"/>
                      <a:ea typeface="宋体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melia BT"/>
                      <a:ea typeface="宋体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melia BT"/>
                      <a:ea typeface="宋体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melia BT"/>
                      <a:ea typeface="宋体" pitchFamily="2" charset="-122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zh-CN" altLang="en-US"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49" name="Line 117"/>
                <p:cNvSpPr>
                  <a:spLocks noChangeShapeType="1"/>
                </p:cNvSpPr>
                <p:nvPr/>
              </p:nvSpPr>
              <p:spPr bwMode="gray">
                <a:xfrm flipH="1">
                  <a:off x="3816339" y="3263313"/>
                  <a:ext cx="1351738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melia BT"/>
                      <a:ea typeface="宋体" pitchFamily="2" charset="-122"/>
                      <a:cs typeface="+mn-cs"/>
                    </a:defRPr>
                  </a:lvl1pPr>
                  <a:lvl2pPr marL="361950" indent="9525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melia BT"/>
                      <a:ea typeface="宋体" pitchFamily="2" charset="-122"/>
                      <a:cs typeface="+mn-cs"/>
                    </a:defRPr>
                  </a:lvl2pPr>
                  <a:lvl3pPr marL="725488" indent="188913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melia BT"/>
                      <a:ea typeface="宋体" pitchFamily="2" charset="-122"/>
                      <a:cs typeface="+mn-cs"/>
                    </a:defRPr>
                  </a:lvl3pPr>
                  <a:lvl4pPr marL="1087438" indent="284163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melia BT"/>
                      <a:ea typeface="宋体" pitchFamily="2" charset="-122"/>
                      <a:cs typeface="+mn-cs"/>
                    </a:defRPr>
                  </a:lvl4pPr>
                  <a:lvl5pPr marL="1450975" indent="377825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melia BT"/>
                      <a:ea typeface="宋体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melia BT"/>
                      <a:ea typeface="宋体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melia BT"/>
                      <a:ea typeface="宋体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melia BT"/>
                      <a:ea typeface="宋体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melia BT"/>
                      <a:ea typeface="宋体" pitchFamily="2" charset="-122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zh-CN" altLang="en-US"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grpSp>
              <p:nvGrpSpPr>
                <p:cNvPr id="51" name="组合 50"/>
                <p:cNvGrpSpPr>
                  <a:grpSpLocks/>
                </p:cNvGrpSpPr>
                <p:nvPr/>
              </p:nvGrpSpPr>
              <p:grpSpPr bwMode="auto">
                <a:xfrm>
                  <a:off x="4042697" y="3654542"/>
                  <a:ext cx="1013803" cy="780035"/>
                  <a:chOff x="2916051" y="3297238"/>
                  <a:chExt cx="1328737" cy="1052513"/>
                </a:xfrm>
              </p:grpSpPr>
              <p:grpSp>
                <p:nvGrpSpPr>
                  <p:cNvPr id="55" name="Group 65"/>
                  <p:cNvGrpSpPr>
                    <a:grpSpLocks/>
                  </p:cNvGrpSpPr>
                  <p:nvPr/>
                </p:nvGrpSpPr>
                <p:grpSpPr bwMode="auto">
                  <a:xfrm>
                    <a:off x="3060700" y="3297238"/>
                    <a:ext cx="1041400" cy="1052513"/>
                    <a:chOff x="1928" y="2072"/>
                    <a:chExt cx="656" cy="663"/>
                  </a:xfrm>
                </p:grpSpPr>
                <p:pic>
                  <p:nvPicPr>
                    <p:cNvPr id="58" name="Picture 66" descr="circuler_1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4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gray">
                    <a:xfrm>
                      <a:off x="1928" y="2072"/>
                      <a:ext cx="656" cy="66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sp>
                  <p:nvSpPr>
                    <p:cNvPr id="59" name="Oval 67"/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1928" y="2072"/>
                      <a:ext cx="652" cy="663"/>
                    </a:xfrm>
                    <a:prstGeom prst="ellipse">
                      <a:avLst/>
                    </a:prstGeom>
                    <a:solidFill>
                      <a:srgbClr val="0070C0">
                        <a:alpha val="69804"/>
                      </a:srgbClr>
                    </a:solidFill>
                    <a:ln w="9525" algn="ctr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>
                      <a:defPPr>
                        <a:defRPr lang="en-US"/>
                      </a:defPPr>
                      <a:lvl1pPr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melia BT"/>
                          <a:ea typeface="宋体" pitchFamily="2" charset="-122"/>
                          <a:cs typeface="+mn-cs"/>
                        </a:defRPr>
                      </a:lvl1pPr>
                      <a:lvl2pPr marL="361950" indent="9525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melia BT"/>
                          <a:ea typeface="宋体" pitchFamily="2" charset="-122"/>
                          <a:cs typeface="+mn-cs"/>
                        </a:defRPr>
                      </a:lvl2pPr>
                      <a:lvl3pPr marL="725488" indent="188913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melia BT"/>
                          <a:ea typeface="宋体" pitchFamily="2" charset="-122"/>
                          <a:cs typeface="+mn-cs"/>
                        </a:defRPr>
                      </a:lvl3pPr>
                      <a:lvl4pPr marL="1087438" indent="284163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melia BT"/>
                          <a:ea typeface="宋体" pitchFamily="2" charset="-122"/>
                          <a:cs typeface="+mn-cs"/>
                        </a:defRPr>
                      </a:lvl4pPr>
                      <a:lvl5pPr marL="1450975" indent="377825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melia BT"/>
                          <a:ea typeface="宋体" pitchFamily="2" charset="-122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Amelia BT"/>
                          <a:ea typeface="宋体" pitchFamily="2" charset="-122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Amelia BT"/>
                          <a:ea typeface="宋体" pitchFamily="2" charset="-122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Amelia BT"/>
                          <a:ea typeface="宋体" pitchFamily="2" charset="-122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Amelia BT"/>
                          <a:ea typeface="宋体" pitchFamily="2" charset="-122"/>
                          <a:cs typeface="+mn-cs"/>
                        </a:defRPr>
                      </a:lvl9pPr>
                    </a:lstStyle>
                    <a:p>
                      <a:pPr algn="ctr">
                        <a:defRPr/>
                      </a:pPr>
                      <a:endParaRPr lang="zh-CN" altLang="en-US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p:txBody>
                </p:sp>
                <p:grpSp>
                  <p:nvGrpSpPr>
                    <p:cNvPr id="60" name="Group 6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958" y="2591"/>
                      <a:ext cx="564" cy="111"/>
                      <a:chOff x="3709" y="1867"/>
                      <a:chExt cx="820" cy="158"/>
                    </a:xfrm>
                  </p:grpSpPr>
                  <p:grpSp>
                    <p:nvGrpSpPr>
                      <p:cNvPr id="61" name="Group 69"/>
                      <p:cNvGrpSpPr>
                        <a:grpSpLocks/>
                      </p:cNvGrpSpPr>
                      <p:nvPr/>
                    </p:nvGrpSpPr>
                    <p:grpSpPr bwMode="auto">
                      <a:xfrm rot="-1297425" flipH="1" flipV="1">
                        <a:off x="3849" y="1867"/>
                        <a:ext cx="680" cy="151"/>
                        <a:chOff x="1567" y="2568"/>
                        <a:chExt cx="1117" cy="280"/>
                      </a:xfrm>
                    </p:grpSpPr>
                    <p:sp>
                      <p:nvSpPr>
                        <p:cNvPr id="67" name="AutoShape 70"/>
                        <p:cNvSpPr>
                          <a:spLocks noChangeArrowheads="1"/>
                        </p:cNvSpPr>
                        <p:nvPr/>
                      </p:nvSpPr>
                      <p:spPr bwMode="gray">
                        <a:xfrm rot="5263130">
                          <a:off x="1861" y="2274"/>
                          <a:ext cx="228" cy="815"/>
                        </a:xfrm>
                        <a:prstGeom prst="moon">
                          <a:avLst>
                            <a:gd name="adj" fmla="val 49773"/>
                          </a:avLst>
                        </a:prstGeom>
                        <a:solidFill>
                          <a:srgbClr val="FFFFFF">
                            <a:alpha val="3922"/>
                          </a:srgbClr>
                        </a:solidFill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  <p:txBody>
                        <a:bodyPr wrap="none" anchor="ctr"/>
                        <a:lstStyle>
                          <a:defPPr>
                            <a:defRPr lang="en-US"/>
                          </a:defPPr>
                          <a:lvl1pPr algn="l" rtl="0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kern="1200">
                              <a:solidFill>
                                <a:schemeClr val="tx1"/>
                              </a:solidFill>
                              <a:latin typeface="Amelia BT"/>
                              <a:ea typeface="宋体" pitchFamily="2" charset="-122"/>
                              <a:cs typeface="+mn-cs"/>
                            </a:defRPr>
                          </a:lvl1pPr>
                          <a:lvl2pPr marL="361950" indent="95250" algn="l" rtl="0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kern="1200">
                              <a:solidFill>
                                <a:schemeClr val="tx1"/>
                              </a:solidFill>
                              <a:latin typeface="Amelia BT"/>
                              <a:ea typeface="宋体" pitchFamily="2" charset="-122"/>
                              <a:cs typeface="+mn-cs"/>
                            </a:defRPr>
                          </a:lvl2pPr>
                          <a:lvl3pPr marL="725488" indent="188913" algn="l" rtl="0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kern="1200">
                              <a:solidFill>
                                <a:schemeClr val="tx1"/>
                              </a:solidFill>
                              <a:latin typeface="Amelia BT"/>
                              <a:ea typeface="宋体" pitchFamily="2" charset="-122"/>
                              <a:cs typeface="+mn-cs"/>
                            </a:defRPr>
                          </a:lvl3pPr>
                          <a:lvl4pPr marL="1087438" indent="284163" algn="l" rtl="0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kern="1200">
                              <a:solidFill>
                                <a:schemeClr val="tx1"/>
                              </a:solidFill>
                              <a:latin typeface="Amelia BT"/>
                              <a:ea typeface="宋体" pitchFamily="2" charset="-122"/>
                              <a:cs typeface="+mn-cs"/>
                            </a:defRPr>
                          </a:lvl4pPr>
                          <a:lvl5pPr marL="1450975" indent="377825" algn="l" rtl="0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kern="1200">
                              <a:solidFill>
                                <a:schemeClr val="tx1"/>
                              </a:solidFill>
                              <a:latin typeface="Amelia BT"/>
                              <a:ea typeface="宋体" pitchFamily="2" charset="-122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kern="1200">
                              <a:solidFill>
                                <a:schemeClr val="tx1"/>
                              </a:solidFill>
                              <a:latin typeface="Amelia BT"/>
                              <a:ea typeface="宋体" pitchFamily="2" charset="-122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kern="1200">
                              <a:solidFill>
                                <a:schemeClr val="tx1"/>
                              </a:solidFill>
                              <a:latin typeface="Amelia BT"/>
                              <a:ea typeface="宋体" pitchFamily="2" charset="-122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kern="1200">
                              <a:solidFill>
                                <a:schemeClr val="tx1"/>
                              </a:solidFill>
                              <a:latin typeface="Amelia BT"/>
                              <a:ea typeface="宋体" pitchFamily="2" charset="-122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kern="1200">
                              <a:solidFill>
                                <a:schemeClr val="tx1"/>
                              </a:solidFill>
                              <a:latin typeface="Amelia BT"/>
                              <a:ea typeface="宋体" pitchFamily="2" charset="-122"/>
                              <a:cs typeface="+mn-cs"/>
                            </a:defRPr>
                          </a:lvl9pPr>
                        </a:lstStyle>
                        <a:p>
                          <a:pPr algn="ctr">
                            <a:defRPr/>
                          </a:pPr>
                          <a:endParaRPr lang="zh-CN" altLang="en-US">
                            <a:solidFill>
                              <a:sysClr val="windowText" lastClr="000000"/>
                            </a:solidFill>
                            <a:latin typeface="+mn-lt"/>
                            <a:ea typeface="+mn-ea"/>
                            <a:cs typeface="+mn-ea"/>
                            <a:sym typeface="+mn-lt"/>
                          </a:endParaRPr>
                        </a:p>
                      </p:txBody>
                    </p:sp>
                    <p:sp>
                      <p:nvSpPr>
                        <p:cNvPr id="68" name="AutoShape 71"/>
                        <p:cNvSpPr>
                          <a:spLocks noChangeArrowheads="1"/>
                        </p:cNvSpPr>
                        <p:nvPr/>
                      </p:nvSpPr>
                      <p:spPr bwMode="gray">
                        <a:xfrm rot="6078281">
                          <a:off x="1997" y="2274"/>
                          <a:ext cx="228" cy="815"/>
                        </a:xfrm>
                        <a:prstGeom prst="moon">
                          <a:avLst>
                            <a:gd name="adj" fmla="val 49773"/>
                          </a:avLst>
                        </a:prstGeom>
                        <a:solidFill>
                          <a:srgbClr val="FFFFFF">
                            <a:alpha val="3922"/>
                          </a:srgbClr>
                        </a:solidFill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  <p:txBody>
                        <a:bodyPr wrap="none" anchor="ctr"/>
                        <a:lstStyle>
                          <a:defPPr>
                            <a:defRPr lang="en-US"/>
                          </a:defPPr>
                          <a:lvl1pPr algn="l" rtl="0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kern="1200">
                              <a:solidFill>
                                <a:schemeClr val="tx1"/>
                              </a:solidFill>
                              <a:latin typeface="Amelia BT"/>
                              <a:ea typeface="宋体" pitchFamily="2" charset="-122"/>
                              <a:cs typeface="+mn-cs"/>
                            </a:defRPr>
                          </a:lvl1pPr>
                          <a:lvl2pPr marL="361950" indent="95250" algn="l" rtl="0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kern="1200">
                              <a:solidFill>
                                <a:schemeClr val="tx1"/>
                              </a:solidFill>
                              <a:latin typeface="Amelia BT"/>
                              <a:ea typeface="宋体" pitchFamily="2" charset="-122"/>
                              <a:cs typeface="+mn-cs"/>
                            </a:defRPr>
                          </a:lvl2pPr>
                          <a:lvl3pPr marL="725488" indent="188913" algn="l" rtl="0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kern="1200">
                              <a:solidFill>
                                <a:schemeClr val="tx1"/>
                              </a:solidFill>
                              <a:latin typeface="Amelia BT"/>
                              <a:ea typeface="宋体" pitchFamily="2" charset="-122"/>
                              <a:cs typeface="+mn-cs"/>
                            </a:defRPr>
                          </a:lvl3pPr>
                          <a:lvl4pPr marL="1087438" indent="284163" algn="l" rtl="0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kern="1200">
                              <a:solidFill>
                                <a:schemeClr val="tx1"/>
                              </a:solidFill>
                              <a:latin typeface="Amelia BT"/>
                              <a:ea typeface="宋体" pitchFamily="2" charset="-122"/>
                              <a:cs typeface="+mn-cs"/>
                            </a:defRPr>
                          </a:lvl4pPr>
                          <a:lvl5pPr marL="1450975" indent="377825" algn="l" rtl="0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kern="1200">
                              <a:solidFill>
                                <a:schemeClr val="tx1"/>
                              </a:solidFill>
                              <a:latin typeface="Amelia BT"/>
                              <a:ea typeface="宋体" pitchFamily="2" charset="-122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kern="1200">
                              <a:solidFill>
                                <a:schemeClr val="tx1"/>
                              </a:solidFill>
                              <a:latin typeface="Amelia BT"/>
                              <a:ea typeface="宋体" pitchFamily="2" charset="-122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kern="1200">
                              <a:solidFill>
                                <a:schemeClr val="tx1"/>
                              </a:solidFill>
                              <a:latin typeface="Amelia BT"/>
                              <a:ea typeface="宋体" pitchFamily="2" charset="-122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kern="1200">
                              <a:solidFill>
                                <a:schemeClr val="tx1"/>
                              </a:solidFill>
                              <a:latin typeface="Amelia BT"/>
                              <a:ea typeface="宋体" pitchFamily="2" charset="-122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kern="1200">
                              <a:solidFill>
                                <a:schemeClr val="tx1"/>
                              </a:solidFill>
                              <a:latin typeface="Amelia BT"/>
                              <a:ea typeface="宋体" pitchFamily="2" charset="-122"/>
                              <a:cs typeface="+mn-cs"/>
                            </a:defRPr>
                          </a:lvl9pPr>
                        </a:lstStyle>
                        <a:p>
                          <a:pPr algn="ctr">
                            <a:defRPr/>
                          </a:pPr>
                          <a:endParaRPr lang="zh-CN" altLang="en-US">
                            <a:solidFill>
                              <a:sysClr val="windowText" lastClr="000000"/>
                            </a:solidFill>
                            <a:latin typeface="+mn-lt"/>
                            <a:ea typeface="+mn-ea"/>
                            <a:cs typeface="+mn-ea"/>
                            <a:sym typeface="+mn-lt"/>
                          </a:endParaRPr>
                        </a:p>
                      </p:txBody>
                    </p:sp>
                    <p:sp>
                      <p:nvSpPr>
                        <p:cNvPr id="69" name="AutoShape 72"/>
                        <p:cNvSpPr>
                          <a:spLocks noChangeArrowheads="1"/>
                        </p:cNvSpPr>
                        <p:nvPr/>
                      </p:nvSpPr>
                      <p:spPr bwMode="gray">
                        <a:xfrm rot="6373927">
                          <a:off x="2071" y="2296"/>
                          <a:ext cx="228" cy="815"/>
                        </a:xfrm>
                        <a:prstGeom prst="moon">
                          <a:avLst>
                            <a:gd name="adj" fmla="val 49773"/>
                          </a:avLst>
                        </a:prstGeom>
                        <a:solidFill>
                          <a:srgbClr val="FFFFFF">
                            <a:alpha val="3922"/>
                          </a:srgbClr>
                        </a:solidFill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  <p:txBody>
                        <a:bodyPr wrap="none" anchor="ctr"/>
                        <a:lstStyle>
                          <a:defPPr>
                            <a:defRPr lang="en-US"/>
                          </a:defPPr>
                          <a:lvl1pPr algn="l" rtl="0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kern="1200">
                              <a:solidFill>
                                <a:schemeClr val="tx1"/>
                              </a:solidFill>
                              <a:latin typeface="Amelia BT"/>
                              <a:ea typeface="宋体" pitchFamily="2" charset="-122"/>
                              <a:cs typeface="+mn-cs"/>
                            </a:defRPr>
                          </a:lvl1pPr>
                          <a:lvl2pPr marL="361950" indent="95250" algn="l" rtl="0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kern="1200">
                              <a:solidFill>
                                <a:schemeClr val="tx1"/>
                              </a:solidFill>
                              <a:latin typeface="Amelia BT"/>
                              <a:ea typeface="宋体" pitchFamily="2" charset="-122"/>
                              <a:cs typeface="+mn-cs"/>
                            </a:defRPr>
                          </a:lvl2pPr>
                          <a:lvl3pPr marL="725488" indent="188913" algn="l" rtl="0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kern="1200">
                              <a:solidFill>
                                <a:schemeClr val="tx1"/>
                              </a:solidFill>
                              <a:latin typeface="Amelia BT"/>
                              <a:ea typeface="宋体" pitchFamily="2" charset="-122"/>
                              <a:cs typeface="+mn-cs"/>
                            </a:defRPr>
                          </a:lvl3pPr>
                          <a:lvl4pPr marL="1087438" indent="284163" algn="l" rtl="0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kern="1200">
                              <a:solidFill>
                                <a:schemeClr val="tx1"/>
                              </a:solidFill>
                              <a:latin typeface="Amelia BT"/>
                              <a:ea typeface="宋体" pitchFamily="2" charset="-122"/>
                              <a:cs typeface="+mn-cs"/>
                            </a:defRPr>
                          </a:lvl4pPr>
                          <a:lvl5pPr marL="1450975" indent="377825" algn="l" rtl="0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kern="1200">
                              <a:solidFill>
                                <a:schemeClr val="tx1"/>
                              </a:solidFill>
                              <a:latin typeface="Amelia BT"/>
                              <a:ea typeface="宋体" pitchFamily="2" charset="-122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kern="1200">
                              <a:solidFill>
                                <a:schemeClr val="tx1"/>
                              </a:solidFill>
                              <a:latin typeface="Amelia BT"/>
                              <a:ea typeface="宋体" pitchFamily="2" charset="-122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kern="1200">
                              <a:solidFill>
                                <a:schemeClr val="tx1"/>
                              </a:solidFill>
                              <a:latin typeface="Amelia BT"/>
                              <a:ea typeface="宋体" pitchFamily="2" charset="-122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kern="1200">
                              <a:solidFill>
                                <a:schemeClr val="tx1"/>
                              </a:solidFill>
                              <a:latin typeface="Amelia BT"/>
                              <a:ea typeface="宋体" pitchFamily="2" charset="-122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kern="1200">
                              <a:solidFill>
                                <a:schemeClr val="tx1"/>
                              </a:solidFill>
                              <a:latin typeface="Amelia BT"/>
                              <a:ea typeface="宋体" pitchFamily="2" charset="-122"/>
                              <a:cs typeface="+mn-cs"/>
                            </a:defRPr>
                          </a:lvl9pPr>
                        </a:lstStyle>
                        <a:p>
                          <a:pPr algn="ctr">
                            <a:defRPr/>
                          </a:pPr>
                          <a:endParaRPr lang="zh-CN" altLang="en-US">
                            <a:solidFill>
                              <a:sysClr val="windowText" lastClr="000000"/>
                            </a:solidFill>
                            <a:latin typeface="+mn-lt"/>
                            <a:ea typeface="+mn-ea"/>
                            <a:cs typeface="+mn-ea"/>
                            <a:sym typeface="+mn-lt"/>
                          </a:endParaRPr>
                        </a:p>
                      </p:txBody>
                    </p:sp>
                    <p:sp>
                      <p:nvSpPr>
                        <p:cNvPr id="70" name="AutoShape 73"/>
                        <p:cNvSpPr>
                          <a:spLocks noChangeArrowheads="1"/>
                        </p:cNvSpPr>
                        <p:nvPr/>
                      </p:nvSpPr>
                      <p:spPr bwMode="gray">
                        <a:xfrm rot="6906312">
                          <a:off x="2163" y="2326"/>
                          <a:ext cx="228" cy="815"/>
                        </a:xfrm>
                        <a:prstGeom prst="moon">
                          <a:avLst>
                            <a:gd name="adj" fmla="val 49773"/>
                          </a:avLst>
                        </a:prstGeom>
                        <a:solidFill>
                          <a:srgbClr val="FFFFFF">
                            <a:alpha val="3922"/>
                          </a:srgbClr>
                        </a:solidFill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  <p:txBody>
                        <a:bodyPr wrap="none" anchor="ctr"/>
                        <a:lstStyle>
                          <a:defPPr>
                            <a:defRPr lang="en-US"/>
                          </a:defPPr>
                          <a:lvl1pPr algn="l" rtl="0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kern="1200">
                              <a:solidFill>
                                <a:schemeClr val="tx1"/>
                              </a:solidFill>
                              <a:latin typeface="Amelia BT"/>
                              <a:ea typeface="宋体" pitchFamily="2" charset="-122"/>
                              <a:cs typeface="+mn-cs"/>
                            </a:defRPr>
                          </a:lvl1pPr>
                          <a:lvl2pPr marL="361950" indent="95250" algn="l" rtl="0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kern="1200">
                              <a:solidFill>
                                <a:schemeClr val="tx1"/>
                              </a:solidFill>
                              <a:latin typeface="Amelia BT"/>
                              <a:ea typeface="宋体" pitchFamily="2" charset="-122"/>
                              <a:cs typeface="+mn-cs"/>
                            </a:defRPr>
                          </a:lvl2pPr>
                          <a:lvl3pPr marL="725488" indent="188913" algn="l" rtl="0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kern="1200">
                              <a:solidFill>
                                <a:schemeClr val="tx1"/>
                              </a:solidFill>
                              <a:latin typeface="Amelia BT"/>
                              <a:ea typeface="宋体" pitchFamily="2" charset="-122"/>
                              <a:cs typeface="+mn-cs"/>
                            </a:defRPr>
                          </a:lvl3pPr>
                          <a:lvl4pPr marL="1087438" indent="284163" algn="l" rtl="0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kern="1200">
                              <a:solidFill>
                                <a:schemeClr val="tx1"/>
                              </a:solidFill>
                              <a:latin typeface="Amelia BT"/>
                              <a:ea typeface="宋体" pitchFamily="2" charset="-122"/>
                              <a:cs typeface="+mn-cs"/>
                            </a:defRPr>
                          </a:lvl4pPr>
                          <a:lvl5pPr marL="1450975" indent="377825" algn="l" rtl="0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kern="1200">
                              <a:solidFill>
                                <a:schemeClr val="tx1"/>
                              </a:solidFill>
                              <a:latin typeface="Amelia BT"/>
                              <a:ea typeface="宋体" pitchFamily="2" charset="-122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kern="1200">
                              <a:solidFill>
                                <a:schemeClr val="tx1"/>
                              </a:solidFill>
                              <a:latin typeface="Amelia BT"/>
                              <a:ea typeface="宋体" pitchFamily="2" charset="-122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kern="1200">
                              <a:solidFill>
                                <a:schemeClr val="tx1"/>
                              </a:solidFill>
                              <a:latin typeface="Amelia BT"/>
                              <a:ea typeface="宋体" pitchFamily="2" charset="-122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kern="1200">
                              <a:solidFill>
                                <a:schemeClr val="tx1"/>
                              </a:solidFill>
                              <a:latin typeface="Amelia BT"/>
                              <a:ea typeface="宋体" pitchFamily="2" charset="-122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kern="1200">
                              <a:solidFill>
                                <a:schemeClr val="tx1"/>
                              </a:solidFill>
                              <a:latin typeface="Amelia BT"/>
                              <a:ea typeface="宋体" pitchFamily="2" charset="-122"/>
                              <a:cs typeface="+mn-cs"/>
                            </a:defRPr>
                          </a:lvl9pPr>
                        </a:lstStyle>
                        <a:p>
                          <a:pPr algn="ctr">
                            <a:defRPr/>
                          </a:pPr>
                          <a:endParaRPr lang="zh-CN" altLang="en-US">
                            <a:solidFill>
                              <a:sysClr val="windowText" lastClr="000000"/>
                            </a:solidFill>
                            <a:latin typeface="+mn-lt"/>
                            <a:ea typeface="+mn-ea"/>
                            <a:cs typeface="+mn-ea"/>
                            <a:sym typeface="+mn-lt"/>
                          </a:endParaRPr>
                        </a:p>
                      </p:txBody>
                    </p:sp>
                  </p:grpSp>
                  <p:grpSp>
                    <p:nvGrpSpPr>
                      <p:cNvPr id="62" name="Group 74"/>
                      <p:cNvGrpSpPr>
                        <a:grpSpLocks/>
                      </p:cNvGrpSpPr>
                      <p:nvPr/>
                    </p:nvGrpSpPr>
                    <p:grpSpPr bwMode="auto">
                      <a:xfrm rot="56115" flipH="1" flipV="1">
                        <a:off x="3709" y="1873"/>
                        <a:ext cx="679" cy="152"/>
                        <a:chOff x="1567" y="2568"/>
                        <a:chExt cx="1116" cy="282"/>
                      </a:xfrm>
                    </p:grpSpPr>
                    <p:sp>
                      <p:nvSpPr>
                        <p:cNvPr id="63" name="AutoShape 75"/>
                        <p:cNvSpPr>
                          <a:spLocks noChangeArrowheads="1"/>
                        </p:cNvSpPr>
                        <p:nvPr/>
                      </p:nvSpPr>
                      <p:spPr bwMode="gray">
                        <a:xfrm rot="5263130">
                          <a:off x="1861" y="2274"/>
                          <a:ext cx="228" cy="815"/>
                        </a:xfrm>
                        <a:prstGeom prst="moon">
                          <a:avLst>
                            <a:gd name="adj" fmla="val 49773"/>
                          </a:avLst>
                        </a:prstGeom>
                        <a:solidFill>
                          <a:srgbClr val="FFFFFF">
                            <a:alpha val="3922"/>
                          </a:srgbClr>
                        </a:solidFill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  <p:txBody>
                        <a:bodyPr wrap="none" anchor="ctr"/>
                        <a:lstStyle>
                          <a:defPPr>
                            <a:defRPr lang="en-US"/>
                          </a:defPPr>
                          <a:lvl1pPr algn="l" rtl="0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kern="1200">
                              <a:solidFill>
                                <a:schemeClr val="tx1"/>
                              </a:solidFill>
                              <a:latin typeface="Amelia BT"/>
                              <a:ea typeface="宋体" pitchFamily="2" charset="-122"/>
                              <a:cs typeface="+mn-cs"/>
                            </a:defRPr>
                          </a:lvl1pPr>
                          <a:lvl2pPr marL="361950" indent="95250" algn="l" rtl="0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kern="1200">
                              <a:solidFill>
                                <a:schemeClr val="tx1"/>
                              </a:solidFill>
                              <a:latin typeface="Amelia BT"/>
                              <a:ea typeface="宋体" pitchFamily="2" charset="-122"/>
                              <a:cs typeface="+mn-cs"/>
                            </a:defRPr>
                          </a:lvl2pPr>
                          <a:lvl3pPr marL="725488" indent="188913" algn="l" rtl="0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kern="1200">
                              <a:solidFill>
                                <a:schemeClr val="tx1"/>
                              </a:solidFill>
                              <a:latin typeface="Amelia BT"/>
                              <a:ea typeface="宋体" pitchFamily="2" charset="-122"/>
                              <a:cs typeface="+mn-cs"/>
                            </a:defRPr>
                          </a:lvl3pPr>
                          <a:lvl4pPr marL="1087438" indent="284163" algn="l" rtl="0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kern="1200">
                              <a:solidFill>
                                <a:schemeClr val="tx1"/>
                              </a:solidFill>
                              <a:latin typeface="Amelia BT"/>
                              <a:ea typeface="宋体" pitchFamily="2" charset="-122"/>
                              <a:cs typeface="+mn-cs"/>
                            </a:defRPr>
                          </a:lvl4pPr>
                          <a:lvl5pPr marL="1450975" indent="377825" algn="l" rtl="0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kern="1200">
                              <a:solidFill>
                                <a:schemeClr val="tx1"/>
                              </a:solidFill>
                              <a:latin typeface="Amelia BT"/>
                              <a:ea typeface="宋体" pitchFamily="2" charset="-122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kern="1200">
                              <a:solidFill>
                                <a:schemeClr val="tx1"/>
                              </a:solidFill>
                              <a:latin typeface="Amelia BT"/>
                              <a:ea typeface="宋体" pitchFamily="2" charset="-122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kern="1200">
                              <a:solidFill>
                                <a:schemeClr val="tx1"/>
                              </a:solidFill>
                              <a:latin typeface="Amelia BT"/>
                              <a:ea typeface="宋体" pitchFamily="2" charset="-122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kern="1200">
                              <a:solidFill>
                                <a:schemeClr val="tx1"/>
                              </a:solidFill>
                              <a:latin typeface="Amelia BT"/>
                              <a:ea typeface="宋体" pitchFamily="2" charset="-122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kern="1200">
                              <a:solidFill>
                                <a:schemeClr val="tx1"/>
                              </a:solidFill>
                              <a:latin typeface="Amelia BT"/>
                              <a:ea typeface="宋体" pitchFamily="2" charset="-122"/>
                              <a:cs typeface="+mn-cs"/>
                            </a:defRPr>
                          </a:lvl9pPr>
                        </a:lstStyle>
                        <a:p>
                          <a:pPr algn="ctr">
                            <a:defRPr/>
                          </a:pPr>
                          <a:endParaRPr lang="zh-CN" altLang="en-US">
                            <a:solidFill>
                              <a:sysClr val="windowText" lastClr="000000"/>
                            </a:solidFill>
                            <a:latin typeface="+mn-lt"/>
                            <a:ea typeface="+mn-ea"/>
                            <a:cs typeface="+mn-ea"/>
                            <a:sym typeface="+mn-lt"/>
                          </a:endParaRPr>
                        </a:p>
                      </p:txBody>
                    </p:sp>
                    <p:sp>
                      <p:nvSpPr>
                        <p:cNvPr id="64" name="AutoShape 76"/>
                        <p:cNvSpPr>
                          <a:spLocks noChangeArrowheads="1"/>
                        </p:cNvSpPr>
                        <p:nvPr/>
                      </p:nvSpPr>
                      <p:spPr bwMode="gray">
                        <a:xfrm rot="6078281">
                          <a:off x="1997" y="2274"/>
                          <a:ext cx="228" cy="815"/>
                        </a:xfrm>
                        <a:prstGeom prst="moon">
                          <a:avLst>
                            <a:gd name="adj" fmla="val 49773"/>
                          </a:avLst>
                        </a:prstGeom>
                        <a:solidFill>
                          <a:srgbClr val="FFFFFF">
                            <a:alpha val="3922"/>
                          </a:srgbClr>
                        </a:solidFill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  <p:txBody>
                        <a:bodyPr wrap="none" anchor="ctr"/>
                        <a:lstStyle>
                          <a:defPPr>
                            <a:defRPr lang="en-US"/>
                          </a:defPPr>
                          <a:lvl1pPr algn="l" rtl="0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kern="1200">
                              <a:solidFill>
                                <a:schemeClr val="tx1"/>
                              </a:solidFill>
                              <a:latin typeface="Amelia BT"/>
                              <a:ea typeface="宋体" pitchFamily="2" charset="-122"/>
                              <a:cs typeface="+mn-cs"/>
                            </a:defRPr>
                          </a:lvl1pPr>
                          <a:lvl2pPr marL="361950" indent="95250" algn="l" rtl="0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kern="1200">
                              <a:solidFill>
                                <a:schemeClr val="tx1"/>
                              </a:solidFill>
                              <a:latin typeface="Amelia BT"/>
                              <a:ea typeface="宋体" pitchFamily="2" charset="-122"/>
                              <a:cs typeface="+mn-cs"/>
                            </a:defRPr>
                          </a:lvl2pPr>
                          <a:lvl3pPr marL="725488" indent="188913" algn="l" rtl="0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kern="1200">
                              <a:solidFill>
                                <a:schemeClr val="tx1"/>
                              </a:solidFill>
                              <a:latin typeface="Amelia BT"/>
                              <a:ea typeface="宋体" pitchFamily="2" charset="-122"/>
                              <a:cs typeface="+mn-cs"/>
                            </a:defRPr>
                          </a:lvl3pPr>
                          <a:lvl4pPr marL="1087438" indent="284163" algn="l" rtl="0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kern="1200">
                              <a:solidFill>
                                <a:schemeClr val="tx1"/>
                              </a:solidFill>
                              <a:latin typeface="Amelia BT"/>
                              <a:ea typeface="宋体" pitchFamily="2" charset="-122"/>
                              <a:cs typeface="+mn-cs"/>
                            </a:defRPr>
                          </a:lvl4pPr>
                          <a:lvl5pPr marL="1450975" indent="377825" algn="l" rtl="0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kern="1200">
                              <a:solidFill>
                                <a:schemeClr val="tx1"/>
                              </a:solidFill>
                              <a:latin typeface="Amelia BT"/>
                              <a:ea typeface="宋体" pitchFamily="2" charset="-122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kern="1200">
                              <a:solidFill>
                                <a:schemeClr val="tx1"/>
                              </a:solidFill>
                              <a:latin typeface="Amelia BT"/>
                              <a:ea typeface="宋体" pitchFamily="2" charset="-122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kern="1200">
                              <a:solidFill>
                                <a:schemeClr val="tx1"/>
                              </a:solidFill>
                              <a:latin typeface="Amelia BT"/>
                              <a:ea typeface="宋体" pitchFamily="2" charset="-122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kern="1200">
                              <a:solidFill>
                                <a:schemeClr val="tx1"/>
                              </a:solidFill>
                              <a:latin typeface="Amelia BT"/>
                              <a:ea typeface="宋体" pitchFamily="2" charset="-122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kern="1200">
                              <a:solidFill>
                                <a:schemeClr val="tx1"/>
                              </a:solidFill>
                              <a:latin typeface="Amelia BT"/>
                              <a:ea typeface="宋体" pitchFamily="2" charset="-122"/>
                              <a:cs typeface="+mn-cs"/>
                            </a:defRPr>
                          </a:lvl9pPr>
                        </a:lstStyle>
                        <a:p>
                          <a:pPr algn="ctr">
                            <a:defRPr/>
                          </a:pPr>
                          <a:endParaRPr lang="zh-CN" altLang="en-US">
                            <a:solidFill>
                              <a:sysClr val="windowText" lastClr="000000"/>
                            </a:solidFill>
                            <a:latin typeface="+mn-lt"/>
                            <a:ea typeface="+mn-ea"/>
                            <a:cs typeface="+mn-ea"/>
                            <a:sym typeface="+mn-lt"/>
                          </a:endParaRPr>
                        </a:p>
                      </p:txBody>
                    </p:sp>
                    <p:sp>
                      <p:nvSpPr>
                        <p:cNvPr id="65" name="AutoShape 77"/>
                        <p:cNvSpPr>
                          <a:spLocks noChangeArrowheads="1"/>
                        </p:cNvSpPr>
                        <p:nvPr/>
                      </p:nvSpPr>
                      <p:spPr bwMode="gray">
                        <a:xfrm rot="6373927">
                          <a:off x="2073" y="2297"/>
                          <a:ext cx="228" cy="815"/>
                        </a:xfrm>
                        <a:prstGeom prst="moon">
                          <a:avLst>
                            <a:gd name="adj" fmla="val 49773"/>
                          </a:avLst>
                        </a:prstGeom>
                        <a:solidFill>
                          <a:srgbClr val="FFFFFF">
                            <a:alpha val="3922"/>
                          </a:srgbClr>
                        </a:solidFill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  <p:txBody>
                        <a:bodyPr wrap="none" anchor="ctr"/>
                        <a:lstStyle>
                          <a:defPPr>
                            <a:defRPr lang="en-US"/>
                          </a:defPPr>
                          <a:lvl1pPr algn="l" rtl="0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kern="1200">
                              <a:solidFill>
                                <a:schemeClr val="tx1"/>
                              </a:solidFill>
                              <a:latin typeface="Amelia BT"/>
                              <a:ea typeface="宋体" pitchFamily="2" charset="-122"/>
                              <a:cs typeface="+mn-cs"/>
                            </a:defRPr>
                          </a:lvl1pPr>
                          <a:lvl2pPr marL="361950" indent="95250" algn="l" rtl="0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kern="1200">
                              <a:solidFill>
                                <a:schemeClr val="tx1"/>
                              </a:solidFill>
                              <a:latin typeface="Amelia BT"/>
                              <a:ea typeface="宋体" pitchFamily="2" charset="-122"/>
                              <a:cs typeface="+mn-cs"/>
                            </a:defRPr>
                          </a:lvl2pPr>
                          <a:lvl3pPr marL="725488" indent="188913" algn="l" rtl="0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kern="1200">
                              <a:solidFill>
                                <a:schemeClr val="tx1"/>
                              </a:solidFill>
                              <a:latin typeface="Amelia BT"/>
                              <a:ea typeface="宋体" pitchFamily="2" charset="-122"/>
                              <a:cs typeface="+mn-cs"/>
                            </a:defRPr>
                          </a:lvl3pPr>
                          <a:lvl4pPr marL="1087438" indent="284163" algn="l" rtl="0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kern="1200">
                              <a:solidFill>
                                <a:schemeClr val="tx1"/>
                              </a:solidFill>
                              <a:latin typeface="Amelia BT"/>
                              <a:ea typeface="宋体" pitchFamily="2" charset="-122"/>
                              <a:cs typeface="+mn-cs"/>
                            </a:defRPr>
                          </a:lvl4pPr>
                          <a:lvl5pPr marL="1450975" indent="377825" algn="l" rtl="0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kern="1200">
                              <a:solidFill>
                                <a:schemeClr val="tx1"/>
                              </a:solidFill>
                              <a:latin typeface="Amelia BT"/>
                              <a:ea typeface="宋体" pitchFamily="2" charset="-122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kern="1200">
                              <a:solidFill>
                                <a:schemeClr val="tx1"/>
                              </a:solidFill>
                              <a:latin typeface="Amelia BT"/>
                              <a:ea typeface="宋体" pitchFamily="2" charset="-122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kern="1200">
                              <a:solidFill>
                                <a:schemeClr val="tx1"/>
                              </a:solidFill>
                              <a:latin typeface="Amelia BT"/>
                              <a:ea typeface="宋体" pitchFamily="2" charset="-122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kern="1200">
                              <a:solidFill>
                                <a:schemeClr val="tx1"/>
                              </a:solidFill>
                              <a:latin typeface="Amelia BT"/>
                              <a:ea typeface="宋体" pitchFamily="2" charset="-122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kern="1200">
                              <a:solidFill>
                                <a:schemeClr val="tx1"/>
                              </a:solidFill>
                              <a:latin typeface="Amelia BT"/>
                              <a:ea typeface="宋体" pitchFamily="2" charset="-122"/>
                              <a:cs typeface="+mn-cs"/>
                            </a:defRPr>
                          </a:lvl9pPr>
                        </a:lstStyle>
                        <a:p>
                          <a:pPr algn="ctr">
                            <a:defRPr/>
                          </a:pPr>
                          <a:endParaRPr lang="zh-CN" altLang="en-US">
                            <a:solidFill>
                              <a:sysClr val="windowText" lastClr="000000"/>
                            </a:solidFill>
                            <a:latin typeface="+mn-lt"/>
                            <a:ea typeface="+mn-ea"/>
                            <a:cs typeface="+mn-ea"/>
                            <a:sym typeface="+mn-lt"/>
                          </a:endParaRPr>
                        </a:p>
                      </p:txBody>
                    </p:sp>
                    <p:sp>
                      <p:nvSpPr>
                        <p:cNvPr id="66" name="AutoShape 78"/>
                        <p:cNvSpPr>
                          <a:spLocks noChangeArrowheads="1"/>
                        </p:cNvSpPr>
                        <p:nvPr/>
                      </p:nvSpPr>
                      <p:spPr bwMode="gray">
                        <a:xfrm rot="6906312">
                          <a:off x="2162" y="2328"/>
                          <a:ext cx="228" cy="815"/>
                        </a:xfrm>
                        <a:prstGeom prst="moon">
                          <a:avLst>
                            <a:gd name="adj" fmla="val 49773"/>
                          </a:avLst>
                        </a:prstGeom>
                        <a:solidFill>
                          <a:srgbClr val="FFFFFF">
                            <a:alpha val="3922"/>
                          </a:srgbClr>
                        </a:solidFill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  <p:txBody>
                        <a:bodyPr wrap="none" anchor="ctr"/>
                        <a:lstStyle>
                          <a:defPPr>
                            <a:defRPr lang="en-US"/>
                          </a:defPPr>
                          <a:lvl1pPr algn="l" rtl="0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kern="1200">
                              <a:solidFill>
                                <a:schemeClr val="tx1"/>
                              </a:solidFill>
                              <a:latin typeface="Amelia BT"/>
                              <a:ea typeface="宋体" pitchFamily="2" charset="-122"/>
                              <a:cs typeface="+mn-cs"/>
                            </a:defRPr>
                          </a:lvl1pPr>
                          <a:lvl2pPr marL="361950" indent="95250" algn="l" rtl="0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kern="1200">
                              <a:solidFill>
                                <a:schemeClr val="tx1"/>
                              </a:solidFill>
                              <a:latin typeface="Amelia BT"/>
                              <a:ea typeface="宋体" pitchFamily="2" charset="-122"/>
                              <a:cs typeface="+mn-cs"/>
                            </a:defRPr>
                          </a:lvl2pPr>
                          <a:lvl3pPr marL="725488" indent="188913" algn="l" rtl="0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kern="1200">
                              <a:solidFill>
                                <a:schemeClr val="tx1"/>
                              </a:solidFill>
                              <a:latin typeface="Amelia BT"/>
                              <a:ea typeface="宋体" pitchFamily="2" charset="-122"/>
                              <a:cs typeface="+mn-cs"/>
                            </a:defRPr>
                          </a:lvl3pPr>
                          <a:lvl4pPr marL="1087438" indent="284163" algn="l" rtl="0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kern="1200">
                              <a:solidFill>
                                <a:schemeClr val="tx1"/>
                              </a:solidFill>
                              <a:latin typeface="Amelia BT"/>
                              <a:ea typeface="宋体" pitchFamily="2" charset="-122"/>
                              <a:cs typeface="+mn-cs"/>
                            </a:defRPr>
                          </a:lvl4pPr>
                          <a:lvl5pPr marL="1450975" indent="377825" algn="l" rtl="0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kern="1200">
                              <a:solidFill>
                                <a:schemeClr val="tx1"/>
                              </a:solidFill>
                              <a:latin typeface="Amelia BT"/>
                              <a:ea typeface="宋体" pitchFamily="2" charset="-122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kern="1200">
                              <a:solidFill>
                                <a:schemeClr val="tx1"/>
                              </a:solidFill>
                              <a:latin typeface="Amelia BT"/>
                              <a:ea typeface="宋体" pitchFamily="2" charset="-122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kern="1200">
                              <a:solidFill>
                                <a:schemeClr val="tx1"/>
                              </a:solidFill>
                              <a:latin typeface="Amelia BT"/>
                              <a:ea typeface="宋体" pitchFamily="2" charset="-122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kern="1200">
                              <a:solidFill>
                                <a:schemeClr val="tx1"/>
                              </a:solidFill>
                              <a:latin typeface="Amelia BT"/>
                              <a:ea typeface="宋体" pitchFamily="2" charset="-122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kern="1200">
                              <a:solidFill>
                                <a:schemeClr val="tx1"/>
                              </a:solidFill>
                              <a:latin typeface="Amelia BT"/>
                              <a:ea typeface="宋体" pitchFamily="2" charset="-122"/>
                              <a:cs typeface="+mn-cs"/>
                            </a:defRPr>
                          </a:lvl9pPr>
                        </a:lstStyle>
                        <a:p>
                          <a:pPr algn="ctr">
                            <a:defRPr/>
                          </a:pPr>
                          <a:endParaRPr lang="zh-CN" altLang="en-US">
                            <a:solidFill>
                              <a:sysClr val="windowText" lastClr="000000"/>
                            </a:solidFill>
                            <a:latin typeface="+mn-lt"/>
                            <a:ea typeface="+mn-ea"/>
                            <a:cs typeface="+mn-ea"/>
                            <a:sym typeface="+mn-lt"/>
                          </a:endParaRPr>
                        </a:p>
                      </p:txBody>
                    </p:sp>
                  </p:grpSp>
                </p:grpSp>
              </p:grpSp>
              <p:sp>
                <p:nvSpPr>
                  <p:cNvPr id="56" name="Text Box 111"/>
                  <p:cNvSpPr txBox="1">
                    <a:spLocks noChangeArrowheads="1"/>
                  </p:cNvSpPr>
                  <p:nvPr/>
                </p:nvSpPr>
                <p:spPr bwMode="gray">
                  <a:xfrm>
                    <a:off x="2916051" y="3616937"/>
                    <a:ext cx="1328737" cy="43972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square">
                    <a:spAutoFit/>
                  </a:bodyPr>
                  <a:lstStyle>
                    <a:defPPr>
                      <a:defRPr lang="en-US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melia BT"/>
                        <a:ea typeface="宋体" pitchFamily="2" charset="-122"/>
                        <a:cs typeface="+mn-cs"/>
                      </a:defRPr>
                    </a:lvl1pPr>
                    <a:lvl2pPr marL="361950" indent="9525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melia BT"/>
                        <a:ea typeface="宋体" pitchFamily="2" charset="-122"/>
                        <a:cs typeface="+mn-cs"/>
                      </a:defRPr>
                    </a:lvl2pPr>
                    <a:lvl3pPr marL="725488" indent="188913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melia BT"/>
                        <a:ea typeface="宋体" pitchFamily="2" charset="-122"/>
                        <a:cs typeface="+mn-cs"/>
                      </a:defRPr>
                    </a:lvl3pPr>
                    <a:lvl4pPr marL="1087438" indent="284163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melia BT"/>
                        <a:ea typeface="宋体" pitchFamily="2" charset="-122"/>
                        <a:cs typeface="+mn-cs"/>
                      </a:defRPr>
                    </a:lvl4pPr>
                    <a:lvl5pPr marL="1450975" indent="377825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melia BT"/>
                        <a:ea typeface="宋体" pitchFamily="2" charset="-122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melia BT"/>
                        <a:ea typeface="宋体" pitchFamily="2" charset="-122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melia BT"/>
                        <a:ea typeface="宋体" pitchFamily="2" charset="-122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melia BT"/>
                        <a:ea typeface="宋体" pitchFamily="2" charset="-122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melia BT"/>
                        <a:ea typeface="宋体" pitchFamily="2" charset="-122"/>
                        <a:cs typeface="+mn-cs"/>
                      </a:defRPr>
                    </a:lvl9pPr>
                  </a:lstStyle>
                  <a:p>
                    <a:pPr marL="120650" indent="-120650" algn="ctr">
                      <a:defRPr/>
                    </a:pPr>
                    <a:r>
                      <a:rPr lang="en-US" altLang="zh-CN" sz="1400" b="1" dirty="0">
                        <a:solidFill>
                          <a:schemeClr val="bg1"/>
                        </a:solidFill>
                        <a:latin typeface="微软雅黑" pitchFamily="34" charset="-122"/>
                        <a:ea typeface="微软雅黑" pitchFamily="34" charset="-122"/>
                        <a:cs typeface="+mn-ea"/>
                        <a:sym typeface="+mn-lt"/>
                      </a:rPr>
                      <a:t>Follower</a:t>
                    </a:r>
                    <a:endParaRPr lang="zh-CN" altLang="en-US" sz="1400" b="1" dirty="0">
                      <a:solidFill>
                        <a:schemeClr val="bg1"/>
                      </a:solidFill>
                      <a:latin typeface="微软雅黑" pitchFamily="34" charset="-122"/>
                      <a:ea typeface="微软雅黑" pitchFamily="34" charset="-122"/>
                      <a:cs typeface="+mn-ea"/>
                      <a:sym typeface="+mn-lt"/>
                    </a:endParaRPr>
                  </a:p>
                </p:txBody>
              </p:sp>
              <p:pic>
                <p:nvPicPr>
                  <p:cNvPr id="57" name="Picture 123" descr="Picture1"/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181350" y="3306763"/>
                    <a:ext cx="825500" cy="37782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  <p:sp>
              <p:nvSpPr>
                <p:cNvPr id="53" name="Rectangle 127"/>
                <p:cNvSpPr>
                  <a:spLocks noChangeArrowheads="1"/>
                </p:cNvSpPr>
                <p:nvPr/>
              </p:nvSpPr>
              <p:spPr bwMode="ltGray">
                <a:xfrm>
                  <a:off x="5025498" y="4012071"/>
                  <a:ext cx="392322" cy="45719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 w="9525" algn="ctr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melia BT"/>
                      <a:ea typeface="宋体" pitchFamily="2" charset="-122"/>
                      <a:cs typeface="+mn-cs"/>
                    </a:defRPr>
                  </a:lvl1pPr>
                  <a:lvl2pPr marL="361950" indent="9525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melia BT"/>
                      <a:ea typeface="宋体" pitchFamily="2" charset="-122"/>
                      <a:cs typeface="+mn-cs"/>
                    </a:defRPr>
                  </a:lvl2pPr>
                  <a:lvl3pPr marL="725488" indent="188913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melia BT"/>
                      <a:ea typeface="宋体" pitchFamily="2" charset="-122"/>
                      <a:cs typeface="+mn-cs"/>
                    </a:defRPr>
                  </a:lvl3pPr>
                  <a:lvl4pPr marL="1087438" indent="284163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melia BT"/>
                      <a:ea typeface="宋体" pitchFamily="2" charset="-122"/>
                      <a:cs typeface="+mn-cs"/>
                    </a:defRPr>
                  </a:lvl4pPr>
                  <a:lvl5pPr marL="1450975" indent="377825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melia BT"/>
                      <a:ea typeface="宋体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melia BT"/>
                      <a:ea typeface="宋体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melia BT"/>
                      <a:ea typeface="宋体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melia BT"/>
                      <a:ea typeface="宋体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melia BT"/>
                      <a:ea typeface="宋体" pitchFamily="2" charset="-122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zh-CN" altLang="en-US"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114" name="Rectangle 129"/>
                <p:cNvSpPr>
                  <a:spLocks noChangeArrowheads="1"/>
                </p:cNvSpPr>
                <p:nvPr/>
              </p:nvSpPr>
              <p:spPr bwMode="ltGray">
                <a:xfrm>
                  <a:off x="3499380" y="4020093"/>
                  <a:ext cx="573104" cy="5224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 w="9525" algn="ctr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melia BT"/>
                      <a:ea typeface="宋体" pitchFamily="2" charset="-122"/>
                      <a:cs typeface="+mn-cs"/>
                    </a:defRPr>
                  </a:lvl1pPr>
                  <a:lvl2pPr marL="361950" indent="9525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melia BT"/>
                      <a:ea typeface="宋体" pitchFamily="2" charset="-122"/>
                      <a:cs typeface="+mn-cs"/>
                    </a:defRPr>
                  </a:lvl2pPr>
                  <a:lvl3pPr marL="725488" indent="188913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melia BT"/>
                      <a:ea typeface="宋体" pitchFamily="2" charset="-122"/>
                      <a:cs typeface="+mn-cs"/>
                    </a:defRPr>
                  </a:lvl3pPr>
                  <a:lvl4pPr marL="1087438" indent="284163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melia BT"/>
                      <a:ea typeface="宋体" pitchFamily="2" charset="-122"/>
                      <a:cs typeface="+mn-cs"/>
                    </a:defRPr>
                  </a:lvl4pPr>
                  <a:lvl5pPr marL="1450975" indent="377825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melia BT"/>
                      <a:ea typeface="宋体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melia BT"/>
                      <a:ea typeface="宋体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melia BT"/>
                      <a:ea typeface="宋体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melia BT"/>
                      <a:ea typeface="宋体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melia BT"/>
                      <a:ea typeface="宋体" pitchFamily="2" charset="-122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zh-CN" altLang="en-US"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11" name="组合 10"/>
            <p:cNvGrpSpPr/>
            <p:nvPr/>
          </p:nvGrpSpPr>
          <p:grpSpPr>
            <a:xfrm>
              <a:off x="6243033" y="3458735"/>
              <a:ext cx="2117033" cy="1315735"/>
              <a:chOff x="6243033" y="3458735"/>
              <a:chExt cx="2117033" cy="1315735"/>
            </a:xfrm>
          </p:grpSpPr>
          <p:sp>
            <p:nvSpPr>
              <p:cNvPr id="77" name="Line 107"/>
              <p:cNvSpPr>
                <a:spLocks noChangeShapeType="1"/>
              </p:cNvSpPr>
              <p:nvPr/>
            </p:nvSpPr>
            <p:spPr bwMode="gray">
              <a:xfrm>
                <a:off x="7288158" y="4482563"/>
                <a:ext cx="0" cy="28464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melia BT"/>
                    <a:ea typeface="宋体" pitchFamily="2" charset="-122"/>
                    <a:cs typeface="+mn-cs"/>
                  </a:defRPr>
                </a:lvl1pPr>
                <a:lvl2pPr marL="361950" indent="9525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melia BT"/>
                    <a:ea typeface="宋体" pitchFamily="2" charset="-122"/>
                    <a:cs typeface="+mn-cs"/>
                  </a:defRPr>
                </a:lvl2pPr>
                <a:lvl3pPr marL="725488" indent="188913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melia BT"/>
                    <a:ea typeface="宋体" pitchFamily="2" charset="-122"/>
                    <a:cs typeface="+mn-cs"/>
                  </a:defRPr>
                </a:lvl3pPr>
                <a:lvl4pPr marL="1087438" indent="284163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melia BT"/>
                    <a:ea typeface="宋体" pitchFamily="2" charset="-122"/>
                    <a:cs typeface="+mn-cs"/>
                  </a:defRPr>
                </a:lvl4pPr>
                <a:lvl5pPr marL="1450975" indent="37782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melia BT"/>
                    <a:ea typeface="宋体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melia BT"/>
                    <a:ea typeface="宋体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melia BT"/>
                    <a:ea typeface="宋体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melia BT"/>
                    <a:ea typeface="宋体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melia BT"/>
                    <a:ea typeface="宋体" pitchFamily="2" charset="-122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79" name="Rectangle 129"/>
              <p:cNvSpPr>
                <a:spLocks noChangeArrowheads="1"/>
              </p:cNvSpPr>
              <p:nvPr/>
            </p:nvSpPr>
            <p:spPr bwMode="ltGray">
              <a:xfrm>
                <a:off x="7753237" y="3995593"/>
                <a:ext cx="606829" cy="55321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melia BT"/>
                    <a:ea typeface="宋体" pitchFamily="2" charset="-122"/>
                    <a:cs typeface="+mn-cs"/>
                  </a:defRPr>
                </a:lvl1pPr>
                <a:lvl2pPr marL="361950" indent="9525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melia BT"/>
                    <a:ea typeface="宋体" pitchFamily="2" charset="-122"/>
                    <a:cs typeface="+mn-cs"/>
                  </a:defRPr>
                </a:lvl2pPr>
                <a:lvl3pPr marL="725488" indent="188913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melia BT"/>
                    <a:ea typeface="宋体" pitchFamily="2" charset="-122"/>
                    <a:cs typeface="+mn-cs"/>
                  </a:defRPr>
                </a:lvl3pPr>
                <a:lvl4pPr marL="1087438" indent="284163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melia BT"/>
                    <a:ea typeface="宋体" pitchFamily="2" charset="-122"/>
                    <a:cs typeface="+mn-cs"/>
                  </a:defRPr>
                </a:lvl4pPr>
                <a:lvl5pPr marL="1450975" indent="37782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melia BT"/>
                    <a:ea typeface="宋体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melia BT"/>
                    <a:ea typeface="宋体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melia BT"/>
                    <a:ea typeface="宋体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melia BT"/>
                    <a:ea typeface="宋体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melia BT"/>
                    <a:ea typeface="宋体" pitchFamily="2" charset="-122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81" name="Line 108"/>
              <p:cNvSpPr>
                <a:spLocks noChangeShapeType="1"/>
              </p:cNvSpPr>
              <p:nvPr/>
            </p:nvSpPr>
            <p:spPr bwMode="gray">
              <a:xfrm flipH="1">
                <a:off x="6711610" y="4774470"/>
                <a:ext cx="1140983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melia BT"/>
                    <a:ea typeface="宋体" pitchFamily="2" charset="-122"/>
                    <a:cs typeface="+mn-cs"/>
                  </a:defRPr>
                </a:lvl1pPr>
                <a:lvl2pPr marL="361950" indent="9525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melia BT"/>
                    <a:ea typeface="宋体" pitchFamily="2" charset="-122"/>
                    <a:cs typeface="+mn-cs"/>
                  </a:defRPr>
                </a:lvl2pPr>
                <a:lvl3pPr marL="725488" indent="188913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melia BT"/>
                    <a:ea typeface="宋体" pitchFamily="2" charset="-122"/>
                    <a:cs typeface="+mn-cs"/>
                  </a:defRPr>
                </a:lvl3pPr>
                <a:lvl4pPr marL="1087438" indent="284163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melia BT"/>
                    <a:ea typeface="宋体" pitchFamily="2" charset="-122"/>
                    <a:cs typeface="+mn-cs"/>
                  </a:defRPr>
                </a:lvl4pPr>
                <a:lvl5pPr marL="1450975" indent="37782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melia BT"/>
                    <a:ea typeface="宋体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melia BT"/>
                    <a:ea typeface="宋体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melia BT"/>
                    <a:ea typeface="宋体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melia BT"/>
                    <a:ea typeface="宋体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melia BT"/>
                    <a:ea typeface="宋体" pitchFamily="2" charset="-122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grpSp>
            <p:nvGrpSpPr>
              <p:cNvPr id="83" name="组合 82"/>
              <p:cNvGrpSpPr>
                <a:grpSpLocks/>
              </p:cNvGrpSpPr>
              <p:nvPr/>
            </p:nvGrpSpPr>
            <p:grpSpPr bwMode="auto">
              <a:xfrm>
                <a:off x="6618491" y="3621375"/>
                <a:ext cx="1344445" cy="780035"/>
                <a:chOff x="735204" y="3305175"/>
                <a:chExt cx="1762091" cy="1052513"/>
              </a:xfrm>
            </p:grpSpPr>
            <p:grpSp>
              <p:nvGrpSpPr>
                <p:cNvPr id="86" name="Group 51"/>
                <p:cNvGrpSpPr>
                  <a:grpSpLocks/>
                </p:cNvGrpSpPr>
                <p:nvPr/>
              </p:nvGrpSpPr>
              <p:grpSpPr bwMode="auto">
                <a:xfrm>
                  <a:off x="1096963" y="3305175"/>
                  <a:ext cx="1041400" cy="1052513"/>
                  <a:chOff x="691" y="2077"/>
                  <a:chExt cx="656" cy="663"/>
                </a:xfrm>
              </p:grpSpPr>
              <p:pic>
                <p:nvPicPr>
                  <p:cNvPr id="89" name="Picture 52" descr="circuler_1"/>
                  <p:cNvPicPr>
                    <a:picLocks noChangeAspect="1" noChangeArrowheads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gray">
                  <a:xfrm>
                    <a:off x="691" y="2077"/>
                    <a:ext cx="656" cy="66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90" name="Oval 53"/>
                  <p:cNvSpPr>
                    <a:spLocks noChangeArrowheads="1"/>
                  </p:cNvSpPr>
                  <p:nvPr/>
                </p:nvSpPr>
                <p:spPr bwMode="gray">
                  <a:xfrm>
                    <a:off x="691" y="2077"/>
                    <a:ext cx="652" cy="663"/>
                  </a:xfrm>
                  <a:prstGeom prst="ellipse">
                    <a:avLst/>
                  </a:prstGeom>
                  <a:solidFill>
                    <a:srgbClr val="0070C0"/>
                  </a:solidFill>
                  <a:ln w="9525" algn="ctr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>
                    <a:defPPr>
                      <a:defRPr lang="en-US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melia BT"/>
                        <a:ea typeface="宋体" pitchFamily="2" charset="-122"/>
                        <a:cs typeface="+mn-cs"/>
                      </a:defRPr>
                    </a:lvl1pPr>
                    <a:lvl2pPr marL="361950" indent="9525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melia BT"/>
                        <a:ea typeface="宋体" pitchFamily="2" charset="-122"/>
                        <a:cs typeface="+mn-cs"/>
                      </a:defRPr>
                    </a:lvl2pPr>
                    <a:lvl3pPr marL="725488" indent="188913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melia BT"/>
                        <a:ea typeface="宋体" pitchFamily="2" charset="-122"/>
                        <a:cs typeface="+mn-cs"/>
                      </a:defRPr>
                    </a:lvl3pPr>
                    <a:lvl4pPr marL="1087438" indent="284163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melia BT"/>
                        <a:ea typeface="宋体" pitchFamily="2" charset="-122"/>
                        <a:cs typeface="+mn-cs"/>
                      </a:defRPr>
                    </a:lvl4pPr>
                    <a:lvl5pPr marL="1450975" indent="377825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melia BT"/>
                        <a:ea typeface="宋体" pitchFamily="2" charset="-122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melia BT"/>
                        <a:ea typeface="宋体" pitchFamily="2" charset="-122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melia BT"/>
                        <a:ea typeface="宋体" pitchFamily="2" charset="-122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melia BT"/>
                        <a:ea typeface="宋体" pitchFamily="2" charset="-122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melia BT"/>
                        <a:ea typeface="宋体" pitchFamily="2" charset="-122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endParaRPr lang="zh-CN" altLang="en-US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ea"/>
                      <a:sym typeface="+mn-lt"/>
                    </a:endParaRPr>
                  </a:p>
                </p:txBody>
              </p:sp>
              <p:grpSp>
                <p:nvGrpSpPr>
                  <p:cNvPr id="91" name="Group 54"/>
                  <p:cNvGrpSpPr>
                    <a:grpSpLocks/>
                  </p:cNvGrpSpPr>
                  <p:nvPr/>
                </p:nvGrpSpPr>
                <p:grpSpPr bwMode="auto">
                  <a:xfrm>
                    <a:off x="721" y="2596"/>
                    <a:ext cx="564" cy="111"/>
                    <a:chOff x="3709" y="1867"/>
                    <a:chExt cx="820" cy="158"/>
                  </a:xfrm>
                </p:grpSpPr>
                <p:grpSp>
                  <p:nvGrpSpPr>
                    <p:cNvPr id="92" name="Group 55"/>
                    <p:cNvGrpSpPr>
                      <a:grpSpLocks/>
                    </p:cNvGrpSpPr>
                    <p:nvPr/>
                  </p:nvGrpSpPr>
                  <p:grpSpPr bwMode="auto">
                    <a:xfrm rot="-1297425" flipH="1" flipV="1">
                      <a:off x="3849" y="1867"/>
                      <a:ext cx="680" cy="151"/>
                      <a:chOff x="1567" y="2568"/>
                      <a:chExt cx="1117" cy="280"/>
                    </a:xfrm>
                  </p:grpSpPr>
                  <p:sp>
                    <p:nvSpPr>
                      <p:cNvPr id="98" name="AutoShape 56"/>
                      <p:cNvSpPr>
                        <a:spLocks noChangeArrowheads="1"/>
                      </p:cNvSpPr>
                      <p:nvPr/>
                    </p:nvSpPr>
                    <p:spPr bwMode="gray">
                      <a:xfrm rot="5263130">
                        <a:off x="1861" y="2274"/>
                        <a:ext cx="228" cy="815"/>
                      </a:xfrm>
                      <a:prstGeom prst="moon">
                        <a:avLst>
                          <a:gd name="adj" fmla="val 49773"/>
                        </a:avLst>
                      </a:prstGeom>
                      <a:solidFill>
                        <a:srgbClr val="FFFFFF">
                          <a:alpha val="3922"/>
                        </a:srgbClr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algn="l" rtl="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ern="1200">
                            <a:solidFill>
                              <a:schemeClr val="tx1"/>
                            </a:solidFill>
                            <a:latin typeface="Amelia BT"/>
                            <a:ea typeface="宋体" pitchFamily="2" charset="-122"/>
                            <a:cs typeface="+mn-cs"/>
                          </a:defRPr>
                        </a:lvl1pPr>
                        <a:lvl2pPr marL="361950" indent="95250" algn="l" rtl="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ern="1200">
                            <a:solidFill>
                              <a:schemeClr val="tx1"/>
                            </a:solidFill>
                            <a:latin typeface="Amelia BT"/>
                            <a:ea typeface="宋体" pitchFamily="2" charset="-122"/>
                            <a:cs typeface="+mn-cs"/>
                          </a:defRPr>
                        </a:lvl2pPr>
                        <a:lvl3pPr marL="725488" indent="188913" algn="l" rtl="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ern="1200">
                            <a:solidFill>
                              <a:schemeClr val="tx1"/>
                            </a:solidFill>
                            <a:latin typeface="Amelia BT"/>
                            <a:ea typeface="宋体" pitchFamily="2" charset="-122"/>
                            <a:cs typeface="+mn-cs"/>
                          </a:defRPr>
                        </a:lvl3pPr>
                        <a:lvl4pPr marL="1087438" indent="284163" algn="l" rtl="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ern="1200">
                            <a:solidFill>
                              <a:schemeClr val="tx1"/>
                            </a:solidFill>
                            <a:latin typeface="Amelia BT"/>
                            <a:ea typeface="宋体" pitchFamily="2" charset="-122"/>
                            <a:cs typeface="+mn-cs"/>
                          </a:defRPr>
                        </a:lvl4pPr>
                        <a:lvl5pPr marL="1450975" indent="377825" algn="l" rtl="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ern="1200">
                            <a:solidFill>
                              <a:schemeClr val="tx1"/>
                            </a:solidFill>
                            <a:latin typeface="Amelia BT"/>
                            <a:ea typeface="宋体" pitchFamily="2" charset="-122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kern="1200">
                            <a:solidFill>
                              <a:schemeClr val="tx1"/>
                            </a:solidFill>
                            <a:latin typeface="Amelia BT"/>
                            <a:ea typeface="宋体" pitchFamily="2" charset="-122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kern="1200">
                            <a:solidFill>
                              <a:schemeClr val="tx1"/>
                            </a:solidFill>
                            <a:latin typeface="Amelia BT"/>
                            <a:ea typeface="宋体" pitchFamily="2" charset="-122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kern="1200">
                            <a:solidFill>
                              <a:schemeClr val="tx1"/>
                            </a:solidFill>
                            <a:latin typeface="Amelia BT"/>
                            <a:ea typeface="宋体" pitchFamily="2" charset="-122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kern="1200">
                            <a:solidFill>
                              <a:schemeClr val="tx1"/>
                            </a:solidFill>
                            <a:latin typeface="Amelia BT"/>
                            <a:ea typeface="宋体" pitchFamily="2" charset="-122"/>
                            <a:cs typeface="+mn-cs"/>
                          </a:defRPr>
                        </a:lvl9pPr>
                      </a:lstStyle>
                      <a:p>
                        <a:pPr algn="ctr">
                          <a:defRPr/>
                        </a:pPr>
                        <a:endParaRPr lang="zh-CN" altLang="en-US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endParaRPr>
                      </a:p>
                    </p:txBody>
                  </p:sp>
                  <p:sp>
                    <p:nvSpPr>
                      <p:cNvPr id="99" name="AutoShape 57"/>
                      <p:cNvSpPr>
                        <a:spLocks noChangeArrowheads="1"/>
                      </p:cNvSpPr>
                      <p:nvPr/>
                    </p:nvSpPr>
                    <p:spPr bwMode="gray">
                      <a:xfrm rot="6078281">
                        <a:off x="1997" y="2274"/>
                        <a:ext cx="228" cy="815"/>
                      </a:xfrm>
                      <a:prstGeom prst="moon">
                        <a:avLst>
                          <a:gd name="adj" fmla="val 49773"/>
                        </a:avLst>
                      </a:prstGeom>
                      <a:solidFill>
                        <a:srgbClr val="FFFFFF">
                          <a:alpha val="3922"/>
                        </a:srgbClr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algn="l" rtl="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ern="1200">
                            <a:solidFill>
                              <a:schemeClr val="tx1"/>
                            </a:solidFill>
                            <a:latin typeface="Amelia BT"/>
                            <a:ea typeface="宋体" pitchFamily="2" charset="-122"/>
                            <a:cs typeface="+mn-cs"/>
                          </a:defRPr>
                        </a:lvl1pPr>
                        <a:lvl2pPr marL="361950" indent="95250" algn="l" rtl="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ern="1200">
                            <a:solidFill>
                              <a:schemeClr val="tx1"/>
                            </a:solidFill>
                            <a:latin typeface="Amelia BT"/>
                            <a:ea typeface="宋体" pitchFamily="2" charset="-122"/>
                            <a:cs typeface="+mn-cs"/>
                          </a:defRPr>
                        </a:lvl2pPr>
                        <a:lvl3pPr marL="725488" indent="188913" algn="l" rtl="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ern="1200">
                            <a:solidFill>
                              <a:schemeClr val="tx1"/>
                            </a:solidFill>
                            <a:latin typeface="Amelia BT"/>
                            <a:ea typeface="宋体" pitchFamily="2" charset="-122"/>
                            <a:cs typeface="+mn-cs"/>
                          </a:defRPr>
                        </a:lvl3pPr>
                        <a:lvl4pPr marL="1087438" indent="284163" algn="l" rtl="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ern="1200">
                            <a:solidFill>
                              <a:schemeClr val="tx1"/>
                            </a:solidFill>
                            <a:latin typeface="Amelia BT"/>
                            <a:ea typeface="宋体" pitchFamily="2" charset="-122"/>
                            <a:cs typeface="+mn-cs"/>
                          </a:defRPr>
                        </a:lvl4pPr>
                        <a:lvl5pPr marL="1450975" indent="377825" algn="l" rtl="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ern="1200">
                            <a:solidFill>
                              <a:schemeClr val="tx1"/>
                            </a:solidFill>
                            <a:latin typeface="Amelia BT"/>
                            <a:ea typeface="宋体" pitchFamily="2" charset="-122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kern="1200">
                            <a:solidFill>
                              <a:schemeClr val="tx1"/>
                            </a:solidFill>
                            <a:latin typeface="Amelia BT"/>
                            <a:ea typeface="宋体" pitchFamily="2" charset="-122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kern="1200">
                            <a:solidFill>
                              <a:schemeClr val="tx1"/>
                            </a:solidFill>
                            <a:latin typeface="Amelia BT"/>
                            <a:ea typeface="宋体" pitchFamily="2" charset="-122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kern="1200">
                            <a:solidFill>
                              <a:schemeClr val="tx1"/>
                            </a:solidFill>
                            <a:latin typeface="Amelia BT"/>
                            <a:ea typeface="宋体" pitchFamily="2" charset="-122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kern="1200">
                            <a:solidFill>
                              <a:schemeClr val="tx1"/>
                            </a:solidFill>
                            <a:latin typeface="Amelia BT"/>
                            <a:ea typeface="宋体" pitchFamily="2" charset="-122"/>
                            <a:cs typeface="+mn-cs"/>
                          </a:defRPr>
                        </a:lvl9pPr>
                      </a:lstStyle>
                      <a:p>
                        <a:pPr algn="ctr">
                          <a:defRPr/>
                        </a:pPr>
                        <a:endParaRPr lang="zh-CN" altLang="en-US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endParaRPr>
                      </a:p>
                    </p:txBody>
                  </p:sp>
                  <p:sp>
                    <p:nvSpPr>
                      <p:cNvPr id="100" name="AutoShape 58"/>
                      <p:cNvSpPr>
                        <a:spLocks noChangeArrowheads="1"/>
                      </p:cNvSpPr>
                      <p:nvPr/>
                    </p:nvSpPr>
                    <p:spPr bwMode="gray">
                      <a:xfrm rot="6373927">
                        <a:off x="2071" y="2296"/>
                        <a:ext cx="228" cy="815"/>
                      </a:xfrm>
                      <a:prstGeom prst="moon">
                        <a:avLst>
                          <a:gd name="adj" fmla="val 49773"/>
                        </a:avLst>
                      </a:prstGeom>
                      <a:solidFill>
                        <a:srgbClr val="FFFFFF">
                          <a:alpha val="3922"/>
                        </a:srgbClr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algn="l" rtl="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ern="1200">
                            <a:solidFill>
                              <a:schemeClr val="tx1"/>
                            </a:solidFill>
                            <a:latin typeface="Amelia BT"/>
                            <a:ea typeface="宋体" pitchFamily="2" charset="-122"/>
                            <a:cs typeface="+mn-cs"/>
                          </a:defRPr>
                        </a:lvl1pPr>
                        <a:lvl2pPr marL="361950" indent="95250" algn="l" rtl="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ern="1200">
                            <a:solidFill>
                              <a:schemeClr val="tx1"/>
                            </a:solidFill>
                            <a:latin typeface="Amelia BT"/>
                            <a:ea typeface="宋体" pitchFamily="2" charset="-122"/>
                            <a:cs typeface="+mn-cs"/>
                          </a:defRPr>
                        </a:lvl2pPr>
                        <a:lvl3pPr marL="725488" indent="188913" algn="l" rtl="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ern="1200">
                            <a:solidFill>
                              <a:schemeClr val="tx1"/>
                            </a:solidFill>
                            <a:latin typeface="Amelia BT"/>
                            <a:ea typeface="宋体" pitchFamily="2" charset="-122"/>
                            <a:cs typeface="+mn-cs"/>
                          </a:defRPr>
                        </a:lvl3pPr>
                        <a:lvl4pPr marL="1087438" indent="284163" algn="l" rtl="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ern="1200">
                            <a:solidFill>
                              <a:schemeClr val="tx1"/>
                            </a:solidFill>
                            <a:latin typeface="Amelia BT"/>
                            <a:ea typeface="宋体" pitchFamily="2" charset="-122"/>
                            <a:cs typeface="+mn-cs"/>
                          </a:defRPr>
                        </a:lvl4pPr>
                        <a:lvl5pPr marL="1450975" indent="377825" algn="l" rtl="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ern="1200">
                            <a:solidFill>
                              <a:schemeClr val="tx1"/>
                            </a:solidFill>
                            <a:latin typeface="Amelia BT"/>
                            <a:ea typeface="宋体" pitchFamily="2" charset="-122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kern="1200">
                            <a:solidFill>
                              <a:schemeClr val="tx1"/>
                            </a:solidFill>
                            <a:latin typeface="Amelia BT"/>
                            <a:ea typeface="宋体" pitchFamily="2" charset="-122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kern="1200">
                            <a:solidFill>
                              <a:schemeClr val="tx1"/>
                            </a:solidFill>
                            <a:latin typeface="Amelia BT"/>
                            <a:ea typeface="宋体" pitchFamily="2" charset="-122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kern="1200">
                            <a:solidFill>
                              <a:schemeClr val="tx1"/>
                            </a:solidFill>
                            <a:latin typeface="Amelia BT"/>
                            <a:ea typeface="宋体" pitchFamily="2" charset="-122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kern="1200">
                            <a:solidFill>
                              <a:schemeClr val="tx1"/>
                            </a:solidFill>
                            <a:latin typeface="Amelia BT"/>
                            <a:ea typeface="宋体" pitchFamily="2" charset="-122"/>
                            <a:cs typeface="+mn-cs"/>
                          </a:defRPr>
                        </a:lvl9pPr>
                      </a:lstStyle>
                      <a:p>
                        <a:pPr algn="ctr">
                          <a:defRPr/>
                        </a:pPr>
                        <a:endParaRPr lang="zh-CN" altLang="en-US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endParaRPr>
                      </a:p>
                    </p:txBody>
                  </p:sp>
                  <p:sp>
                    <p:nvSpPr>
                      <p:cNvPr id="101" name="AutoShape 59"/>
                      <p:cNvSpPr>
                        <a:spLocks noChangeArrowheads="1"/>
                      </p:cNvSpPr>
                      <p:nvPr/>
                    </p:nvSpPr>
                    <p:spPr bwMode="gray">
                      <a:xfrm rot="6906312">
                        <a:off x="2163" y="2326"/>
                        <a:ext cx="228" cy="815"/>
                      </a:xfrm>
                      <a:prstGeom prst="moon">
                        <a:avLst>
                          <a:gd name="adj" fmla="val 49773"/>
                        </a:avLst>
                      </a:prstGeom>
                      <a:solidFill>
                        <a:srgbClr val="FFFFFF">
                          <a:alpha val="3922"/>
                        </a:srgbClr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algn="l" rtl="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ern="1200">
                            <a:solidFill>
                              <a:schemeClr val="tx1"/>
                            </a:solidFill>
                            <a:latin typeface="Amelia BT"/>
                            <a:ea typeface="宋体" pitchFamily="2" charset="-122"/>
                            <a:cs typeface="+mn-cs"/>
                          </a:defRPr>
                        </a:lvl1pPr>
                        <a:lvl2pPr marL="361950" indent="95250" algn="l" rtl="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ern="1200">
                            <a:solidFill>
                              <a:schemeClr val="tx1"/>
                            </a:solidFill>
                            <a:latin typeface="Amelia BT"/>
                            <a:ea typeface="宋体" pitchFamily="2" charset="-122"/>
                            <a:cs typeface="+mn-cs"/>
                          </a:defRPr>
                        </a:lvl2pPr>
                        <a:lvl3pPr marL="725488" indent="188913" algn="l" rtl="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ern="1200">
                            <a:solidFill>
                              <a:schemeClr val="tx1"/>
                            </a:solidFill>
                            <a:latin typeface="Amelia BT"/>
                            <a:ea typeface="宋体" pitchFamily="2" charset="-122"/>
                            <a:cs typeface="+mn-cs"/>
                          </a:defRPr>
                        </a:lvl3pPr>
                        <a:lvl4pPr marL="1087438" indent="284163" algn="l" rtl="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ern="1200">
                            <a:solidFill>
                              <a:schemeClr val="tx1"/>
                            </a:solidFill>
                            <a:latin typeface="Amelia BT"/>
                            <a:ea typeface="宋体" pitchFamily="2" charset="-122"/>
                            <a:cs typeface="+mn-cs"/>
                          </a:defRPr>
                        </a:lvl4pPr>
                        <a:lvl5pPr marL="1450975" indent="377825" algn="l" rtl="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ern="1200">
                            <a:solidFill>
                              <a:schemeClr val="tx1"/>
                            </a:solidFill>
                            <a:latin typeface="Amelia BT"/>
                            <a:ea typeface="宋体" pitchFamily="2" charset="-122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kern="1200">
                            <a:solidFill>
                              <a:schemeClr val="tx1"/>
                            </a:solidFill>
                            <a:latin typeface="Amelia BT"/>
                            <a:ea typeface="宋体" pitchFamily="2" charset="-122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kern="1200">
                            <a:solidFill>
                              <a:schemeClr val="tx1"/>
                            </a:solidFill>
                            <a:latin typeface="Amelia BT"/>
                            <a:ea typeface="宋体" pitchFamily="2" charset="-122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kern="1200">
                            <a:solidFill>
                              <a:schemeClr val="tx1"/>
                            </a:solidFill>
                            <a:latin typeface="Amelia BT"/>
                            <a:ea typeface="宋体" pitchFamily="2" charset="-122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kern="1200">
                            <a:solidFill>
                              <a:schemeClr val="tx1"/>
                            </a:solidFill>
                            <a:latin typeface="Amelia BT"/>
                            <a:ea typeface="宋体" pitchFamily="2" charset="-122"/>
                            <a:cs typeface="+mn-cs"/>
                          </a:defRPr>
                        </a:lvl9pPr>
                      </a:lstStyle>
                      <a:p>
                        <a:pPr algn="ctr">
                          <a:defRPr/>
                        </a:pPr>
                        <a:endParaRPr lang="zh-CN" altLang="en-US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endParaRPr>
                      </a:p>
                    </p:txBody>
                  </p:sp>
                </p:grpSp>
                <p:grpSp>
                  <p:nvGrpSpPr>
                    <p:cNvPr id="93" name="Group 60"/>
                    <p:cNvGrpSpPr>
                      <a:grpSpLocks/>
                    </p:cNvGrpSpPr>
                    <p:nvPr/>
                  </p:nvGrpSpPr>
                  <p:grpSpPr bwMode="auto">
                    <a:xfrm rot="56115" flipH="1" flipV="1">
                      <a:off x="3709" y="1873"/>
                      <a:ext cx="679" cy="152"/>
                      <a:chOff x="1567" y="2568"/>
                      <a:chExt cx="1116" cy="282"/>
                    </a:xfrm>
                  </p:grpSpPr>
                  <p:sp>
                    <p:nvSpPr>
                      <p:cNvPr id="94" name="AutoShape 61"/>
                      <p:cNvSpPr>
                        <a:spLocks noChangeArrowheads="1"/>
                      </p:cNvSpPr>
                      <p:nvPr/>
                    </p:nvSpPr>
                    <p:spPr bwMode="gray">
                      <a:xfrm rot="5263130">
                        <a:off x="1861" y="2274"/>
                        <a:ext cx="228" cy="815"/>
                      </a:xfrm>
                      <a:prstGeom prst="moon">
                        <a:avLst>
                          <a:gd name="adj" fmla="val 49773"/>
                        </a:avLst>
                      </a:prstGeom>
                      <a:solidFill>
                        <a:srgbClr val="FFFFFF">
                          <a:alpha val="3922"/>
                        </a:srgbClr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algn="l" rtl="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ern="1200">
                            <a:solidFill>
                              <a:schemeClr val="tx1"/>
                            </a:solidFill>
                            <a:latin typeface="Amelia BT"/>
                            <a:ea typeface="宋体" pitchFamily="2" charset="-122"/>
                            <a:cs typeface="+mn-cs"/>
                          </a:defRPr>
                        </a:lvl1pPr>
                        <a:lvl2pPr marL="361950" indent="95250" algn="l" rtl="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ern="1200">
                            <a:solidFill>
                              <a:schemeClr val="tx1"/>
                            </a:solidFill>
                            <a:latin typeface="Amelia BT"/>
                            <a:ea typeface="宋体" pitchFamily="2" charset="-122"/>
                            <a:cs typeface="+mn-cs"/>
                          </a:defRPr>
                        </a:lvl2pPr>
                        <a:lvl3pPr marL="725488" indent="188913" algn="l" rtl="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ern="1200">
                            <a:solidFill>
                              <a:schemeClr val="tx1"/>
                            </a:solidFill>
                            <a:latin typeface="Amelia BT"/>
                            <a:ea typeface="宋体" pitchFamily="2" charset="-122"/>
                            <a:cs typeface="+mn-cs"/>
                          </a:defRPr>
                        </a:lvl3pPr>
                        <a:lvl4pPr marL="1087438" indent="284163" algn="l" rtl="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ern="1200">
                            <a:solidFill>
                              <a:schemeClr val="tx1"/>
                            </a:solidFill>
                            <a:latin typeface="Amelia BT"/>
                            <a:ea typeface="宋体" pitchFamily="2" charset="-122"/>
                            <a:cs typeface="+mn-cs"/>
                          </a:defRPr>
                        </a:lvl4pPr>
                        <a:lvl5pPr marL="1450975" indent="377825" algn="l" rtl="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ern="1200">
                            <a:solidFill>
                              <a:schemeClr val="tx1"/>
                            </a:solidFill>
                            <a:latin typeface="Amelia BT"/>
                            <a:ea typeface="宋体" pitchFamily="2" charset="-122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kern="1200">
                            <a:solidFill>
                              <a:schemeClr val="tx1"/>
                            </a:solidFill>
                            <a:latin typeface="Amelia BT"/>
                            <a:ea typeface="宋体" pitchFamily="2" charset="-122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kern="1200">
                            <a:solidFill>
                              <a:schemeClr val="tx1"/>
                            </a:solidFill>
                            <a:latin typeface="Amelia BT"/>
                            <a:ea typeface="宋体" pitchFamily="2" charset="-122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kern="1200">
                            <a:solidFill>
                              <a:schemeClr val="tx1"/>
                            </a:solidFill>
                            <a:latin typeface="Amelia BT"/>
                            <a:ea typeface="宋体" pitchFamily="2" charset="-122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kern="1200">
                            <a:solidFill>
                              <a:schemeClr val="tx1"/>
                            </a:solidFill>
                            <a:latin typeface="Amelia BT"/>
                            <a:ea typeface="宋体" pitchFamily="2" charset="-122"/>
                            <a:cs typeface="+mn-cs"/>
                          </a:defRPr>
                        </a:lvl9pPr>
                      </a:lstStyle>
                      <a:p>
                        <a:pPr algn="ctr">
                          <a:defRPr/>
                        </a:pPr>
                        <a:endParaRPr lang="zh-CN" altLang="en-US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endParaRPr>
                      </a:p>
                    </p:txBody>
                  </p:sp>
                  <p:sp>
                    <p:nvSpPr>
                      <p:cNvPr id="95" name="AutoShape 62"/>
                      <p:cNvSpPr>
                        <a:spLocks noChangeArrowheads="1"/>
                      </p:cNvSpPr>
                      <p:nvPr/>
                    </p:nvSpPr>
                    <p:spPr bwMode="gray">
                      <a:xfrm rot="6078281">
                        <a:off x="1997" y="2274"/>
                        <a:ext cx="228" cy="815"/>
                      </a:xfrm>
                      <a:prstGeom prst="moon">
                        <a:avLst>
                          <a:gd name="adj" fmla="val 49773"/>
                        </a:avLst>
                      </a:prstGeom>
                      <a:solidFill>
                        <a:srgbClr val="FFFFFF">
                          <a:alpha val="3922"/>
                        </a:srgbClr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algn="l" rtl="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ern="1200">
                            <a:solidFill>
                              <a:schemeClr val="tx1"/>
                            </a:solidFill>
                            <a:latin typeface="Amelia BT"/>
                            <a:ea typeface="宋体" pitchFamily="2" charset="-122"/>
                            <a:cs typeface="+mn-cs"/>
                          </a:defRPr>
                        </a:lvl1pPr>
                        <a:lvl2pPr marL="361950" indent="95250" algn="l" rtl="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ern="1200">
                            <a:solidFill>
                              <a:schemeClr val="tx1"/>
                            </a:solidFill>
                            <a:latin typeface="Amelia BT"/>
                            <a:ea typeface="宋体" pitchFamily="2" charset="-122"/>
                            <a:cs typeface="+mn-cs"/>
                          </a:defRPr>
                        </a:lvl2pPr>
                        <a:lvl3pPr marL="725488" indent="188913" algn="l" rtl="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ern="1200">
                            <a:solidFill>
                              <a:schemeClr val="tx1"/>
                            </a:solidFill>
                            <a:latin typeface="Amelia BT"/>
                            <a:ea typeface="宋体" pitchFamily="2" charset="-122"/>
                            <a:cs typeface="+mn-cs"/>
                          </a:defRPr>
                        </a:lvl3pPr>
                        <a:lvl4pPr marL="1087438" indent="284163" algn="l" rtl="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ern="1200">
                            <a:solidFill>
                              <a:schemeClr val="tx1"/>
                            </a:solidFill>
                            <a:latin typeface="Amelia BT"/>
                            <a:ea typeface="宋体" pitchFamily="2" charset="-122"/>
                            <a:cs typeface="+mn-cs"/>
                          </a:defRPr>
                        </a:lvl4pPr>
                        <a:lvl5pPr marL="1450975" indent="377825" algn="l" rtl="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ern="1200">
                            <a:solidFill>
                              <a:schemeClr val="tx1"/>
                            </a:solidFill>
                            <a:latin typeface="Amelia BT"/>
                            <a:ea typeface="宋体" pitchFamily="2" charset="-122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kern="1200">
                            <a:solidFill>
                              <a:schemeClr val="tx1"/>
                            </a:solidFill>
                            <a:latin typeface="Amelia BT"/>
                            <a:ea typeface="宋体" pitchFamily="2" charset="-122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kern="1200">
                            <a:solidFill>
                              <a:schemeClr val="tx1"/>
                            </a:solidFill>
                            <a:latin typeface="Amelia BT"/>
                            <a:ea typeface="宋体" pitchFamily="2" charset="-122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kern="1200">
                            <a:solidFill>
                              <a:schemeClr val="tx1"/>
                            </a:solidFill>
                            <a:latin typeface="Amelia BT"/>
                            <a:ea typeface="宋体" pitchFamily="2" charset="-122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kern="1200">
                            <a:solidFill>
                              <a:schemeClr val="tx1"/>
                            </a:solidFill>
                            <a:latin typeface="Amelia BT"/>
                            <a:ea typeface="宋体" pitchFamily="2" charset="-122"/>
                            <a:cs typeface="+mn-cs"/>
                          </a:defRPr>
                        </a:lvl9pPr>
                      </a:lstStyle>
                      <a:p>
                        <a:pPr algn="ctr">
                          <a:defRPr/>
                        </a:pPr>
                        <a:endParaRPr lang="zh-CN" altLang="en-US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endParaRPr>
                      </a:p>
                    </p:txBody>
                  </p:sp>
                  <p:sp>
                    <p:nvSpPr>
                      <p:cNvPr id="96" name="AutoShape 63"/>
                      <p:cNvSpPr>
                        <a:spLocks noChangeArrowheads="1"/>
                      </p:cNvSpPr>
                      <p:nvPr/>
                    </p:nvSpPr>
                    <p:spPr bwMode="gray">
                      <a:xfrm rot="6373927">
                        <a:off x="2073" y="2297"/>
                        <a:ext cx="228" cy="815"/>
                      </a:xfrm>
                      <a:prstGeom prst="moon">
                        <a:avLst>
                          <a:gd name="adj" fmla="val 49773"/>
                        </a:avLst>
                      </a:prstGeom>
                      <a:solidFill>
                        <a:srgbClr val="FFFFFF">
                          <a:alpha val="3922"/>
                        </a:srgbClr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algn="l" rtl="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ern="1200">
                            <a:solidFill>
                              <a:schemeClr val="tx1"/>
                            </a:solidFill>
                            <a:latin typeface="Amelia BT"/>
                            <a:ea typeface="宋体" pitchFamily="2" charset="-122"/>
                            <a:cs typeface="+mn-cs"/>
                          </a:defRPr>
                        </a:lvl1pPr>
                        <a:lvl2pPr marL="361950" indent="95250" algn="l" rtl="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ern="1200">
                            <a:solidFill>
                              <a:schemeClr val="tx1"/>
                            </a:solidFill>
                            <a:latin typeface="Amelia BT"/>
                            <a:ea typeface="宋体" pitchFamily="2" charset="-122"/>
                            <a:cs typeface="+mn-cs"/>
                          </a:defRPr>
                        </a:lvl2pPr>
                        <a:lvl3pPr marL="725488" indent="188913" algn="l" rtl="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ern="1200">
                            <a:solidFill>
                              <a:schemeClr val="tx1"/>
                            </a:solidFill>
                            <a:latin typeface="Amelia BT"/>
                            <a:ea typeface="宋体" pitchFamily="2" charset="-122"/>
                            <a:cs typeface="+mn-cs"/>
                          </a:defRPr>
                        </a:lvl3pPr>
                        <a:lvl4pPr marL="1087438" indent="284163" algn="l" rtl="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ern="1200">
                            <a:solidFill>
                              <a:schemeClr val="tx1"/>
                            </a:solidFill>
                            <a:latin typeface="Amelia BT"/>
                            <a:ea typeface="宋体" pitchFamily="2" charset="-122"/>
                            <a:cs typeface="+mn-cs"/>
                          </a:defRPr>
                        </a:lvl4pPr>
                        <a:lvl5pPr marL="1450975" indent="377825" algn="l" rtl="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ern="1200">
                            <a:solidFill>
                              <a:schemeClr val="tx1"/>
                            </a:solidFill>
                            <a:latin typeface="Amelia BT"/>
                            <a:ea typeface="宋体" pitchFamily="2" charset="-122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kern="1200">
                            <a:solidFill>
                              <a:schemeClr val="tx1"/>
                            </a:solidFill>
                            <a:latin typeface="Amelia BT"/>
                            <a:ea typeface="宋体" pitchFamily="2" charset="-122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kern="1200">
                            <a:solidFill>
                              <a:schemeClr val="tx1"/>
                            </a:solidFill>
                            <a:latin typeface="Amelia BT"/>
                            <a:ea typeface="宋体" pitchFamily="2" charset="-122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kern="1200">
                            <a:solidFill>
                              <a:schemeClr val="tx1"/>
                            </a:solidFill>
                            <a:latin typeface="Amelia BT"/>
                            <a:ea typeface="宋体" pitchFamily="2" charset="-122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kern="1200">
                            <a:solidFill>
                              <a:schemeClr val="tx1"/>
                            </a:solidFill>
                            <a:latin typeface="Amelia BT"/>
                            <a:ea typeface="宋体" pitchFamily="2" charset="-122"/>
                            <a:cs typeface="+mn-cs"/>
                          </a:defRPr>
                        </a:lvl9pPr>
                      </a:lstStyle>
                      <a:p>
                        <a:pPr algn="ctr">
                          <a:defRPr/>
                        </a:pPr>
                        <a:endParaRPr lang="zh-CN" altLang="en-US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endParaRPr>
                      </a:p>
                    </p:txBody>
                  </p:sp>
                  <p:sp>
                    <p:nvSpPr>
                      <p:cNvPr id="97" name="AutoShape 64"/>
                      <p:cNvSpPr>
                        <a:spLocks noChangeArrowheads="1"/>
                      </p:cNvSpPr>
                      <p:nvPr/>
                    </p:nvSpPr>
                    <p:spPr bwMode="gray">
                      <a:xfrm rot="6906312">
                        <a:off x="2162" y="2328"/>
                        <a:ext cx="228" cy="815"/>
                      </a:xfrm>
                      <a:prstGeom prst="moon">
                        <a:avLst>
                          <a:gd name="adj" fmla="val 49773"/>
                        </a:avLst>
                      </a:prstGeom>
                      <a:solidFill>
                        <a:srgbClr val="FFFFFF">
                          <a:alpha val="3922"/>
                        </a:srgbClr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algn="l" rtl="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ern="1200">
                            <a:solidFill>
                              <a:schemeClr val="tx1"/>
                            </a:solidFill>
                            <a:latin typeface="Amelia BT"/>
                            <a:ea typeface="宋体" pitchFamily="2" charset="-122"/>
                            <a:cs typeface="+mn-cs"/>
                          </a:defRPr>
                        </a:lvl1pPr>
                        <a:lvl2pPr marL="361950" indent="95250" algn="l" rtl="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ern="1200">
                            <a:solidFill>
                              <a:schemeClr val="tx1"/>
                            </a:solidFill>
                            <a:latin typeface="Amelia BT"/>
                            <a:ea typeface="宋体" pitchFamily="2" charset="-122"/>
                            <a:cs typeface="+mn-cs"/>
                          </a:defRPr>
                        </a:lvl2pPr>
                        <a:lvl3pPr marL="725488" indent="188913" algn="l" rtl="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ern="1200">
                            <a:solidFill>
                              <a:schemeClr val="tx1"/>
                            </a:solidFill>
                            <a:latin typeface="Amelia BT"/>
                            <a:ea typeface="宋体" pitchFamily="2" charset="-122"/>
                            <a:cs typeface="+mn-cs"/>
                          </a:defRPr>
                        </a:lvl3pPr>
                        <a:lvl4pPr marL="1087438" indent="284163" algn="l" rtl="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ern="1200">
                            <a:solidFill>
                              <a:schemeClr val="tx1"/>
                            </a:solidFill>
                            <a:latin typeface="Amelia BT"/>
                            <a:ea typeface="宋体" pitchFamily="2" charset="-122"/>
                            <a:cs typeface="+mn-cs"/>
                          </a:defRPr>
                        </a:lvl4pPr>
                        <a:lvl5pPr marL="1450975" indent="377825" algn="l" rtl="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ern="1200">
                            <a:solidFill>
                              <a:schemeClr val="tx1"/>
                            </a:solidFill>
                            <a:latin typeface="Amelia BT"/>
                            <a:ea typeface="宋体" pitchFamily="2" charset="-122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kern="1200">
                            <a:solidFill>
                              <a:schemeClr val="tx1"/>
                            </a:solidFill>
                            <a:latin typeface="Amelia BT"/>
                            <a:ea typeface="宋体" pitchFamily="2" charset="-122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kern="1200">
                            <a:solidFill>
                              <a:schemeClr val="tx1"/>
                            </a:solidFill>
                            <a:latin typeface="Amelia BT"/>
                            <a:ea typeface="宋体" pitchFamily="2" charset="-122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kern="1200">
                            <a:solidFill>
                              <a:schemeClr val="tx1"/>
                            </a:solidFill>
                            <a:latin typeface="Amelia BT"/>
                            <a:ea typeface="宋体" pitchFamily="2" charset="-122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kern="1200">
                            <a:solidFill>
                              <a:schemeClr val="tx1"/>
                            </a:solidFill>
                            <a:latin typeface="Amelia BT"/>
                            <a:ea typeface="宋体" pitchFamily="2" charset="-122"/>
                            <a:cs typeface="+mn-cs"/>
                          </a:defRPr>
                        </a:lvl9pPr>
                      </a:lstStyle>
                      <a:p>
                        <a:pPr algn="ctr">
                          <a:defRPr/>
                        </a:pPr>
                        <a:endParaRPr lang="zh-CN" altLang="en-US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endParaRPr>
                      </a:p>
                    </p:txBody>
                  </p:sp>
                </p:grpSp>
              </p:grpSp>
            </p:grpSp>
            <p:sp>
              <p:nvSpPr>
                <p:cNvPr id="87" name="Text Box 110"/>
                <p:cNvSpPr txBox="1">
                  <a:spLocks noChangeArrowheads="1"/>
                </p:cNvSpPr>
                <p:nvPr/>
              </p:nvSpPr>
              <p:spPr bwMode="gray">
                <a:xfrm>
                  <a:off x="735204" y="3638638"/>
                  <a:ext cx="1762091" cy="43972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melia BT"/>
                      <a:ea typeface="宋体" pitchFamily="2" charset="-122"/>
                      <a:cs typeface="+mn-cs"/>
                    </a:defRPr>
                  </a:lvl1pPr>
                  <a:lvl2pPr marL="361950" indent="9525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melia BT"/>
                      <a:ea typeface="宋体" pitchFamily="2" charset="-122"/>
                      <a:cs typeface="+mn-cs"/>
                    </a:defRPr>
                  </a:lvl2pPr>
                  <a:lvl3pPr marL="725488" indent="188913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melia BT"/>
                      <a:ea typeface="宋体" pitchFamily="2" charset="-122"/>
                      <a:cs typeface="+mn-cs"/>
                    </a:defRPr>
                  </a:lvl3pPr>
                  <a:lvl4pPr marL="1087438" indent="284163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melia BT"/>
                      <a:ea typeface="宋体" pitchFamily="2" charset="-122"/>
                      <a:cs typeface="+mn-cs"/>
                    </a:defRPr>
                  </a:lvl4pPr>
                  <a:lvl5pPr marL="1450975" indent="377825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melia BT"/>
                      <a:ea typeface="宋体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melia BT"/>
                      <a:ea typeface="宋体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melia BT"/>
                      <a:ea typeface="宋体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melia BT"/>
                      <a:ea typeface="宋体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melia BT"/>
                      <a:ea typeface="宋体" pitchFamily="2" charset="-122"/>
                      <a:cs typeface="+mn-cs"/>
                    </a:defRPr>
                  </a:lvl9pPr>
                </a:lstStyle>
                <a:p>
                  <a:pPr marL="120650" indent="-120650" algn="ctr">
                    <a:defRPr/>
                  </a:pPr>
                  <a:r>
                    <a:rPr lang="en-US" altLang="zh-CN" sz="1400" b="1" dirty="0">
                      <a:solidFill>
                        <a:schemeClr val="bg1"/>
                      </a:solidFill>
                      <a:latin typeface="微软雅黑" pitchFamily="34" charset="-122"/>
                      <a:ea typeface="微软雅黑" pitchFamily="34" charset="-122"/>
                      <a:cs typeface="+mn-ea"/>
                      <a:sym typeface="+mn-lt"/>
                    </a:rPr>
                    <a:t>Observer</a:t>
                  </a:r>
                  <a:endParaRPr lang="zh-CN" altLang="en-US" sz="1400" b="1" dirty="0">
                    <a:solidFill>
                      <a:schemeClr val="bg1"/>
                    </a:solidFill>
                    <a:latin typeface="微软雅黑" pitchFamily="34" charset="-122"/>
                    <a:ea typeface="微软雅黑" pitchFamily="34" charset="-122"/>
                    <a:cs typeface="+mn-ea"/>
                    <a:sym typeface="+mn-lt"/>
                  </a:endParaRPr>
                </a:p>
              </p:txBody>
            </p:sp>
            <p:pic>
              <p:nvPicPr>
                <p:cNvPr id="88" name="Picture 122" descr="Picture1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204913" y="3316288"/>
                  <a:ext cx="825500" cy="3778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85" name="AutoShape 134"/>
              <p:cNvSpPr>
                <a:spLocks noChangeArrowheads="1"/>
              </p:cNvSpPr>
              <p:nvPr/>
            </p:nvSpPr>
            <p:spPr bwMode="ltGray">
              <a:xfrm flipV="1">
                <a:off x="6791533" y="3458735"/>
                <a:ext cx="1006537" cy="1072277"/>
              </a:xfrm>
              <a:custGeom>
                <a:avLst/>
                <a:gdLst>
                  <a:gd name="T0" fmla="*/ 416 w 21600"/>
                  <a:gd name="T1" fmla="*/ 0 h 21600"/>
                  <a:gd name="T2" fmla="*/ 23 w 21600"/>
                  <a:gd name="T3" fmla="*/ 450 h 21600"/>
                  <a:gd name="T4" fmla="*/ 416 w 21600"/>
                  <a:gd name="T5" fmla="*/ 51 h 21600"/>
                  <a:gd name="T6" fmla="*/ 808 w 21600"/>
                  <a:gd name="T7" fmla="*/ 45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16 w 21600"/>
                  <a:gd name="T13" fmla="*/ 0 h 21600"/>
                  <a:gd name="T14" fmla="*/ 21184 w 21600"/>
                  <a:gd name="T15" fmla="*/ 13396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213" y="10670"/>
                    </a:moveTo>
                    <a:cubicBezTo>
                      <a:pt x="1284" y="5426"/>
                      <a:pt x="5555" y="1212"/>
                      <a:pt x="10800" y="1213"/>
                    </a:cubicBezTo>
                    <a:cubicBezTo>
                      <a:pt x="16044" y="1213"/>
                      <a:pt x="20315" y="5426"/>
                      <a:pt x="20386" y="10670"/>
                    </a:cubicBezTo>
                    <a:lnTo>
                      <a:pt x="21599" y="10653"/>
                    </a:lnTo>
                    <a:cubicBezTo>
                      <a:pt x="21518" y="4746"/>
                      <a:pt x="16707" y="-1"/>
                      <a:pt x="10799" y="0"/>
                    </a:cubicBezTo>
                    <a:cubicBezTo>
                      <a:pt x="4892" y="0"/>
                      <a:pt x="81" y="4746"/>
                      <a:pt x="0" y="10653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melia BT"/>
                    <a:ea typeface="宋体" pitchFamily="2" charset="-122"/>
                    <a:cs typeface="+mn-cs"/>
                  </a:defRPr>
                </a:lvl1pPr>
                <a:lvl2pPr marL="361950" indent="9525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melia BT"/>
                    <a:ea typeface="宋体" pitchFamily="2" charset="-122"/>
                    <a:cs typeface="+mn-cs"/>
                  </a:defRPr>
                </a:lvl2pPr>
                <a:lvl3pPr marL="725488" indent="188913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melia BT"/>
                    <a:ea typeface="宋体" pitchFamily="2" charset="-122"/>
                    <a:cs typeface="+mn-cs"/>
                  </a:defRPr>
                </a:lvl3pPr>
                <a:lvl4pPr marL="1087438" indent="284163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melia BT"/>
                    <a:ea typeface="宋体" pitchFamily="2" charset="-122"/>
                    <a:cs typeface="+mn-cs"/>
                  </a:defRPr>
                </a:lvl4pPr>
                <a:lvl5pPr marL="1450975" indent="37782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melia BT"/>
                    <a:ea typeface="宋体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melia BT"/>
                    <a:ea typeface="宋体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melia BT"/>
                    <a:ea typeface="宋体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melia BT"/>
                    <a:ea typeface="宋体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melia BT"/>
                    <a:ea typeface="宋体" pitchFamily="2" charset="-122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16" name="Rectangle 129"/>
              <p:cNvSpPr>
                <a:spLocks noChangeArrowheads="1"/>
              </p:cNvSpPr>
              <p:nvPr/>
            </p:nvSpPr>
            <p:spPr bwMode="ltGray">
              <a:xfrm>
                <a:off x="6243033" y="4014873"/>
                <a:ext cx="606828" cy="45719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melia BT"/>
                    <a:ea typeface="宋体" pitchFamily="2" charset="-122"/>
                    <a:cs typeface="+mn-cs"/>
                  </a:defRPr>
                </a:lvl1pPr>
                <a:lvl2pPr marL="361950" indent="9525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melia BT"/>
                    <a:ea typeface="宋体" pitchFamily="2" charset="-122"/>
                    <a:cs typeface="+mn-cs"/>
                  </a:defRPr>
                </a:lvl2pPr>
                <a:lvl3pPr marL="725488" indent="188913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melia BT"/>
                    <a:ea typeface="宋体" pitchFamily="2" charset="-122"/>
                    <a:cs typeface="+mn-cs"/>
                  </a:defRPr>
                </a:lvl3pPr>
                <a:lvl4pPr marL="1087438" indent="284163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melia BT"/>
                    <a:ea typeface="宋体" pitchFamily="2" charset="-122"/>
                    <a:cs typeface="+mn-cs"/>
                  </a:defRPr>
                </a:lvl4pPr>
                <a:lvl5pPr marL="1450975" indent="37782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melia BT"/>
                    <a:ea typeface="宋体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melia BT"/>
                    <a:ea typeface="宋体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melia BT"/>
                    <a:ea typeface="宋体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melia BT"/>
                    <a:ea typeface="宋体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melia BT"/>
                    <a:ea typeface="宋体" pitchFamily="2" charset="-122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10891479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112" grpId="0"/>
      <p:bldP spid="1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标题 1"/>
          <p:cNvSpPr>
            <a:spLocks noChangeArrowheads="1"/>
          </p:cNvSpPr>
          <p:nvPr/>
        </p:nvSpPr>
        <p:spPr bwMode="auto">
          <a:xfrm>
            <a:off x="250825" y="136525"/>
            <a:ext cx="5884863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571500" indent="-571500" eaLnBrk="1" hangingPunct="1">
              <a:buFont typeface="Wingdings" pitchFamily="2" charset="2"/>
              <a:buNone/>
            </a:pPr>
            <a:r>
              <a:rPr lang="zh-CN" altLang="en-US" sz="3200" b="1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  <a:sym typeface="宋体" pitchFamily="2" charset="-122"/>
              </a:rPr>
              <a:t>            </a:t>
            </a:r>
            <a:r>
              <a:rPr lang="en-US" altLang="zh-CN" sz="3200" b="1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  <a:sym typeface="宋体" pitchFamily="2" charset="-122"/>
              </a:rPr>
              <a:t>5.2  </a:t>
            </a:r>
            <a:r>
              <a:rPr lang="zh-CN" altLang="en-US" sz="3200" b="1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  <a:sym typeface="宋体" pitchFamily="2" charset="-122"/>
              </a:rPr>
              <a:t>数据模型</a:t>
            </a:r>
          </a:p>
        </p:txBody>
      </p:sp>
      <p:sp>
        <p:nvSpPr>
          <p:cNvPr id="7" name="矩形 6"/>
          <p:cNvSpPr/>
          <p:nvPr/>
        </p:nvSpPr>
        <p:spPr bwMode="auto">
          <a:xfrm>
            <a:off x="0" y="969484"/>
            <a:ext cx="9144000" cy="792641"/>
          </a:xfrm>
          <a:prstGeom prst="rect">
            <a:avLst/>
          </a:prstGeom>
          <a:gradFill>
            <a:gsLst>
              <a:gs pos="100000">
                <a:srgbClr val="00B0F0">
                  <a:alpha val="0"/>
                </a:srgbClr>
              </a:gs>
              <a:gs pos="0">
                <a:srgbClr val="D1ECFF">
                  <a:alpha val="0"/>
                </a:srgbClr>
              </a:gs>
              <a:gs pos="49000">
                <a:srgbClr val="D1ECFF"/>
              </a:gs>
            </a:gsLst>
            <a:lin ang="0" scaled="0"/>
          </a:gra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buFont typeface="Arial" pitchFamily="34" charset="0"/>
              <a:buNone/>
              <a:defRPr/>
            </a:pPr>
            <a:endParaRPr lang="zh-CN" altLang="en-US">
              <a:latin typeface="Arial" charset="0"/>
            </a:endParaRPr>
          </a:p>
        </p:txBody>
      </p:sp>
      <p:pic>
        <p:nvPicPr>
          <p:cNvPr id="10247" name="Picture 2" descr="C:\Documents and Settings\Administrator\桌面\小人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25" y="969963"/>
            <a:ext cx="132397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矩形 9"/>
          <p:cNvSpPr/>
          <p:nvPr/>
        </p:nvSpPr>
        <p:spPr>
          <a:xfrm>
            <a:off x="1755775" y="1123950"/>
            <a:ext cx="21852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400" b="1" spc="200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</a:rPr>
              <a:t>数据存储结构</a:t>
            </a:r>
            <a:endParaRPr lang="en-US" altLang="zh-CN" sz="2400" b="1" spc="200" dirty="0">
              <a:solidFill>
                <a:srgbClr val="1369B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23" name="Picture 8" descr="问小人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9045" y="3828800"/>
            <a:ext cx="2534285" cy="2618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" name="组合 23"/>
          <p:cNvGrpSpPr/>
          <p:nvPr/>
        </p:nvGrpSpPr>
        <p:grpSpPr>
          <a:xfrm>
            <a:off x="3338945" y="2150223"/>
            <a:ext cx="5126113" cy="2884077"/>
            <a:chOff x="3492808" y="2124097"/>
            <a:chExt cx="4804368" cy="2884077"/>
          </a:xfrm>
        </p:grpSpPr>
        <p:sp>
          <p:nvSpPr>
            <p:cNvPr id="25" name="Cloud Callout 8"/>
            <p:cNvSpPr/>
            <p:nvPr/>
          </p:nvSpPr>
          <p:spPr bwMode="auto">
            <a:xfrm>
              <a:off x="3492808" y="2124097"/>
              <a:ext cx="4804368" cy="2884077"/>
            </a:xfrm>
            <a:prstGeom prst="cloudCallout">
              <a:avLst>
                <a:gd name="adj1" fmla="val -53810"/>
                <a:gd name="adj2" fmla="val 54641"/>
              </a:avLst>
            </a:prstGeom>
          </p:spPr>
          <p:style>
            <a:lnRef idx="2">
              <a:schemeClr val="accent4">
                <a:hueOff val="618941"/>
                <a:satOff val="-18803"/>
                <a:lumOff val="6209"/>
                <a:alphaOff val="0"/>
              </a:schemeClr>
            </a:lnRef>
            <a:fillRef idx="1">
              <a:schemeClr val="accent4">
                <a:hueOff val="618941"/>
                <a:satOff val="-18803"/>
                <a:lumOff val="6209"/>
                <a:alphaOff val="0"/>
              </a:schemeClr>
            </a:fillRef>
            <a:effectRef idx="0">
              <a:schemeClr val="accent4">
                <a:hueOff val="618941"/>
                <a:satOff val="-18803"/>
                <a:lumOff val="6209"/>
                <a:alphaOff val="0"/>
              </a:schemeClr>
            </a:effectRef>
            <a:fontRef idx="minor">
              <a:schemeClr val="lt1"/>
            </a:fontRef>
          </p:style>
          <p:txBody>
            <a:bodyPr lIns="12701" tIns="407195" rIns="12700" bIns="407193" spcCol="1270" anchor="ctr"/>
            <a:lstStyle/>
            <a:p>
              <a:pPr algn="ctr" defTabSz="889000">
                <a:lnSpc>
                  <a:spcPct val="90000"/>
                </a:lnSpc>
                <a:spcAft>
                  <a:spcPct val="35000"/>
                </a:spcAft>
              </a:pPr>
              <a:endParaRPr lang="en-US" altLang="zh-CN" sz="2000" dirty="0">
                <a:sym typeface="+mn-lt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778478" y="2675474"/>
              <a:ext cx="4254136" cy="17054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indent="457200" algn="just">
                <a:lnSpc>
                  <a:spcPct val="150000"/>
                </a:lnSpc>
              </a:pPr>
              <a:r>
                <a:rPr lang="en-US" altLang="zh-CN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Zookeeper</a:t>
              </a:r>
              <a:r>
                <a:rPr lang="zh-CN" altLang="en-US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的数据存储结构和标准文件系统非常类似，拥有一个层次命名空间，用斜杠进行分割，都采用树形层次结构，那</a:t>
              </a:r>
              <a:r>
                <a:rPr lang="en-US" altLang="zh-CN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Zookeeper</a:t>
              </a:r>
              <a:r>
                <a:rPr lang="zh-CN" altLang="en-US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是由什么组成树呢？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8024258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标题 1"/>
          <p:cNvSpPr>
            <a:spLocks noChangeArrowheads="1"/>
          </p:cNvSpPr>
          <p:nvPr/>
        </p:nvSpPr>
        <p:spPr bwMode="auto">
          <a:xfrm>
            <a:off x="250825" y="136525"/>
            <a:ext cx="5884863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571500" indent="-571500" eaLnBrk="1" hangingPunct="1">
              <a:buFont typeface="Wingdings" pitchFamily="2" charset="2"/>
              <a:buNone/>
            </a:pPr>
            <a:r>
              <a:rPr lang="zh-CN" altLang="en-US" sz="3200" b="1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  <a:sym typeface="宋体" pitchFamily="2" charset="-122"/>
              </a:rPr>
              <a:t>            </a:t>
            </a:r>
            <a:r>
              <a:rPr lang="en-US" altLang="zh-CN" sz="3200" b="1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  <a:sym typeface="宋体" pitchFamily="2" charset="-122"/>
              </a:rPr>
              <a:t>5.2  </a:t>
            </a:r>
            <a:r>
              <a:rPr lang="zh-CN" altLang="en-US" sz="3200" b="1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  <a:sym typeface="宋体" pitchFamily="2" charset="-122"/>
              </a:rPr>
              <a:t>数据模型</a:t>
            </a:r>
          </a:p>
        </p:txBody>
      </p:sp>
      <p:sp>
        <p:nvSpPr>
          <p:cNvPr id="7" name="矩形 6"/>
          <p:cNvSpPr/>
          <p:nvPr/>
        </p:nvSpPr>
        <p:spPr bwMode="auto">
          <a:xfrm>
            <a:off x="0" y="969484"/>
            <a:ext cx="9144000" cy="792641"/>
          </a:xfrm>
          <a:prstGeom prst="rect">
            <a:avLst/>
          </a:prstGeom>
          <a:gradFill>
            <a:gsLst>
              <a:gs pos="100000">
                <a:srgbClr val="00B0F0">
                  <a:alpha val="0"/>
                </a:srgbClr>
              </a:gs>
              <a:gs pos="0">
                <a:srgbClr val="D1ECFF">
                  <a:alpha val="0"/>
                </a:srgbClr>
              </a:gs>
              <a:gs pos="49000">
                <a:srgbClr val="D1ECFF"/>
              </a:gs>
            </a:gsLst>
            <a:lin ang="0" scaled="0"/>
          </a:gra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buFont typeface="Arial" pitchFamily="34" charset="0"/>
              <a:buNone/>
              <a:defRPr/>
            </a:pPr>
            <a:endParaRPr lang="zh-CN" altLang="en-US">
              <a:latin typeface="Arial" charset="0"/>
            </a:endParaRPr>
          </a:p>
        </p:txBody>
      </p:sp>
      <p:pic>
        <p:nvPicPr>
          <p:cNvPr id="10247" name="Picture 2" descr="C:\Documents and Settings\Administrator\桌面\小人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25" y="969963"/>
            <a:ext cx="132397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矩形 9"/>
          <p:cNvSpPr/>
          <p:nvPr/>
        </p:nvSpPr>
        <p:spPr>
          <a:xfrm>
            <a:off x="1755775" y="1123950"/>
            <a:ext cx="21852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400" b="1" spc="200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</a:rPr>
              <a:t>数据存储结构</a:t>
            </a:r>
            <a:endParaRPr lang="en-US" altLang="zh-CN" sz="2400" b="1" spc="200" dirty="0">
              <a:solidFill>
                <a:srgbClr val="1369B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851" y="3785514"/>
            <a:ext cx="3354675" cy="2716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801232" y="1893118"/>
            <a:ext cx="7541536" cy="2120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</a:rPr>
              <a:t>Zookeeper</a:t>
            </a:r>
            <a:r>
              <a:rPr kumimoji="0" lang="zh-CN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是由</a:t>
            </a:r>
            <a:r>
              <a:rPr lang="zh-CN" altLang="en-US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</a:rPr>
              <a:t>节点</a:t>
            </a:r>
            <a:r>
              <a:rPr kumimoji="0" lang="zh-CN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组成的</a:t>
            </a:r>
            <a:r>
              <a:rPr lang="zh-CN" altLang="en-US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</a:rPr>
              <a:t>树</a:t>
            </a:r>
            <a:r>
              <a:rPr kumimoji="0" lang="zh-CN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，树中的每个节点被称为</a:t>
            </a:r>
            <a:r>
              <a:rPr kumimoji="0" lang="en-US" altLang="zh-CN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—</a:t>
            </a:r>
            <a:r>
              <a:rPr lang="en-US" altLang="zh-CN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</a:rPr>
              <a:t>Znode</a:t>
            </a:r>
            <a:r>
              <a:rPr kumimoji="0" lang="zh-CN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。每个节点都可以拥有子节点。每一个</a:t>
            </a:r>
            <a:r>
              <a:rPr kumimoji="0" lang="en-US" altLang="zh-CN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Znode</a:t>
            </a:r>
            <a:r>
              <a:rPr kumimoji="0" lang="zh-CN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默认能够</a:t>
            </a:r>
            <a:r>
              <a:rPr lang="zh-CN" altLang="en-US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</a:rPr>
              <a:t>存储</a:t>
            </a:r>
            <a:r>
              <a:rPr lang="en-US" altLang="zh-CN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</a:rPr>
              <a:t>1MB</a:t>
            </a:r>
            <a:r>
              <a:rPr kumimoji="0" lang="zh-CN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的</a:t>
            </a:r>
            <a:r>
              <a:rPr lang="zh-CN" altLang="en-US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</a:rPr>
              <a:t>数据</a:t>
            </a:r>
            <a:r>
              <a:rPr kumimoji="0" lang="zh-CN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，每个</a:t>
            </a:r>
            <a:r>
              <a:rPr kumimoji="0" lang="en-US" altLang="zh-CN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Znode</a:t>
            </a:r>
            <a:r>
              <a:rPr kumimoji="0" lang="zh-CN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都可以通过其路径</a:t>
            </a:r>
            <a:r>
              <a:rPr lang="zh-CN" altLang="en-US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</a:rPr>
              <a:t>唯一标识</a:t>
            </a:r>
            <a:r>
              <a:rPr kumimoji="0" lang="zh-CN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，如图中第三层的第一个</a:t>
            </a:r>
            <a:r>
              <a:rPr kumimoji="0" lang="en-US" altLang="zh-CN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Znode</a:t>
            </a:r>
            <a:r>
              <a:rPr kumimoji="0" lang="en-US" altLang="zh-CN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,</a:t>
            </a:r>
            <a:r>
              <a:rPr kumimoji="0" lang="zh-CN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，它的路径是</a:t>
            </a:r>
            <a:r>
              <a:rPr kumimoji="0" lang="en-US" altLang="zh-CN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/app1/p_1</a:t>
            </a:r>
            <a:r>
              <a:rPr kumimoji="0" lang="zh-CN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。</a:t>
            </a:r>
            <a:r>
              <a:rPr kumimoji="0" lang="en-US" altLang="zh-CN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Zookeeper</a:t>
            </a:r>
            <a:r>
              <a:rPr kumimoji="0" lang="zh-CN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数据模型中每个</a:t>
            </a:r>
            <a:r>
              <a:rPr kumimoji="0" lang="en-US" altLang="zh-CN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Znode</a:t>
            </a:r>
            <a:r>
              <a:rPr kumimoji="0" lang="zh-CN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都是由</a:t>
            </a:r>
            <a:r>
              <a:rPr lang="zh-CN" altLang="en-US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</a:rPr>
              <a:t>三</a:t>
            </a:r>
            <a:r>
              <a:rPr kumimoji="0" lang="zh-CN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部分组成，分别是</a:t>
            </a:r>
            <a:r>
              <a:rPr lang="en-US" altLang="zh-CN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</a:rPr>
              <a:t>stat</a:t>
            </a:r>
            <a:r>
              <a:rPr kumimoji="0" lang="zh-CN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、</a:t>
            </a:r>
            <a:r>
              <a:rPr lang="en-US" altLang="zh-CN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</a:rPr>
              <a:t>data</a:t>
            </a:r>
            <a:r>
              <a:rPr kumimoji="0" lang="zh-CN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、</a:t>
            </a:r>
            <a:r>
              <a:rPr lang="en-US" altLang="zh-CN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</a:rPr>
              <a:t>children</a:t>
            </a:r>
            <a:r>
              <a:rPr kumimoji="0" lang="zh-CN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。</a:t>
            </a:r>
            <a:endParaRPr kumimoji="0" lang="zh-CN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微软雅黑" pitchFamily="34" charset="-122"/>
              <a:ea typeface="微软雅黑" pitchFamily="34" charset="-122"/>
              <a:cs typeface="宋体" pitchFamily="2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509108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标题 1">
            <a:extLst>
              <a:ext uri="{FF2B5EF4-FFF2-40B4-BE49-F238E27FC236}">
                <a16:creationId xmlns:a16="http://schemas.microsoft.com/office/drawing/2014/main" xmlns="" id="{0F65BCF7-363C-5F40-9329-6AB123E4A1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1013" y="136525"/>
            <a:ext cx="5148262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571500" indent="-571500" eaLnBrk="1" hangingPunct="1">
              <a:buFont typeface="Wingdings" pitchFamily="2" charset="2"/>
              <a:buNone/>
            </a:pPr>
            <a:r>
              <a:rPr lang="zh-CN" altLang="en-US" sz="3600" b="1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  <a:sym typeface="宋体" pitchFamily="2" charset="-122"/>
              </a:rPr>
              <a:t>✎ 学习目标</a:t>
            </a:r>
          </a:p>
        </p:txBody>
      </p:sp>
      <p:grpSp>
        <p:nvGrpSpPr>
          <p:cNvPr id="72" name="组合 71">
            <a:extLst>
              <a:ext uri="{FF2B5EF4-FFF2-40B4-BE49-F238E27FC236}">
                <a16:creationId xmlns:a16="http://schemas.microsoft.com/office/drawing/2014/main" xmlns="" id="{BAA59C1B-1CCD-9145-B45C-D696B7BAB821}"/>
              </a:ext>
            </a:extLst>
          </p:cNvPr>
          <p:cNvGrpSpPr>
            <a:grpSpLocks/>
          </p:cNvGrpSpPr>
          <p:nvPr/>
        </p:nvGrpSpPr>
        <p:grpSpPr bwMode="auto">
          <a:xfrm>
            <a:off x="1932016" y="1793902"/>
            <a:ext cx="5211706" cy="3600395"/>
            <a:chOff x="1640609" y="1600884"/>
            <a:chExt cx="5969334" cy="4195231"/>
          </a:xfrm>
        </p:grpSpPr>
        <p:sp>
          <p:nvSpPr>
            <p:cNvPr id="75" name="弧形 36">
              <a:extLst>
                <a:ext uri="{FF2B5EF4-FFF2-40B4-BE49-F238E27FC236}">
                  <a16:creationId xmlns:a16="http://schemas.microsoft.com/office/drawing/2014/main" xmlns="" id="{E5B96F4F-257D-CC4C-9149-A7C9F2848346}"/>
                </a:ext>
              </a:extLst>
            </p:cNvPr>
            <p:cNvSpPr/>
            <p:nvPr/>
          </p:nvSpPr>
          <p:spPr bwMode="auto">
            <a:xfrm rot="5400000">
              <a:off x="3977696" y="3085588"/>
              <a:ext cx="1313342" cy="1314614"/>
            </a:xfrm>
            <a:prstGeom prst="arc">
              <a:avLst>
                <a:gd name="adj1" fmla="val 5382197"/>
                <a:gd name="adj2" fmla="val 0"/>
              </a:avLst>
            </a:prstGeom>
            <a:noFill/>
            <a:ln w="57150" cap="flat" cmpd="sng" algn="ctr">
              <a:solidFill>
                <a:srgbClr val="D5F4FF"/>
              </a:solidFill>
              <a:prstDash val="solid"/>
              <a:round/>
              <a:headEnd type="oval" w="sm" len="sm"/>
              <a:tailEnd type="oval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buFont typeface="Arial" pitchFamily="34" charset="0"/>
                <a:buNone/>
                <a:defRPr/>
              </a:pPr>
              <a:endParaRPr lang="zh-CN" altLang="en-US">
                <a:latin typeface="Arial" charset="0"/>
              </a:endParaRPr>
            </a:p>
          </p:txBody>
        </p:sp>
        <p:sp>
          <p:nvSpPr>
            <p:cNvPr id="76" name="弧形 37">
              <a:extLst>
                <a:ext uri="{FF2B5EF4-FFF2-40B4-BE49-F238E27FC236}">
                  <a16:creationId xmlns:a16="http://schemas.microsoft.com/office/drawing/2014/main" xmlns="" id="{C6BD4A9A-DC70-2E48-A63B-AD419DAC95EA}"/>
                </a:ext>
              </a:extLst>
            </p:cNvPr>
            <p:cNvSpPr/>
            <p:nvPr/>
          </p:nvSpPr>
          <p:spPr bwMode="auto">
            <a:xfrm>
              <a:off x="4091612" y="3202759"/>
              <a:ext cx="1083692" cy="1083969"/>
            </a:xfrm>
            <a:prstGeom prst="arc">
              <a:avLst>
                <a:gd name="adj1" fmla="val 10763236"/>
                <a:gd name="adj2" fmla="val 0"/>
              </a:avLst>
            </a:prstGeom>
            <a:noFill/>
            <a:ln w="57150" cap="flat" cmpd="sng" algn="ctr">
              <a:solidFill>
                <a:srgbClr val="D5F4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buFont typeface="Arial" pitchFamily="34" charset="0"/>
                <a:buNone/>
                <a:defRPr/>
              </a:pPr>
              <a:endParaRPr lang="zh-CN" altLang="en-US">
                <a:latin typeface="Arial" charset="0"/>
              </a:endParaRPr>
            </a:p>
          </p:txBody>
        </p:sp>
        <p:sp>
          <p:nvSpPr>
            <p:cNvPr id="77" name="弧形 38">
              <a:extLst>
                <a:ext uri="{FF2B5EF4-FFF2-40B4-BE49-F238E27FC236}">
                  <a16:creationId xmlns:a16="http://schemas.microsoft.com/office/drawing/2014/main" xmlns="" id="{1534B345-AC70-CB43-BB2C-65B9D2B33E2A}"/>
                </a:ext>
              </a:extLst>
            </p:cNvPr>
            <p:cNvSpPr/>
            <p:nvPr/>
          </p:nvSpPr>
          <p:spPr bwMode="auto">
            <a:xfrm rot="16200000">
              <a:off x="4173068" y="3346778"/>
              <a:ext cx="897142" cy="823679"/>
            </a:xfrm>
            <a:prstGeom prst="arc">
              <a:avLst>
                <a:gd name="adj1" fmla="val 16251812"/>
                <a:gd name="adj2" fmla="val 0"/>
              </a:avLst>
            </a:prstGeom>
            <a:noFill/>
            <a:ln w="57150" cap="flat" cmpd="sng" algn="ctr">
              <a:solidFill>
                <a:srgbClr val="D5F4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buFont typeface="Arial" pitchFamily="34" charset="0"/>
                <a:buNone/>
                <a:defRPr/>
              </a:pPr>
              <a:endParaRPr lang="zh-CN" altLang="en-US">
                <a:latin typeface="Arial" charset="0"/>
              </a:endParaRPr>
            </a:p>
          </p:txBody>
        </p:sp>
        <p:grpSp>
          <p:nvGrpSpPr>
            <p:cNvPr id="78" name="组合 3">
              <a:extLst>
                <a:ext uri="{FF2B5EF4-FFF2-40B4-BE49-F238E27FC236}">
                  <a16:creationId xmlns:a16="http://schemas.microsoft.com/office/drawing/2014/main" xmlns="" id="{69551562-9206-0740-9879-FEC73493A05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40609" y="1600884"/>
              <a:ext cx="5969334" cy="4195231"/>
              <a:chOff x="1640610" y="1600886"/>
              <a:chExt cx="5969336" cy="4195236"/>
            </a:xfrm>
          </p:grpSpPr>
          <p:graphicFrame>
            <p:nvGraphicFramePr>
              <p:cNvPr id="82" name="图表 2">
                <a:extLst>
                  <a:ext uri="{FF2B5EF4-FFF2-40B4-BE49-F238E27FC236}">
                    <a16:creationId xmlns:a16="http://schemas.microsoft.com/office/drawing/2014/main" xmlns="" id="{E1C16AC3-0B81-B547-87A7-0B3C3952F7A6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380006351"/>
                  </p:ext>
                </p:extLst>
              </p:nvPr>
            </p:nvGraphicFramePr>
            <p:xfrm>
              <a:off x="1640610" y="1600886"/>
              <a:ext cx="5969336" cy="4195236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4"/>
              </a:graphicData>
            </a:graphic>
          </p:graphicFrame>
          <p:sp>
            <p:nvSpPr>
              <p:cNvPr id="83" name="TextBox 43">
                <a:extLst>
                  <a:ext uri="{FF2B5EF4-FFF2-40B4-BE49-F238E27FC236}">
                    <a16:creationId xmlns:a16="http://schemas.microsoft.com/office/drawing/2014/main" xmlns="" id="{F8CAC012-26FE-B644-B1C8-DF302D03466C}"/>
                  </a:ext>
                </a:extLst>
              </p:cNvPr>
              <p:cNvSpPr txBox="1"/>
              <p:nvPr/>
            </p:nvSpPr>
            <p:spPr>
              <a:xfrm rot="18892830">
                <a:off x="3261794" y="2497342"/>
                <a:ext cx="1041425" cy="458206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zh-CN" altLang="en-US" sz="2000" b="1" spc="3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了解</a:t>
                </a:r>
              </a:p>
            </p:txBody>
          </p:sp>
          <p:sp>
            <p:nvSpPr>
              <p:cNvPr id="86" name="TextBox 44">
                <a:extLst>
                  <a:ext uri="{FF2B5EF4-FFF2-40B4-BE49-F238E27FC236}">
                    <a16:creationId xmlns:a16="http://schemas.microsoft.com/office/drawing/2014/main" xmlns="" id="{1DC30BB8-0430-1F40-92FE-CFA7C9432265}"/>
                  </a:ext>
                </a:extLst>
              </p:cNvPr>
              <p:cNvSpPr txBox="1"/>
              <p:nvPr/>
            </p:nvSpPr>
            <p:spPr>
              <a:xfrm rot="3026289">
                <a:off x="3289067" y="4485856"/>
                <a:ext cx="1041426" cy="458206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zh-CN" altLang="en-US" sz="2000" b="1" spc="3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掌握</a:t>
                </a:r>
              </a:p>
            </p:txBody>
          </p:sp>
        </p:grpSp>
        <p:sp>
          <p:nvSpPr>
            <p:cNvPr id="79" name="TextBox 40">
              <a:extLst>
                <a:ext uri="{FF2B5EF4-FFF2-40B4-BE49-F238E27FC236}">
                  <a16:creationId xmlns:a16="http://schemas.microsoft.com/office/drawing/2014/main" xmlns="" id="{F6E8718B-D2E7-E644-914E-0597BCE3E9CD}"/>
                </a:ext>
              </a:extLst>
            </p:cNvPr>
            <p:cNvSpPr txBox="1"/>
            <p:nvPr/>
          </p:nvSpPr>
          <p:spPr>
            <a:xfrm rot="3181581" flipH="1">
              <a:off x="5143707" y="2706365"/>
              <a:ext cx="1041425" cy="45820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zh-CN" altLang="en-US" sz="2000" b="1" spc="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掌握</a:t>
              </a:r>
            </a:p>
          </p:txBody>
        </p:sp>
        <p:sp>
          <p:nvSpPr>
            <p:cNvPr id="81" name="TextBox 41">
              <a:extLst>
                <a:ext uri="{FF2B5EF4-FFF2-40B4-BE49-F238E27FC236}">
                  <a16:creationId xmlns:a16="http://schemas.microsoft.com/office/drawing/2014/main" xmlns="" id="{BD61E88A-63CF-F842-8FC0-7214FEEC3ACE}"/>
                </a:ext>
              </a:extLst>
            </p:cNvPr>
            <p:cNvSpPr txBox="1"/>
            <p:nvPr/>
          </p:nvSpPr>
          <p:spPr>
            <a:xfrm rot="8102442" flipH="1" flipV="1">
              <a:off x="5164395" y="4374559"/>
              <a:ext cx="1040054" cy="46621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zh-CN" altLang="en-US" sz="2000" b="1" spc="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熟悉</a:t>
              </a:r>
            </a:p>
          </p:txBody>
        </p:sp>
      </p:grpSp>
      <p:grpSp>
        <p:nvGrpSpPr>
          <p:cNvPr id="87" name="组合 86">
            <a:extLst>
              <a:ext uri="{FF2B5EF4-FFF2-40B4-BE49-F238E27FC236}">
                <a16:creationId xmlns:a16="http://schemas.microsoft.com/office/drawing/2014/main" xmlns="" id="{8C46B7AE-6911-2E4C-B9C2-6841C7A16DC1}"/>
              </a:ext>
            </a:extLst>
          </p:cNvPr>
          <p:cNvGrpSpPr>
            <a:grpSpLocks/>
          </p:cNvGrpSpPr>
          <p:nvPr/>
        </p:nvGrpSpPr>
        <p:grpSpPr bwMode="auto">
          <a:xfrm>
            <a:off x="260350" y="1400902"/>
            <a:ext cx="3025988" cy="1416863"/>
            <a:chOff x="128821" y="1532233"/>
            <a:chExt cx="3025786" cy="1413541"/>
          </a:xfrm>
        </p:grpSpPr>
        <p:sp>
          <p:nvSpPr>
            <p:cNvPr id="88" name="矩形 5">
              <a:extLst>
                <a:ext uri="{FF2B5EF4-FFF2-40B4-BE49-F238E27FC236}">
                  <a16:creationId xmlns:a16="http://schemas.microsoft.com/office/drawing/2014/main" xmlns="" id="{66746C84-4556-AD46-9E70-EEB8333C65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8478" y="1532233"/>
              <a:ext cx="2396129" cy="14135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indent="-457200">
                <a:lnSpc>
                  <a:spcPts val="3600"/>
                </a:lnSpc>
              </a:pPr>
              <a:r>
                <a:rPr lang="zh-CN" altLang="en-US" b="1" dirty="0">
                  <a:latin typeface="微软雅黑" pitchFamily="34" charset="-122"/>
                  <a:ea typeface="微软雅黑" pitchFamily="34" charset="-122"/>
                </a:rPr>
                <a:t>了解</a:t>
              </a:r>
              <a:r>
                <a:rPr lang="en-US" altLang="zh-CN" b="1" dirty="0">
                  <a:solidFill>
                    <a:srgbClr val="1369B2"/>
                  </a:solidFill>
                  <a:latin typeface="微软雅黑" pitchFamily="34" charset="-122"/>
                  <a:ea typeface="微软雅黑" pitchFamily="34" charset="-122"/>
                </a:rPr>
                <a:t>Zookeeper</a:t>
              </a:r>
              <a:r>
                <a:rPr lang="zh-CN" altLang="en-US" b="1" dirty="0">
                  <a:latin typeface="微软雅黑" pitchFamily="34" charset="-122"/>
                  <a:ea typeface="微软雅黑" pitchFamily="34" charset="-122"/>
                </a:rPr>
                <a:t>的</a:t>
              </a:r>
              <a:endParaRPr lang="en-US" altLang="zh-CN" b="1" dirty="0">
                <a:latin typeface="微软雅黑" pitchFamily="34" charset="-122"/>
                <a:ea typeface="微软雅黑" pitchFamily="34" charset="-122"/>
              </a:endParaRPr>
            </a:p>
            <a:p>
              <a:pPr indent="-457200">
                <a:lnSpc>
                  <a:spcPts val="3600"/>
                </a:lnSpc>
              </a:pPr>
              <a:r>
                <a:rPr lang="zh-CN" altLang="en-US" b="1" dirty="0">
                  <a:solidFill>
                    <a:srgbClr val="1369B2"/>
                  </a:solidFill>
                  <a:latin typeface="微软雅黑" pitchFamily="34" charset="-122"/>
                  <a:ea typeface="微软雅黑" pitchFamily="34" charset="-122"/>
                </a:rPr>
                <a:t>概念</a:t>
              </a:r>
              <a:r>
                <a:rPr lang="zh-CN" altLang="en-US" b="1" dirty="0">
                  <a:latin typeface="微软雅黑" pitchFamily="34" charset="-122"/>
                  <a:ea typeface="微软雅黑" pitchFamily="34" charset="-122"/>
                </a:rPr>
                <a:t>和</a:t>
              </a:r>
              <a:r>
                <a:rPr lang="zh-CN" altLang="en-US" b="1" dirty="0">
                  <a:solidFill>
                    <a:srgbClr val="1369B2"/>
                  </a:solidFill>
                  <a:latin typeface="微软雅黑" pitchFamily="34" charset="-122"/>
                  <a:ea typeface="微软雅黑" pitchFamily="34" charset="-122"/>
                </a:rPr>
                <a:t>特性</a:t>
              </a:r>
              <a:endParaRPr lang="en-US" altLang="zh-CN" b="1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 indent="-457200">
                <a:lnSpc>
                  <a:spcPts val="3600"/>
                </a:lnSpc>
              </a:pPr>
              <a:endParaRPr lang="en-US" altLang="zh-CN" b="1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grpSp>
          <p:nvGrpSpPr>
            <p:cNvPr id="89" name="组合 16">
              <a:extLst>
                <a:ext uri="{FF2B5EF4-FFF2-40B4-BE49-F238E27FC236}">
                  <a16:creationId xmlns:a16="http://schemas.microsoft.com/office/drawing/2014/main" xmlns="" id="{1BCEB827-1D60-D149-B265-F66E3B69E99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2202" y="2103290"/>
              <a:ext cx="2352574" cy="652480"/>
              <a:chOff x="795896" y="2351986"/>
              <a:chExt cx="2351394" cy="652471"/>
            </a:xfrm>
          </p:grpSpPr>
          <p:cxnSp>
            <p:nvCxnSpPr>
              <p:cNvPr id="93" name="直接连接符 7">
                <a:extLst>
                  <a:ext uri="{FF2B5EF4-FFF2-40B4-BE49-F238E27FC236}">
                    <a16:creationId xmlns:a16="http://schemas.microsoft.com/office/drawing/2014/main" xmlns="" id="{527FCD10-FA61-D74A-892A-EC8AA971AD0F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795896" y="2351986"/>
                <a:ext cx="419799" cy="644105"/>
              </a:xfrm>
              <a:prstGeom prst="line">
                <a:avLst/>
              </a:prstGeom>
              <a:noFill/>
              <a:ln w="28575" algn="ctr">
                <a:solidFill>
                  <a:srgbClr val="1369B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4" name="直接连接符 10">
                <a:extLst>
                  <a:ext uri="{FF2B5EF4-FFF2-40B4-BE49-F238E27FC236}">
                    <a16:creationId xmlns:a16="http://schemas.microsoft.com/office/drawing/2014/main" xmlns="" id="{76E21AFB-5BAD-9A49-9C69-D290FA1B4818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1222939" y="2996091"/>
                <a:ext cx="1924351" cy="8366"/>
              </a:xfrm>
              <a:prstGeom prst="line">
                <a:avLst/>
              </a:prstGeom>
              <a:noFill/>
              <a:ln w="28575" algn="ctr">
                <a:solidFill>
                  <a:srgbClr val="1369B2"/>
                </a:solidFill>
                <a:round/>
                <a:headEnd/>
                <a:tailEnd type="oval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90" name="组合 15">
              <a:extLst>
                <a:ext uri="{FF2B5EF4-FFF2-40B4-BE49-F238E27FC236}">
                  <a16:creationId xmlns:a16="http://schemas.microsoft.com/office/drawing/2014/main" xmlns="" id="{DBDEE10D-21EE-F147-AEAB-F3138F9BC06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8821" y="1605947"/>
              <a:ext cx="474669" cy="522442"/>
              <a:chOff x="1207310" y="3521532"/>
              <a:chExt cx="474431" cy="522435"/>
            </a:xfrm>
          </p:grpSpPr>
          <p:sp>
            <p:nvSpPr>
              <p:cNvPr id="91" name="椭圆 90">
                <a:extLst>
                  <a:ext uri="{FF2B5EF4-FFF2-40B4-BE49-F238E27FC236}">
                    <a16:creationId xmlns:a16="http://schemas.microsoft.com/office/drawing/2014/main" xmlns="" id="{8D27D60C-75B2-C640-B35A-DFCE48423AD6}"/>
                  </a:ext>
                </a:extLst>
              </p:cNvPr>
              <p:cNvSpPr/>
              <p:nvPr/>
            </p:nvSpPr>
            <p:spPr bwMode="auto">
              <a:xfrm>
                <a:off x="1207310" y="3550040"/>
                <a:ext cx="474393" cy="475127"/>
              </a:xfrm>
              <a:prstGeom prst="ellipse">
                <a:avLst/>
              </a:prstGeom>
              <a:solidFill>
                <a:srgbClr val="1369B2"/>
              </a:solidFill>
              <a:ln w="285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25400" dist="127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pPr>
                  <a:buFont typeface="Arial" pitchFamily="34" charset="0"/>
                  <a:buNone/>
                  <a:defRPr/>
                </a:pPr>
                <a:endParaRPr lang="zh-CN" altLang="en-US">
                  <a:latin typeface="Arial" charset="0"/>
                </a:endParaRPr>
              </a:p>
            </p:txBody>
          </p:sp>
          <p:sp>
            <p:nvSpPr>
              <p:cNvPr id="92" name="TextBox 51">
                <a:extLst>
                  <a:ext uri="{FF2B5EF4-FFF2-40B4-BE49-F238E27FC236}">
                    <a16:creationId xmlns:a16="http://schemas.microsoft.com/office/drawing/2014/main" xmlns="" id="{0747D6B2-734F-C84F-AF0E-F0AA16E9B647}"/>
                  </a:ext>
                </a:extLst>
              </p:cNvPr>
              <p:cNvSpPr txBox="1"/>
              <p:nvPr/>
            </p:nvSpPr>
            <p:spPr>
              <a:xfrm>
                <a:off x="1262841" y="3521532"/>
                <a:ext cx="334771" cy="522640"/>
              </a:xfrm>
              <a:prstGeom prst="rect">
                <a:avLst/>
              </a:prstGeom>
              <a:noFill/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altLang="zh-CN" sz="28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</a:rPr>
                  <a:t>1</a:t>
                </a:r>
                <a:endParaRPr lang="zh-CN" altLang="en-US" sz="28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宋体" charset="-122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95" name="组合 94">
            <a:extLst>
              <a:ext uri="{FF2B5EF4-FFF2-40B4-BE49-F238E27FC236}">
                <a16:creationId xmlns:a16="http://schemas.microsoft.com/office/drawing/2014/main" xmlns="" id="{14C7A09A-EA2F-1742-B7D7-67495EC15A2D}"/>
              </a:ext>
            </a:extLst>
          </p:cNvPr>
          <p:cNvGrpSpPr>
            <a:grpSpLocks/>
          </p:cNvGrpSpPr>
          <p:nvPr/>
        </p:nvGrpSpPr>
        <p:grpSpPr bwMode="auto">
          <a:xfrm>
            <a:off x="5992520" y="1352271"/>
            <a:ext cx="2900651" cy="1416863"/>
            <a:chOff x="5797543" y="1954385"/>
            <a:chExt cx="2898782" cy="1412780"/>
          </a:xfrm>
        </p:grpSpPr>
        <p:grpSp>
          <p:nvGrpSpPr>
            <p:cNvPr id="96" name="组合 32">
              <a:extLst>
                <a:ext uri="{FF2B5EF4-FFF2-40B4-BE49-F238E27FC236}">
                  <a16:creationId xmlns:a16="http://schemas.microsoft.com/office/drawing/2014/main" xmlns="" id="{AE7BCFF7-CBFD-0946-8719-06B1C6C81F9B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5945199" y="2557463"/>
              <a:ext cx="2486014" cy="652462"/>
              <a:chOff x="860198" y="2352244"/>
              <a:chExt cx="2486271" cy="652213"/>
            </a:xfrm>
          </p:grpSpPr>
          <p:cxnSp>
            <p:nvCxnSpPr>
              <p:cNvPr id="101" name="直接连接符 33">
                <a:extLst>
                  <a:ext uri="{FF2B5EF4-FFF2-40B4-BE49-F238E27FC236}">
                    <a16:creationId xmlns:a16="http://schemas.microsoft.com/office/drawing/2014/main" xmlns="" id="{BF79CF74-159C-6D42-AB32-A7D6FCEFF054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860198" y="2352244"/>
                <a:ext cx="372267" cy="652213"/>
              </a:xfrm>
              <a:prstGeom prst="line">
                <a:avLst/>
              </a:prstGeom>
              <a:noFill/>
              <a:ln w="28575" algn="ctr">
                <a:solidFill>
                  <a:srgbClr val="1369B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2" name="直接连接符 34">
                <a:extLst>
                  <a:ext uri="{FF2B5EF4-FFF2-40B4-BE49-F238E27FC236}">
                    <a16:creationId xmlns:a16="http://schemas.microsoft.com/office/drawing/2014/main" xmlns="" id="{8F1B545A-EF98-934E-AFBA-0E9BAC212B2B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1222938" y="3004457"/>
                <a:ext cx="2123531" cy="0"/>
              </a:xfrm>
              <a:prstGeom prst="line">
                <a:avLst/>
              </a:prstGeom>
              <a:noFill/>
              <a:ln w="28575" algn="ctr">
                <a:solidFill>
                  <a:srgbClr val="1369B2"/>
                </a:solidFill>
                <a:round/>
                <a:headEnd/>
                <a:tailEnd type="oval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97" name="组合 35">
              <a:extLst>
                <a:ext uri="{FF2B5EF4-FFF2-40B4-BE49-F238E27FC236}">
                  <a16:creationId xmlns:a16="http://schemas.microsoft.com/office/drawing/2014/main" xmlns="" id="{55F46B2A-976D-2948-ADA3-A808C343AC5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223250" y="2109791"/>
              <a:ext cx="473075" cy="522287"/>
              <a:chOff x="1232465" y="3530023"/>
              <a:chExt cx="474415" cy="522742"/>
            </a:xfrm>
          </p:grpSpPr>
          <p:sp>
            <p:nvSpPr>
              <p:cNvPr id="99" name="椭圆 98">
                <a:extLst>
                  <a:ext uri="{FF2B5EF4-FFF2-40B4-BE49-F238E27FC236}">
                    <a16:creationId xmlns:a16="http://schemas.microsoft.com/office/drawing/2014/main" xmlns="" id="{D3364843-5202-BF41-811F-5B722A26C05E}"/>
                  </a:ext>
                </a:extLst>
              </p:cNvPr>
              <p:cNvSpPr/>
              <p:nvPr/>
            </p:nvSpPr>
            <p:spPr bwMode="auto">
              <a:xfrm>
                <a:off x="1232771" y="3558541"/>
                <a:ext cx="474109" cy="475292"/>
              </a:xfrm>
              <a:prstGeom prst="ellipse">
                <a:avLst/>
              </a:prstGeom>
              <a:solidFill>
                <a:srgbClr val="1369B2"/>
              </a:solidFill>
              <a:ln w="285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25400" dist="127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pPr>
                  <a:buFont typeface="Arial" pitchFamily="34" charset="0"/>
                  <a:buNone/>
                  <a:defRPr/>
                </a:pPr>
                <a:endParaRPr lang="zh-CN" altLang="en-US">
                  <a:latin typeface="Arial" charset="0"/>
                </a:endParaRPr>
              </a:p>
            </p:txBody>
          </p:sp>
          <p:sp>
            <p:nvSpPr>
              <p:cNvPr id="100" name="TextBox 59">
                <a:extLst>
                  <a:ext uri="{FF2B5EF4-FFF2-40B4-BE49-F238E27FC236}">
                    <a16:creationId xmlns:a16="http://schemas.microsoft.com/office/drawing/2014/main" xmlns="" id="{9E97B6BE-850F-5F46-98A5-BE5ACB792E04}"/>
                  </a:ext>
                </a:extLst>
              </p:cNvPr>
              <p:cNvSpPr txBox="1"/>
              <p:nvPr/>
            </p:nvSpPr>
            <p:spPr>
              <a:xfrm>
                <a:off x="1301183" y="3530023"/>
                <a:ext cx="335694" cy="522821"/>
              </a:xfrm>
              <a:prstGeom prst="rect">
                <a:avLst/>
              </a:prstGeom>
              <a:noFill/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altLang="zh-CN" sz="28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</a:rPr>
                  <a:t>2</a:t>
                </a:r>
                <a:endParaRPr lang="zh-CN" altLang="en-US" sz="28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宋体" charset="-122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98" name="矩形 46">
              <a:extLst>
                <a:ext uri="{FF2B5EF4-FFF2-40B4-BE49-F238E27FC236}">
                  <a16:creationId xmlns:a16="http://schemas.microsoft.com/office/drawing/2014/main" xmlns="" id="{55F091A1-7132-EE4F-8B12-7928EFC64F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97543" y="1954385"/>
              <a:ext cx="2567318" cy="14127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>
                <a:lnSpc>
                  <a:spcPts val="3600"/>
                </a:lnSpc>
              </a:pPr>
              <a:r>
                <a:rPr lang="zh-CN" altLang="en-US" b="1" dirty="0">
                  <a:latin typeface="微软雅黑" pitchFamily="34" charset="-122"/>
                  <a:ea typeface="微软雅黑" pitchFamily="34" charset="-122"/>
                </a:rPr>
                <a:t>掌握</a:t>
              </a:r>
              <a:r>
                <a:rPr lang="en-US" altLang="zh-CN" b="1" dirty="0">
                  <a:solidFill>
                    <a:srgbClr val="1369B2"/>
                  </a:solidFill>
                  <a:latin typeface="微软雅黑" pitchFamily="34" charset="-122"/>
                  <a:ea typeface="微软雅黑" pitchFamily="34" charset="-122"/>
                </a:rPr>
                <a:t>Zookeeper</a:t>
              </a:r>
              <a:r>
                <a:rPr lang="zh-CN" altLang="en-US" b="1" dirty="0">
                  <a:latin typeface="微软雅黑" pitchFamily="34" charset="-122"/>
                  <a:ea typeface="微软雅黑" pitchFamily="34" charset="-122"/>
                </a:rPr>
                <a:t>的</a:t>
              </a:r>
              <a:r>
                <a:rPr lang="en-US" altLang="zh-CN" b="1" dirty="0">
                  <a:solidFill>
                    <a:srgbClr val="1369B2"/>
                  </a:solidFill>
                  <a:latin typeface="微软雅黑" pitchFamily="34" charset="-122"/>
                  <a:ea typeface="微软雅黑" pitchFamily="34" charset="-122"/>
                </a:rPr>
                <a:t>Watch</a:t>
              </a:r>
              <a:r>
                <a:rPr lang="zh-CN" altLang="en-US" b="1" dirty="0">
                  <a:solidFill>
                    <a:srgbClr val="1369B2"/>
                  </a:solidFill>
                  <a:latin typeface="微软雅黑" pitchFamily="34" charset="-122"/>
                  <a:ea typeface="微软雅黑" pitchFamily="34" charset="-122"/>
                </a:rPr>
                <a:t>机制</a:t>
              </a:r>
              <a:r>
                <a:rPr lang="zh-CN" altLang="en-US" b="1" dirty="0">
                  <a:latin typeface="微软雅黑" pitchFamily="34" charset="-122"/>
                  <a:ea typeface="微软雅黑" pitchFamily="34" charset="-122"/>
                </a:rPr>
                <a:t>和</a:t>
              </a:r>
              <a:r>
                <a:rPr lang="zh-CN" altLang="en-US" b="1" dirty="0">
                  <a:solidFill>
                    <a:srgbClr val="1369B2"/>
                  </a:solidFill>
                  <a:latin typeface="微软雅黑" pitchFamily="34" charset="-122"/>
                  <a:ea typeface="微软雅黑" pitchFamily="34" charset="-122"/>
                </a:rPr>
                <a:t>选举机制</a:t>
              </a:r>
              <a:endParaRPr lang="zh-CN" altLang="zh-CN" b="1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>
                <a:lnSpc>
                  <a:spcPts val="3600"/>
                </a:lnSpc>
              </a:pPr>
              <a:endParaRPr lang="zh-CN" altLang="zh-CN" b="1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103" name="组合 102">
            <a:extLst>
              <a:ext uri="{FF2B5EF4-FFF2-40B4-BE49-F238E27FC236}">
                <a16:creationId xmlns:a16="http://schemas.microsoft.com/office/drawing/2014/main" xmlns="" id="{06722D1D-C75B-A249-9FB2-D165C777DD10}"/>
              </a:ext>
            </a:extLst>
          </p:cNvPr>
          <p:cNvGrpSpPr>
            <a:grpSpLocks/>
          </p:cNvGrpSpPr>
          <p:nvPr/>
        </p:nvGrpSpPr>
        <p:grpSpPr bwMode="auto">
          <a:xfrm>
            <a:off x="185738" y="4740271"/>
            <a:ext cx="3929363" cy="1371728"/>
            <a:chOff x="126620" y="4832230"/>
            <a:chExt cx="3930243" cy="1369752"/>
          </a:xfrm>
        </p:grpSpPr>
        <p:grpSp>
          <p:nvGrpSpPr>
            <p:cNvPr id="104" name="组合 16">
              <a:extLst>
                <a:ext uri="{FF2B5EF4-FFF2-40B4-BE49-F238E27FC236}">
                  <a16:creationId xmlns:a16="http://schemas.microsoft.com/office/drawing/2014/main" xmlns="" id="{C56BB7E9-7472-0541-8192-97B40DD0BC6B}"/>
                </a:ext>
              </a:extLst>
            </p:cNvPr>
            <p:cNvGrpSpPr>
              <a:grpSpLocks/>
            </p:cNvGrpSpPr>
            <p:nvPr/>
          </p:nvGrpSpPr>
          <p:grpSpPr bwMode="auto">
            <a:xfrm flipV="1">
              <a:off x="385273" y="4832230"/>
              <a:ext cx="2717487" cy="696094"/>
              <a:chOff x="808156" y="2500823"/>
              <a:chExt cx="2331795" cy="522506"/>
            </a:xfrm>
          </p:grpSpPr>
          <p:cxnSp>
            <p:nvCxnSpPr>
              <p:cNvPr id="109" name="直接连接符 7">
                <a:extLst>
                  <a:ext uri="{FF2B5EF4-FFF2-40B4-BE49-F238E27FC236}">
                    <a16:creationId xmlns:a16="http://schemas.microsoft.com/office/drawing/2014/main" xmlns="" id="{3A7EBE14-27DE-4245-87FC-D3267431B8CD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808156" y="2500823"/>
                <a:ext cx="402712" cy="522506"/>
              </a:xfrm>
              <a:prstGeom prst="line">
                <a:avLst/>
              </a:prstGeom>
              <a:noFill/>
              <a:ln w="28575" algn="ctr">
                <a:solidFill>
                  <a:srgbClr val="1369B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0" name="直接连接符 10">
                <a:extLst>
                  <a:ext uri="{FF2B5EF4-FFF2-40B4-BE49-F238E27FC236}">
                    <a16:creationId xmlns:a16="http://schemas.microsoft.com/office/drawing/2014/main" xmlns="" id="{9DBEB11E-538D-0849-ABCD-BE992446253C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1208541" y="3013231"/>
                <a:ext cx="1931410" cy="3808"/>
              </a:xfrm>
              <a:prstGeom prst="line">
                <a:avLst/>
              </a:prstGeom>
              <a:noFill/>
              <a:ln w="28575" algn="ctr">
                <a:solidFill>
                  <a:srgbClr val="1369B2"/>
                </a:solidFill>
                <a:round/>
                <a:headEnd/>
                <a:tailEnd type="oval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105" name="组合 41">
              <a:extLst>
                <a:ext uri="{FF2B5EF4-FFF2-40B4-BE49-F238E27FC236}">
                  <a16:creationId xmlns:a16="http://schemas.microsoft.com/office/drawing/2014/main" xmlns="" id="{86224835-5A98-4641-9352-C26786976020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126620" y="5436138"/>
              <a:ext cx="473101" cy="524763"/>
              <a:chOff x="4187740" y="3324510"/>
              <a:chExt cx="474299" cy="524004"/>
            </a:xfrm>
          </p:grpSpPr>
          <p:sp>
            <p:nvSpPr>
              <p:cNvPr id="107" name="椭圆 106">
                <a:extLst>
                  <a:ext uri="{FF2B5EF4-FFF2-40B4-BE49-F238E27FC236}">
                    <a16:creationId xmlns:a16="http://schemas.microsoft.com/office/drawing/2014/main" xmlns="" id="{34DF95A1-2422-7A49-8DA6-88056D5A3214}"/>
                  </a:ext>
                </a:extLst>
              </p:cNvPr>
              <p:cNvSpPr/>
              <p:nvPr/>
            </p:nvSpPr>
            <p:spPr bwMode="auto">
              <a:xfrm>
                <a:off x="4187660" y="3375221"/>
                <a:ext cx="474379" cy="473293"/>
              </a:xfrm>
              <a:prstGeom prst="ellipse">
                <a:avLst/>
              </a:prstGeom>
              <a:solidFill>
                <a:srgbClr val="1369B2"/>
              </a:solidFill>
              <a:ln w="285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25400" dist="127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pPr>
                  <a:buFont typeface="Arial" pitchFamily="34" charset="0"/>
                  <a:buNone/>
                  <a:defRPr/>
                </a:pPr>
                <a:endParaRPr lang="zh-CN" altLang="en-US">
                  <a:latin typeface="Arial" charset="0"/>
                </a:endParaRPr>
              </a:p>
            </p:txBody>
          </p:sp>
          <p:sp>
            <p:nvSpPr>
              <p:cNvPr id="108" name="TextBox 84">
                <a:extLst>
                  <a:ext uri="{FF2B5EF4-FFF2-40B4-BE49-F238E27FC236}">
                    <a16:creationId xmlns:a16="http://schemas.microsoft.com/office/drawing/2014/main" xmlns="" id="{23E2C9EF-C167-764C-A367-AB971577A157}"/>
                  </a:ext>
                </a:extLst>
              </p:cNvPr>
              <p:cNvSpPr txBox="1"/>
              <p:nvPr/>
            </p:nvSpPr>
            <p:spPr>
              <a:xfrm>
                <a:off x="4276805" y="3324568"/>
                <a:ext cx="335886" cy="522364"/>
              </a:xfrm>
              <a:prstGeom prst="rect">
                <a:avLst/>
              </a:prstGeom>
              <a:noFill/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altLang="zh-CN" sz="28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</a:rPr>
                  <a:t>4</a:t>
                </a:r>
                <a:endParaRPr lang="zh-CN" altLang="en-US" sz="28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宋体" charset="-122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06" name="矩形 7">
              <a:extLst>
                <a:ext uri="{FF2B5EF4-FFF2-40B4-BE49-F238E27FC236}">
                  <a16:creationId xmlns:a16="http://schemas.microsoft.com/office/drawing/2014/main" xmlns="" id="{26B5A2F8-8D2C-954E-8B2E-252C1C348B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0311" y="4913936"/>
              <a:ext cx="3336552" cy="12880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b="1" dirty="0">
                  <a:latin typeface="微软雅黑" pitchFamily="34" charset="-122"/>
                  <a:ea typeface="微软雅黑" pitchFamily="34" charset="-122"/>
                </a:rPr>
                <a:t>掌握</a:t>
              </a:r>
              <a:r>
                <a:rPr lang="en-US" altLang="zh-CN" b="1" dirty="0">
                  <a:solidFill>
                    <a:srgbClr val="1369B2"/>
                  </a:solidFill>
                  <a:latin typeface="微软雅黑" pitchFamily="34" charset="-122"/>
                  <a:ea typeface="微软雅黑" pitchFamily="34" charset="-122"/>
                </a:rPr>
                <a:t>Zookeeper</a:t>
              </a:r>
            </a:p>
            <a:p>
              <a:pPr>
                <a:lnSpc>
                  <a:spcPct val="150000"/>
                </a:lnSpc>
              </a:pPr>
              <a:r>
                <a:rPr lang="zh-CN" altLang="en-US" b="1" dirty="0">
                  <a:solidFill>
                    <a:srgbClr val="1369B2"/>
                  </a:solidFill>
                  <a:latin typeface="微软雅黑" pitchFamily="34" charset="-122"/>
                  <a:ea typeface="微软雅黑" pitchFamily="34" charset="-122"/>
                </a:rPr>
                <a:t>集群部署、</a:t>
              </a:r>
              <a:r>
                <a:rPr lang="en-US" altLang="zh-CN" b="1" dirty="0">
                  <a:solidFill>
                    <a:srgbClr val="1369B2"/>
                  </a:solidFill>
                  <a:latin typeface="微软雅黑" pitchFamily="34" charset="-122"/>
                  <a:ea typeface="微软雅黑" pitchFamily="34" charset="-122"/>
                  <a:sym typeface="宋体" pitchFamily="2" charset="-122"/>
                </a:rPr>
                <a:t>Zookeeper</a:t>
              </a:r>
              <a:r>
                <a:rPr lang="zh-CN" altLang="en-US" b="1" dirty="0">
                  <a:latin typeface="微软雅黑" pitchFamily="34" charset="-122"/>
                  <a:ea typeface="微软雅黑" pitchFamily="34" charset="-122"/>
                  <a:sym typeface="宋体" pitchFamily="2" charset="-122"/>
                </a:rPr>
                <a:t>的</a:t>
              </a:r>
              <a:r>
                <a:rPr lang="en-US" altLang="zh-CN" b="1" dirty="0">
                  <a:solidFill>
                    <a:srgbClr val="1369B2"/>
                  </a:solidFill>
                  <a:latin typeface="微软雅黑" pitchFamily="34" charset="-122"/>
                  <a:ea typeface="微软雅黑" pitchFamily="34" charset="-122"/>
                  <a:sym typeface="宋体" pitchFamily="2" charset="-122"/>
                </a:rPr>
                <a:t>Shell</a:t>
              </a:r>
              <a:r>
                <a:rPr lang="zh-CN" altLang="en-US" b="1" dirty="0">
                  <a:solidFill>
                    <a:srgbClr val="1369B2"/>
                  </a:solidFill>
                  <a:latin typeface="微软雅黑" pitchFamily="34" charset="-122"/>
                  <a:ea typeface="微软雅黑" pitchFamily="34" charset="-122"/>
                  <a:sym typeface="宋体" pitchFamily="2" charset="-122"/>
                </a:rPr>
                <a:t>操作</a:t>
              </a:r>
              <a:r>
                <a:rPr lang="zh-CN" altLang="en-US" b="1" dirty="0">
                  <a:latin typeface="微软雅黑" pitchFamily="34" charset="-122"/>
                  <a:ea typeface="微软雅黑" pitchFamily="34" charset="-122"/>
                  <a:sym typeface="宋体" pitchFamily="2" charset="-122"/>
                </a:rPr>
                <a:t>和</a:t>
              </a:r>
              <a:r>
                <a:rPr lang="en-US" altLang="zh-CN" b="1" dirty="0">
                  <a:solidFill>
                    <a:srgbClr val="1369B2"/>
                  </a:solidFill>
                  <a:latin typeface="微软雅黑" pitchFamily="34" charset="-122"/>
                  <a:ea typeface="微软雅黑" pitchFamily="34" charset="-122"/>
                  <a:sym typeface="宋体" pitchFamily="2" charset="-122"/>
                </a:rPr>
                <a:t>Java API</a:t>
              </a:r>
              <a:r>
                <a:rPr lang="zh-CN" altLang="en-US" b="1" dirty="0">
                  <a:solidFill>
                    <a:srgbClr val="1369B2"/>
                  </a:solidFill>
                  <a:latin typeface="微软雅黑" pitchFamily="34" charset="-122"/>
                  <a:ea typeface="微软雅黑" pitchFamily="34" charset="-122"/>
                  <a:sym typeface="宋体" pitchFamily="2" charset="-122"/>
                </a:rPr>
                <a:t>操作</a:t>
              </a:r>
              <a:endParaRPr lang="en-US" altLang="zh-CN" b="1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  <a:sym typeface="宋体" pitchFamily="2" charset="-122"/>
              </a:endParaRPr>
            </a:p>
          </p:txBody>
        </p:sp>
      </p:grpSp>
      <p:grpSp>
        <p:nvGrpSpPr>
          <p:cNvPr id="111" name="组合 110">
            <a:extLst>
              <a:ext uri="{FF2B5EF4-FFF2-40B4-BE49-F238E27FC236}">
                <a16:creationId xmlns:a16="http://schemas.microsoft.com/office/drawing/2014/main" xmlns="" id="{F3DE5BE6-4CA2-6143-87F9-0AE5C6D8D588}"/>
              </a:ext>
            </a:extLst>
          </p:cNvPr>
          <p:cNvGrpSpPr/>
          <p:nvPr/>
        </p:nvGrpSpPr>
        <p:grpSpPr>
          <a:xfrm>
            <a:off x="6056313" y="4737100"/>
            <a:ext cx="2895600" cy="1978161"/>
            <a:chOff x="6056313" y="4737100"/>
            <a:chExt cx="2895600" cy="1978161"/>
          </a:xfrm>
        </p:grpSpPr>
        <p:grpSp>
          <p:nvGrpSpPr>
            <p:cNvPr id="112" name="组合 111">
              <a:extLst>
                <a:ext uri="{FF2B5EF4-FFF2-40B4-BE49-F238E27FC236}">
                  <a16:creationId xmlns:a16="http://schemas.microsoft.com/office/drawing/2014/main" xmlns="" id="{619A1C05-3392-E247-B4EF-9BAD0A26FB8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056313" y="4737100"/>
              <a:ext cx="2895600" cy="1104900"/>
              <a:chOff x="5801069" y="4225925"/>
              <a:chExt cx="2895256" cy="1104900"/>
            </a:xfrm>
          </p:grpSpPr>
          <p:sp>
            <p:nvSpPr>
              <p:cNvPr id="114" name="矩形 51">
                <a:extLst>
                  <a:ext uri="{FF2B5EF4-FFF2-40B4-BE49-F238E27FC236}">
                    <a16:creationId xmlns:a16="http://schemas.microsoft.com/office/drawing/2014/main" xmlns="" id="{FDE27336-4518-4746-83C3-FAC05EAF31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01069" y="4528626"/>
                <a:ext cx="2599295" cy="4589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pPr>
                  <a:lnSpc>
                    <a:spcPct val="150000"/>
                  </a:lnSpc>
                </a:pPr>
                <a:endParaRPr lang="zh-CN" altLang="zh-CN" b="1" dirty="0">
                  <a:solidFill>
                    <a:srgbClr val="1369B2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grpSp>
            <p:nvGrpSpPr>
              <p:cNvPr id="115" name="组合 38">
                <a:extLst>
                  <a:ext uri="{FF2B5EF4-FFF2-40B4-BE49-F238E27FC236}">
                    <a16:creationId xmlns:a16="http://schemas.microsoft.com/office/drawing/2014/main" xmlns="" id="{D212B131-AE3F-6847-8BC7-8B9E82BAAFC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0800000">
                <a:off x="5885990" y="4225925"/>
                <a:ext cx="2545223" cy="652463"/>
                <a:chOff x="860198" y="2352244"/>
                <a:chExt cx="2545487" cy="652213"/>
              </a:xfrm>
            </p:grpSpPr>
            <p:cxnSp>
              <p:nvCxnSpPr>
                <p:cNvPr id="119" name="直接连接符 39">
                  <a:extLst>
                    <a:ext uri="{FF2B5EF4-FFF2-40B4-BE49-F238E27FC236}">
                      <a16:creationId xmlns:a16="http://schemas.microsoft.com/office/drawing/2014/main" xmlns="" id="{E868AC61-7863-B448-B7BB-35B1514D3F25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>
                  <a:off x="860198" y="2352244"/>
                  <a:ext cx="372267" cy="652213"/>
                </a:xfrm>
                <a:prstGeom prst="line">
                  <a:avLst/>
                </a:prstGeom>
                <a:noFill/>
                <a:ln w="28575" algn="ctr">
                  <a:solidFill>
                    <a:srgbClr val="1369B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20" name="直接连接符 40">
                  <a:extLst>
                    <a:ext uri="{FF2B5EF4-FFF2-40B4-BE49-F238E27FC236}">
                      <a16:creationId xmlns:a16="http://schemas.microsoft.com/office/drawing/2014/main" xmlns="" id="{578FBC5A-E648-1E49-817F-CC0350E17D2D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rot="10800000" flipH="1">
                  <a:off x="1222937" y="3004457"/>
                  <a:ext cx="2182748" cy="0"/>
                </a:xfrm>
                <a:prstGeom prst="line">
                  <a:avLst/>
                </a:prstGeom>
                <a:noFill/>
                <a:ln w="28575" algn="ctr">
                  <a:solidFill>
                    <a:srgbClr val="1369B2"/>
                  </a:solidFill>
                  <a:round/>
                  <a:headEnd/>
                  <a:tailEnd type="oval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grpSp>
            <p:nvGrpSpPr>
              <p:cNvPr id="116" name="组合 41">
                <a:extLst>
                  <a:ext uri="{FF2B5EF4-FFF2-40B4-BE49-F238E27FC236}">
                    <a16:creationId xmlns:a16="http://schemas.microsoft.com/office/drawing/2014/main" xmlns="" id="{EB8F1514-A652-D14B-87B3-3C125CFC210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flipH="1">
                <a:off x="8223250" y="4806950"/>
                <a:ext cx="473075" cy="523875"/>
                <a:chOff x="1232465" y="3533629"/>
                <a:chExt cx="474415" cy="523220"/>
              </a:xfrm>
            </p:grpSpPr>
            <p:sp>
              <p:nvSpPr>
                <p:cNvPr id="117" name="椭圆 116">
                  <a:extLst>
                    <a:ext uri="{FF2B5EF4-FFF2-40B4-BE49-F238E27FC236}">
                      <a16:creationId xmlns:a16="http://schemas.microsoft.com/office/drawing/2014/main" xmlns="" id="{E3582E3C-C149-1944-889D-E0322FDEDE0F}"/>
                    </a:ext>
                  </a:extLst>
                </p:cNvPr>
                <p:cNvSpPr/>
                <p:nvPr/>
              </p:nvSpPr>
              <p:spPr bwMode="auto">
                <a:xfrm>
                  <a:off x="1232465" y="3558997"/>
                  <a:ext cx="474359" cy="474070"/>
                </a:xfrm>
                <a:prstGeom prst="ellipse">
                  <a:avLst/>
                </a:prstGeom>
                <a:solidFill>
                  <a:srgbClr val="1369B2"/>
                </a:solidFill>
                <a:ln w="2857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25400" dist="127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pPr>
                    <a:buFont typeface="Arial" pitchFamily="34" charset="0"/>
                    <a:buNone/>
                    <a:defRPr/>
                  </a:pPr>
                  <a:endParaRPr lang="zh-CN" altLang="en-US">
                    <a:latin typeface="Arial" charset="0"/>
                  </a:endParaRPr>
                </a:p>
              </p:txBody>
            </p:sp>
            <p:sp>
              <p:nvSpPr>
                <p:cNvPr id="118" name="TextBox 73">
                  <a:extLst>
                    <a:ext uri="{FF2B5EF4-FFF2-40B4-BE49-F238E27FC236}">
                      <a16:creationId xmlns:a16="http://schemas.microsoft.com/office/drawing/2014/main" xmlns="" id="{5B7811A9-7B6A-6A48-82E8-564D681B4298}"/>
                    </a:ext>
                  </a:extLst>
                </p:cNvPr>
                <p:cNvSpPr txBox="1"/>
                <p:nvPr/>
              </p:nvSpPr>
              <p:spPr>
                <a:xfrm>
                  <a:off x="1305688" y="3533629"/>
                  <a:ext cx="335872" cy="523220"/>
                </a:xfrm>
                <a:prstGeom prst="rect">
                  <a:avLst/>
                </a:prstGeom>
                <a:noFill/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>
                  <a:spAutoFit/>
                </a:bodyPr>
                <a:lstStyle/>
                <a:p>
                  <a:pPr>
                    <a:defRPr/>
                  </a:pPr>
                  <a:r>
                    <a:rPr lang="en-US" altLang="zh-CN" sz="2800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宋体" charset="-122"/>
                      <a:cs typeface="Times New Roman" panose="02020603050405020304" pitchFamily="18" charset="0"/>
                    </a:rPr>
                    <a:t>3</a:t>
                  </a:r>
                  <a:endParaRPr lang="zh-CN" altLang="en-US" sz="28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</a:endParaRPr>
                </a:p>
              </p:txBody>
            </p:sp>
          </p:grpSp>
        </p:grpSp>
        <p:sp>
          <p:nvSpPr>
            <p:cNvPr id="113" name="矩形 112">
              <a:extLst>
                <a:ext uri="{FF2B5EF4-FFF2-40B4-BE49-F238E27FC236}">
                  <a16:creationId xmlns:a16="http://schemas.microsoft.com/office/drawing/2014/main" xmlns="" id="{1DA7B290-FB73-9F45-9141-88BAC0EBA7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74014" y="4836733"/>
              <a:ext cx="2568975" cy="1878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>
                <a:lnSpc>
                  <a:spcPts val="3600"/>
                </a:lnSpc>
              </a:pPr>
              <a:r>
                <a:rPr lang="zh-CN" altLang="en-US" b="1" dirty="0">
                  <a:latin typeface="微软雅黑" pitchFamily="34" charset="-122"/>
                  <a:ea typeface="微软雅黑" pitchFamily="34" charset="-122"/>
                </a:rPr>
                <a:t>熟悉</a:t>
              </a:r>
              <a:r>
                <a:rPr lang="en-US" altLang="zh-CN" b="1" dirty="0">
                  <a:solidFill>
                    <a:srgbClr val="1369B2"/>
                  </a:solidFill>
                  <a:latin typeface="微软雅黑" pitchFamily="34" charset="-122"/>
                  <a:ea typeface="微软雅黑" pitchFamily="34" charset="-122"/>
                </a:rPr>
                <a:t>Zookeeper</a:t>
              </a:r>
            </a:p>
            <a:p>
              <a:pPr indent="-457200">
                <a:lnSpc>
                  <a:spcPts val="3600"/>
                </a:lnSpc>
              </a:pPr>
              <a:r>
                <a:rPr lang="zh-CN" altLang="en-US" b="1" dirty="0">
                  <a:solidFill>
                    <a:srgbClr val="1369B2"/>
                  </a:solidFill>
                  <a:latin typeface="微软雅黑" pitchFamily="34" charset="-122"/>
                  <a:ea typeface="微软雅黑" pitchFamily="34" charset="-122"/>
                </a:rPr>
                <a:t>数据模型、</a:t>
              </a:r>
              <a:r>
                <a:rPr lang="en-US" altLang="zh-CN" b="1" dirty="0">
                  <a:solidFill>
                    <a:srgbClr val="1369B2"/>
                  </a:solidFill>
                  <a:latin typeface="微软雅黑" pitchFamily="34" charset="-122"/>
                  <a:ea typeface="微软雅黑" pitchFamily="34" charset="-122"/>
                </a:rPr>
                <a:t>Zookeeper</a:t>
              </a:r>
              <a:r>
                <a:rPr lang="zh-CN" altLang="en-US" b="1" dirty="0">
                  <a:latin typeface="微软雅黑" pitchFamily="34" charset="-122"/>
                  <a:ea typeface="微软雅黑" pitchFamily="34" charset="-122"/>
                </a:rPr>
                <a:t>的</a:t>
              </a:r>
              <a:r>
                <a:rPr lang="zh-CN" altLang="en-US" b="1" dirty="0">
                  <a:solidFill>
                    <a:srgbClr val="1369B2"/>
                  </a:solidFill>
                  <a:latin typeface="微软雅黑" pitchFamily="34" charset="-122"/>
                  <a:ea typeface="微软雅黑" pitchFamily="34" charset="-122"/>
                </a:rPr>
                <a:t>应用场景</a:t>
              </a:r>
              <a:endParaRPr lang="en-US" altLang="zh-CN" b="1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>
                <a:lnSpc>
                  <a:spcPts val="3600"/>
                </a:lnSpc>
              </a:pPr>
              <a:endParaRPr lang="zh-CN" altLang="zh-CN" b="1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47015433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7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8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9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10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标题 1"/>
          <p:cNvSpPr>
            <a:spLocks noChangeArrowheads="1"/>
          </p:cNvSpPr>
          <p:nvPr/>
        </p:nvSpPr>
        <p:spPr bwMode="auto">
          <a:xfrm>
            <a:off x="250825" y="136525"/>
            <a:ext cx="5884863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571500" indent="-571500" eaLnBrk="1" hangingPunct="1">
              <a:buFont typeface="Wingdings" pitchFamily="2" charset="2"/>
              <a:buNone/>
            </a:pPr>
            <a:r>
              <a:rPr lang="zh-CN" altLang="en-US" sz="3200" b="1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  <a:sym typeface="宋体" pitchFamily="2" charset="-122"/>
              </a:rPr>
              <a:t>            </a:t>
            </a:r>
            <a:r>
              <a:rPr lang="en-US" altLang="zh-CN" sz="3200" b="1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  <a:sym typeface="宋体" pitchFamily="2" charset="-122"/>
              </a:rPr>
              <a:t>5.2  </a:t>
            </a:r>
            <a:r>
              <a:rPr lang="zh-CN" altLang="en-US" sz="3200" b="1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  <a:sym typeface="宋体" pitchFamily="2" charset="-122"/>
              </a:rPr>
              <a:t>数据模型</a:t>
            </a:r>
          </a:p>
        </p:txBody>
      </p:sp>
      <p:sp>
        <p:nvSpPr>
          <p:cNvPr id="7" name="矩形 6"/>
          <p:cNvSpPr/>
          <p:nvPr/>
        </p:nvSpPr>
        <p:spPr bwMode="auto">
          <a:xfrm>
            <a:off x="0" y="969484"/>
            <a:ext cx="9144000" cy="792641"/>
          </a:xfrm>
          <a:prstGeom prst="rect">
            <a:avLst/>
          </a:prstGeom>
          <a:gradFill>
            <a:gsLst>
              <a:gs pos="100000">
                <a:srgbClr val="00B0F0">
                  <a:alpha val="0"/>
                </a:srgbClr>
              </a:gs>
              <a:gs pos="0">
                <a:srgbClr val="D1ECFF">
                  <a:alpha val="0"/>
                </a:srgbClr>
              </a:gs>
              <a:gs pos="49000">
                <a:srgbClr val="D1ECFF"/>
              </a:gs>
            </a:gsLst>
            <a:lin ang="0" scaled="0"/>
          </a:gra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buFont typeface="Arial" pitchFamily="34" charset="0"/>
              <a:buNone/>
              <a:defRPr/>
            </a:pPr>
            <a:endParaRPr lang="zh-CN" altLang="en-US">
              <a:latin typeface="Arial" charset="0"/>
            </a:endParaRPr>
          </a:p>
        </p:txBody>
      </p:sp>
      <p:pic>
        <p:nvPicPr>
          <p:cNvPr id="10247" name="Picture 2" descr="C:\Documents and Settings\Administrator\桌面\小人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25" y="969963"/>
            <a:ext cx="132397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矩形 9"/>
          <p:cNvSpPr/>
          <p:nvPr/>
        </p:nvSpPr>
        <p:spPr>
          <a:xfrm>
            <a:off x="1755775" y="1123950"/>
            <a:ext cx="22990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400" b="1" spc="200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</a:rPr>
              <a:t>Znode</a:t>
            </a:r>
            <a:r>
              <a:rPr lang="zh-CN" altLang="en-US" sz="2400" b="1" spc="200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</a:rPr>
              <a:t>的类型</a:t>
            </a:r>
            <a:endParaRPr lang="en-US" altLang="zh-CN" sz="2400" b="1" spc="200" dirty="0">
              <a:solidFill>
                <a:srgbClr val="1369B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510860" y="1925698"/>
            <a:ext cx="7655240" cy="874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57200" algn="just" eaLnBrk="1" hangingPunct="1">
              <a:lnSpc>
                <a:spcPct val="150000"/>
              </a:lnSpc>
            </a:pPr>
            <a:r>
              <a:rPr lang="en-US" altLang="zh-CN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</a:rPr>
              <a:t>Znode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的类型在创建时被指定，一旦</a:t>
            </a:r>
            <a:r>
              <a:rPr lang="zh-CN" altLang="en-US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</a:rPr>
              <a:t>创建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就</a:t>
            </a:r>
            <a:r>
              <a:rPr lang="zh-CN" altLang="en-US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</a:rPr>
              <a:t>无法改变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。</a:t>
            </a:r>
            <a:endParaRPr lang="en-US" altLang="zh-CN" dirty="0">
              <a:latin typeface="微软雅黑" pitchFamily="34" charset="-122"/>
              <a:ea typeface="微软雅黑" pitchFamily="34" charset="-122"/>
              <a:cs typeface="Times New Roman" pitchFamily="18" charset="0"/>
            </a:endParaRPr>
          </a:p>
          <a:p>
            <a:pPr lvl="0" indent="457200" algn="just" eaLnBrk="1" hangingPunct="1">
              <a:lnSpc>
                <a:spcPct val="150000"/>
              </a:lnSpc>
            </a:pPr>
            <a:r>
              <a:rPr lang="en-US" altLang="zh-CN" dirty="0" err="1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Znode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有</a:t>
            </a:r>
            <a:r>
              <a:rPr lang="zh-CN" altLang="en-US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</a:rPr>
              <a:t>两种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类型，分别是</a:t>
            </a:r>
            <a:r>
              <a:rPr lang="zh-CN" altLang="en-US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</a:rPr>
              <a:t>临时节点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和</a:t>
            </a:r>
            <a:r>
              <a:rPr lang="zh-CN" altLang="en-US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</a:rPr>
              <a:t>永久节点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。</a:t>
            </a:r>
          </a:p>
        </p:txBody>
      </p:sp>
      <p:sp>
        <p:nvSpPr>
          <p:cNvPr id="13" name="矩形 12"/>
          <p:cNvSpPr/>
          <p:nvPr/>
        </p:nvSpPr>
        <p:spPr bwMode="auto">
          <a:xfrm>
            <a:off x="2641600" y="3079025"/>
            <a:ext cx="5524500" cy="1352292"/>
          </a:xfrm>
          <a:prstGeom prst="rect">
            <a:avLst/>
          </a:prstGeom>
          <a:solidFill>
            <a:srgbClr val="B6C3DC"/>
          </a:soli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marL="285750" indent="-28575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itchFamily="34" charset="-122"/>
                <a:sym typeface="Arial" panose="020B0604020202020204" pitchFamily="34" charset="0"/>
              </a:rPr>
              <a:t>该生命周期依赖于创建它们的会话，一旦会话结束，临时节点将会被自动删除，也可以手动删除。虽然每个临时的</a:t>
            </a:r>
            <a:r>
              <a:rPr lang="en-US" altLang="zh-CN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itchFamily="34" charset="-122"/>
                <a:sym typeface="Arial" panose="020B0604020202020204" pitchFamily="34" charset="0"/>
              </a:rPr>
              <a:t>Znode</a:t>
            </a:r>
            <a:r>
              <a: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itchFamily="34" charset="-122"/>
                <a:sym typeface="Arial" panose="020B0604020202020204" pitchFamily="34" charset="0"/>
              </a:rPr>
              <a:t>都会绑定一个客户端，但它们对所有的客户端还是可见的。需要注意的是临时节点不允许拥有子节点。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976143" y="3079024"/>
            <a:ext cx="1479213" cy="1352293"/>
            <a:chOff x="976143" y="2851409"/>
            <a:chExt cx="1479213" cy="1352293"/>
          </a:xfrm>
        </p:grpSpPr>
        <p:sp>
          <p:nvSpPr>
            <p:cNvPr id="9" name="等腰三角形 5"/>
            <p:cNvSpPr/>
            <p:nvPr/>
          </p:nvSpPr>
          <p:spPr bwMode="auto">
            <a:xfrm rot="5400000">
              <a:off x="1039603" y="2787949"/>
              <a:ext cx="1352293" cy="1479213"/>
            </a:xfrm>
            <a:custGeom>
              <a:avLst/>
              <a:gdLst/>
              <a:ahLst/>
              <a:cxnLst/>
              <a:rect l="l" t="t" r="r" b="b"/>
              <a:pathLst>
                <a:path w="1450218" h="1860602">
                  <a:moveTo>
                    <a:pt x="0" y="1860602"/>
                  </a:moveTo>
                  <a:lnTo>
                    <a:pt x="0" y="132410"/>
                  </a:lnTo>
                  <a:lnTo>
                    <a:pt x="582757" y="132410"/>
                  </a:lnTo>
                  <a:lnTo>
                    <a:pt x="725109" y="0"/>
                  </a:lnTo>
                  <a:lnTo>
                    <a:pt x="867461" y="132410"/>
                  </a:lnTo>
                  <a:lnTo>
                    <a:pt x="1450218" y="132410"/>
                  </a:lnTo>
                  <a:lnTo>
                    <a:pt x="1450218" y="1860602"/>
                  </a:lnTo>
                  <a:close/>
                </a:path>
              </a:pathLst>
            </a:custGeom>
            <a:solidFill>
              <a:srgbClr val="0070C0"/>
            </a:solidFill>
            <a:ln w="381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b="1">
                <a:solidFill>
                  <a:srgbClr val="FFFFFF"/>
                </a:solidFill>
                <a:latin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" name="矩形 2"/>
            <p:cNvSpPr/>
            <p:nvPr/>
          </p:nvSpPr>
          <p:spPr>
            <a:xfrm>
              <a:off x="1173202" y="3342889"/>
              <a:ext cx="110799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zh-CN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临时节点</a:t>
              </a:r>
              <a:endParaRPr lang="zh-CN" altLang="en-US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6706399" y="4653336"/>
            <a:ext cx="1459701" cy="1352293"/>
            <a:chOff x="6706399" y="4522706"/>
            <a:chExt cx="1459701" cy="1352293"/>
          </a:xfrm>
        </p:grpSpPr>
        <p:sp>
          <p:nvSpPr>
            <p:cNvPr id="16" name="等腰三角形 5"/>
            <p:cNvSpPr/>
            <p:nvPr/>
          </p:nvSpPr>
          <p:spPr bwMode="auto">
            <a:xfrm rot="5400000" flipV="1">
              <a:off x="6760103" y="4469002"/>
              <a:ext cx="1352293" cy="1459701"/>
            </a:xfrm>
            <a:custGeom>
              <a:avLst/>
              <a:gdLst/>
              <a:ahLst/>
              <a:cxnLst/>
              <a:rect l="l" t="t" r="r" b="b"/>
              <a:pathLst>
                <a:path w="1450218" h="1860602">
                  <a:moveTo>
                    <a:pt x="0" y="1860602"/>
                  </a:moveTo>
                  <a:lnTo>
                    <a:pt x="0" y="132410"/>
                  </a:lnTo>
                  <a:lnTo>
                    <a:pt x="582757" y="132410"/>
                  </a:lnTo>
                  <a:lnTo>
                    <a:pt x="725109" y="0"/>
                  </a:lnTo>
                  <a:lnTo>
                    <a:pt x="867461" y="132410"/>
                  </a:lnTo>
                  <a:lnTo>
                    <a:pt x="1450218" y="132410"/>
                  </a:lnTo>
                  <a:lnTo>
                    <a:pt x="1450218" y="1860602"/>
                  </a:lnTo>
                  <a:close/>
                </a:path>
              </a:pathLst>
            </a:custGeom>
            <a:solidFill>
              <a:srgbClr val="0070C0"/>
            </a:solidFill>
            <a:ln w="381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 b="1" dirty="0">
                <a:solidFill>
                  <a:srgbClr val="FFFFFF"/>
                </a:solidFill>
                <a:latin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6933052" y="5038648"/>
              <a:ext cx="110799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永久</a:t>
              </a:r>
              <a:r>
                <a:rPr lang="zh-CN" altLang="zh-CN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节点</a:t>
              </a:r>
              <a:endParaRPr lang="zh-CN" altLang="en-US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976143" y="4658437"/>
            <a:ext cx="5513557" cy="1352292"/>
            <a:chOff x="976143" y="4527807"/>
            <a:chExt cx="5513557" cy="1352292"/>
          </a:xfrm>
        </p:grpSpPr>
        <p:grpSp>
          <p:nvGrpSpPr>
            <p:cNvPr id="18" name="组合 17"/>
            <p:cNvGrpSpPr/>
            <p:nvPr/>
          </p:nvGrpSpPr>
          <p:grpSpPr>
            <a:xfrm>
              <a:off x="976143" y="4527807"/>
              <a:ext cx="5513557" cy="1352292"/>
              <a:chOff x="3041650" y="2319338"/>
              <a:chExt cx="5262563" cy="1643062"/>
            </a:xfrm>
          </p:grpSpPr>
          <p:sp>
            <p:nvSpPr>
              <p:cNvPr id="19" name="矩形 18"/>
              <p:cNvSpPr/>
              <p:nvPr/>
            </p:nvSpPr>
            <p:spPr bwMode="auto">
              <a:xfrm>
                <a:off x="3041650" y="2319338"/>
                <a:ext cx="5262563" cy="1643062"/>
              </a:xfrm>
              <a:prstGeom prst="rect">
                <a:avLst/>
              </a:prstGeom>
              <a:solidFill>
                <a:srgbClr val="B6C3DC"/>
              </a:solidFill>
              <a:ln w="381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b="1">
                  <a:solidFill>
                    <a:srgbClr val="FFFFFF"/>
                  </a:solidFill>
                  <a:latin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0" name="TextBox 4"/>
              <p:cNvSpPr txBox="1">
                <a:spLocks noChangeArrowheads="1"/>
              </p:cNvSpPr>
              <p:nvPr/>
            </p:nvSpPr>
            <p:spPr bwMode="auto">
              <a:xfrm>
                <a:off x="3086099" y="2378565"/>
                <a:ext cx="5167312" cy="5614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indent="45720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algn="just">
                  <a:lnSpc>
                    <a:spcPct val="150000"/>
                  </a:lnSpc>
                </a:pPr>
                <a:endParaRPr lang="zh-CN" altLang="en-US" sz="1600" dirty="0"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sp>
          <p:nvSpPr>
            <p:cNvPr id="4" name="矩形 3"/>
            <p:cNvSpPr/>
            <p:nvPr/>
          </p:nvSpPr>
          <p:spPr>
            <a:xfrm>
              <a:off x="988843" y="4813657"/>
              <a:ext cx="5460332" cy="7875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 algn="just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zh-CN" altLang="zh-CN" sz="1600" dirty="0">
                  <a:latin typeface="微软雅黑" panose="020B0503020204020204" pitchFamily="34" charset="-122"/>
                  <a:ea typeface="微软雅黑" pitchFamily="34" charset="-122"/>
                </a:rPr>
                <a:t>该生命周期不依赖于会话，并且只有在客户端显示执行删除操作的时候，它们才能被删除。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40398885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标题 1"/>
          <p:cNvSpPr>
            <a:spLocks noChangeArrowheads="1"/>
          </p:cNvSpPr>
          <p:nvPr/>
        </p:nvSpPr>
        <p:spPr bwMode="auto">
          <a:xfrm>
            <a:off x="250825" y="136525"/>
            <a:ext cx="5884863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571500" indent="-571500" eaLnBrk="1" hangingPunct="1">
              <a:buFont typeface="Wingdings" pitchFamily="2" charset="2"/>
              <a:buNone/>
            </a:pPr>
            <a:r>
              <a:rPr lang="zh-CN" altLang="en-US" sz="3200" b="1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  <a:sym typeface="宋体" pitchFamily="2" charset="-122"/>
              </a:rPr>
              <a:t>            </a:t>
            </a:r>
            <a:r>
              <a:rPr lang="en-US" altLang="zh-CN" sz="3200" b="1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  <a:sym typeface="宋体" pitchFamily="2" charset="-122"/>
              </a:rPr>
              <a:t>5.2  </a:t>
            </a:r>
            <a:r>
              <a:rPr lang="zh-CN" altLang="en-US" sz="3200" b="1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  <a:sym typeface="宋体" pitchFamily="2" charset="-122"/>
              </a:rPr>
              <a:t>数据模型</a:t>
            </a:r>
          </a:p>
        </p:txBody>
      </p:sp>
      <p:sp>
        <p:nvSpPr>
          <p:cNvPr id="7" name="矩形 6"/>
          <p:cNvSpPr/>
          <p:nvPr/>
        </p:nvSpPr>
        <p:spPr bwMode="auto">
          <a:xfrm>
            <a:off x="0" y="969484"/>
            <a:ext cx="9144000" cy="792641"/>
          </a:xfrm>
          <a:prstGeom prst="rect">
            <a:avLst/>
          </a:prstGeom>
          <a:gradFill>
            <a:gsLst>
              <a:gs pos="100000">
                <a:srgbClr val="00B0F0">
                  <a:alpha val="0"/>
                </a:srgbClr>
              </a:gs>
              <a:gs pos="0">
                <a:srgbClr val="D1ECFF">
                  <a:alpha val="0"/>
                </a:srgbClr>
              </a:gs>
              <a:gs pos="49000">
                <a:srgbClr val="D1ECFF"/>
              </a:gs>
            </a:gsLst>
            <a:lin ang="0" scaled="0"/>
          </a:gra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buFont typeface="Arial" pitchFamily="34" charset="0"/>
              <a:buNone/>
              <a:defRPr/>
            </a:pPr>
            <a:endParaRPr lang="zh-CN" altLang="en-US">
              <a:latin typeface="Arial" charset="0"/>
            </a:endParaRPr>
          </a:p>
        </p:txBody>
      </p:sp>
      <p:pic>
        <p:nvPicPr>
          <p:cNvPr id="10247" name="Picture 2" descr="C:\Documents and Settings\Administrator\桌面\小人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25" y="969963"/>
            <a:ext cx="132397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矩形 9"/>
          <p:cNvSpPr/>
          <p:nvPr/>
        </p:nvSpPr>
        <p:spPr>
          <a:xfrm>
            <a:off x="1755775" y="1123950"/>
            <a:ext cx="22990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400" b="1" spc="200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</a:rPr>
              <a:t>Znode</a:t>
            </a:r>
            <a:r>
              <a:rPr lang="zh-CN" altLang="en-US" sz="2400" b="1" spc="200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</a:rPr>
              <a:t>的属性</a:t>
            </a:r>
            <a:endParaRPr lang="en-US" altLang="zh-CN" sz="2400" b="1" spc="200" dirty="0">
              <a:solidFill>
                <a:srgbClr val="1369B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10058" y="2004629"/>
            <a:ext cx="8203474" cy="4589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50000"/>
              </a:lnSpc>
            </a:pPr>
            <a:r>
              <a:rPr lang="en-US" altLang="zh-CN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</a:rPr>
              <a:t>Zookeeper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中的每个</a:t>
            </a:r>
            <a:r>
              <a:rPr lang="en-US" altLang="zh-CN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</a:rPr>
              <a:t>Znode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都包含了一系列的</a:t>
            </a:r>
            <a:r>
              <a:rPr lang="zh-CN" altLang="en-US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</a:rPr>
              <a:t>属性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，具体属性如下所示。</a:t>
            </a:r>
          </a:p>
        </p:txBody>
      </p:sp>
      <p:graphicFrame>
        <p:nvGraphicFramePr>
          <p:cNvPr id="8" name="表格 7">
            <a:extLst>
              <a:ext uri="{FF2B5EF4-FFF2-40B4-BE49-F238E27FC236}">
                <a16:creationId xmlns:a16="http://schemas.microsoft.com/office/drawing/2014/main" xmlns="" id="{E59E00DA-EBBD-6F4F-B09E-F9D5A662E5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4339435"/>
              </p:ext>
            </p:extLst>
          </p:nvPr>
        </p:nvGraphicFramePr>
        <p:xfrm>
          <a:off x="544802" y="2759318"/>
          <a:ext cx="3766993" cy="2781741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2147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5226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0038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1600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属性名称</a:t>
                      </a:r>
                      <a:endParaRPr lang="zh-CN" altLang="en-US" sz="1600" b="1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89700" marR="89700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zh-CN" altLang="en-US" sz="1600" kern="1200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相关说明</a:t>
                      </a:r>
                      <a:endParaRPr lang="zh-CN" altLang="en-US" sz="1600" b="1" kern="1200" dirty="0">
                        <a:solidFill>
                          <a:schemeClr val="lt1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+mn-cs"/>
                      </a:endParaRPr>
                    </a:p>
                  </a:txBody>
                  <a:tcPr marL="121319" marR="121319" marT="60659" marB="60659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97965">
                <a:tc>
                  <a:txBody>
                    <a:bodyPr/>
                    <a:lstStyle/>
                    <a:p>
                      <a:pPr indent="0" algn="l">
                        <a:lnSpc>
                          <a:spcPct val="150000"/>
                        </a:lnSpc>
                        <a:buNone/>
                      </a:pPr>
                      <a:r>
                        <a:rPr lang="en-US" altLang="zh-CN" sz="1400" b="0" i="0" dirty="0"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czxid</a:t>
                      </a:r>
                      <a:endParaRPr lang="zh-CN" altLang="en-US" sz="1400" b="0" i="0" dirty="0"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89700" marR="89700" marT="0" marB="0">
                    <a:solidFill>
                      <a:srgbClr val="D5DAE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CN" altLang="en-US" sz="1200" kern="1200" dirty="0">
                          <a:solidFill>
                            <a:schemeClr val="dk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节点被创建的时间</a:t>
                      </a:r>
                      <a:endParaRPr lang="zh-CN" sz="1200" kern="1200" dirty="0">
                        <a:solidFill>
                          <a:schemeClr val="dk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D5DA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04481">
                <a:tc>
                  <a:txBody>
                    <a:bodyPr/>
                    <a:lstStyle/>
                    <a:p>
                      <a:pPr indent="0" algn="l">
                        <a:lnSpc>
                          <a:spcPct val="150000"/>
                        </a:lnSpc>
                        <a:buNone/>
                      </a:pPr>
                      <a:r>
                        <a:rPr lang="en-US" altLang="zh-CN" sz="1400" b="0" i="0" dirty="0"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ctime</a:t>
                      </a:r>
                      <a:endParaRPr lang="zh-CN" altLang="en-US" sz="1400" b="0" i="0" dirty="0"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89700" marR="8970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CN" altLang="en-US" sz="1200" kern="1200" dirty="0">
                          <a:solidFill>
                            <a:schemeClr val="dk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节点最后一次的修改的</a:t>
                      </a:r>
                      <a:r>
                        <a:rPr lang="en-US" altLang="zh-CN" sz="1200" kern="1200" dirty="0">
                          <a:solidFill>
                            <a:schemeClr val="dk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Zxid</a:t>
                      </a:r>
                      <a:r>
                        <a:rPr lang="zh-CN" altLang="en-US" sz="1200" kern="1200" dirty="0">
                          <a:solidFill>
                            <a:schemeClr val="dk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值</a:t>
                      </a:r>
                      <a:endParaRPr lang="zh-CN" sz="1200" kern="1200" dirty="0">
                        <a:solidFill>
                          <a:schemeClr val="dk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E9EB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790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0" i="0" kern="1200" dirty="0" err="1">
                          <a:solidFill>
                            <a:schemeClr val="dk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mzxid</a:t>
                      </a:r>
                      <a:endParaRPr lang="zh-CN" altLang="en-US" sz="1400" b="0" i="0" kern="1200" dirty="0">
                        <a:solidFill>
                          <a:schemeClr val="dk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+mn-cs"/>
                      </a:endParaRPr>
                    </a:p>
                  </a:txBody>
                  <a:tcPr marL="89700" marR="8970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CN" altLang="en-US" sz="1200" kern="1200" dirty="0">
                          <a:solidFill>
                            <a:schemeClr val="dk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节点最后一次的修改时间</a:t>
                      </a:r>
                      <a:endParaRPr lang="zh-CN" sz="1200" kern="1200" dirty="0">
                        <a:solidFill>
                          <a:schemeClr val="dk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7903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en-US" altLang="zh-CN" sz="1400" b="0" i="0" kern="1200" dirty="0" err="1">
                          <a:solidFill>
                            <a:schemeClr val="dk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mtime</a:t>
                      </a:r>
                      <a:endParaRPr lang="zh-CN" altLang="en-US" sz="1400" b="0" i="0" kern="1200" dirty="0">
                        <a:solidFill>
                          <a:schemeClr val="dk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+mn-cs"/>
                      </a:endParaRPr>
                    </a:p>
                  </a:txBody>
                  <a:tcPr marL="89700" marR="8970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CN" altLang="en-US" sz="1200" kern="1200" dirty="0">
                          <a:solidFill>
                            <a:schemeClr val="dk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与该节点的子节点最后一次修改的</a:t>
                      </a:r>
                      <a:r>
                        <a:rPr lang="en-US" altLang="zh-CN" sz="1200" kern="1200" dirty="0">
                          <a:solidFill>
                            <a:schemeClr val="dk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Zxid</a:t>
                      </a:r>
                      <a:r>
                        <a:rPr lang="zh-CN" altLang="en-US" sz="1200" kern="1200" dirty="0">
                          <a:solidFill>
                            <a:schemeClr val="dk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值</a:t>
                      </a:r>
                      <a:endParaRPr lang="zh-CN" sz="1200" kern="1200" dirty="0">
                        <a:solidFill>
                          <a:schemeClr val="dk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97858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en-US" altLang="zh-CN" sz="1400" b="0" i="0" kern="1200" dirty="0" err="1">
                          <a:solidFill>
                            <a:schemeClr val="dk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pZxid</a:t>
                      </a:r>
                      <a:endParaRPr lang="zh-CN" altLang="en-US" sz="1400" b="0" i="0" kern="1200" dirty="0">
                        <a:solidFill>
                          <a:schemeClr val="dk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+mn-cs"/>
                      </a:endParaRPr>
                    </a:p>
                  </a:txBody>
                  <a:tcPr marL="89700" marR="8970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CN" altLang="en-US" sz="1200" kern="1200" dirty="0">
                          <a:solidFill>
                            <a:schemeClr val="dk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子节点被修改的版本号</a:t>
                      </a:r>
                      <a:endParaRPr lang="zh-CN" sz="1200" kern="1200" dirty="0">
                        <a:solidFill>
                          <a:schemeClr val="dk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25245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200000"/>
                        </a:lnSpc>
                      </a:pPr>
                      <a:r>
                        <a:rPr lang="en-US" altLang="zh-CN" sz="1400" b="0" i="0" kern="1200" dirty="0" err="1">
                          <a:solidFill>
                            <a:schemeClr val="dk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cversion</a:t>
                      </a:r>
                      <a:endParaRPr lang="zh-CN" altLang="en-US" sz="1400" b="0" i="0" kern="1200" dirty="0">
                        <a:solidFill>
                          <a:schemeClr val="dk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+mn-cs"/>
                      </a:endParaRPr>
                    </a:p>
                  </a:txBody>
                  <a:tcPr marL="89700" marR="8970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CN" altLang="en-US" sz="1200" kern="1200" dirty="0">
                          <a:solidFill>
                            <a:schemeClr val="dk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节点被创建的时间</a:t>
                      </a:r>
                      <a:endParaRPr lang="zh-CN" sz="1200" kern="1200" dirty="0">
                        <a:solidFill>
                          <a:schemeClr val="dk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graphicFrame>
        <p:nvGraphicFramePr>
          <p:cNvPr id="9" name="表格 8">
            <a:extLst>
              <a:ext uri="{FF2B5EF4-FFF2-40B4-BE49-F238E27FC236}">
                <a16:creationId xmlns:a16="http://schemas.microsoft.com/office/drawing/2014/main" xmlns="" id="{5353D6E6-35FE-B847-A4C5-B4CF944D3D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7361050"/>
              </p:ext>
            </p:extLst>
          </p:nvPr>
        </p:nvGraphicFramePr>
        <p:xfrm>
          <a:off x="4505540" y="2759318"/>
          <a:ext cx="4146353" cy="2781741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53504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61131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4070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1600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属性名称</a:t>
                      </a:r>
                      <a:endParaRPr lang="zh-CN" altLang="en-US" sz="1600" b="1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98733" marR="98733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zh-CN" altLang="en-US" sz="1600" kern="1200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相关说明</a:t>
                      </a:r>
                      <a:endParaRPr lang="zh-CN" altLang="en-US" sz="1600" b="1" kern="1200" dirty="0">
                        <a:solidFill>
                          <a:schemeClr val="lt1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+mn-cs"/>
                      </a:endParaRPr>
                    </a:p>
                  </a:txBody>
                  <a:tcPr marL="133537" marR="133537" marT="66768" marB="66768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8043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300" kern="1200" dirty="0">
                          <a:solidFill>
                            <a:schemeClr val="dk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dataVersion</a:t>
                      </a:r>
                      <a:endParaRPr lang="zh-CN" altLang="en-US" sz="1300" kern="1200" dirty="0">
                        <a:solidFill>
                          <a:schemeClr val="dk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marL="75145" marR="75145" marT="37573" marB="37573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CN" altLang="en-US" sz="1300" kern="1200" dirty="0">
                          <a:solidFill>
                            <a:schemeClr val="dk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数据版本号</a:t>
                      </a:r>
                      <a:endParaRPr lang="zh-CN" sz="1300" kern="1200" dirty="0">
                        <a:solidFill>
                          <a:schemeClr val="dk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marL="75486" marR="75486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45215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300" kern="1200" dirty="0">
                          <a:solidFill>
                            <a:schemeClr val="dk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aclVersion</a:t>
                      </a:r>
                      <a:endParaRPr lang="zh-CN" sz="1300" kern="1200" dirty="0">
                        <a:solidFill>
                          <a:schemeClr val="dk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marL="64163" marR="64163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300" kern="1200" dirty="0">
                          <a:solidFill>
                            <a:schemeClr val="dk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ACL</a:t>
                      </a:r>
                      <a:r>
                        <a:rPr lang="zh-CN" altLang="en-US" sz="1300" kern="1200" dirty="0">
                          <a:solidFill>
                            <a:schemeClr val="dk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版本号</a:t>
                      </a:r>
                      <a:endParaRPr lang="zh-CN" sz="1300" kern="1200" dirty="0">
                        <a:solidFill>
                          <a:schemeClr val="dk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marL="75486" marR="75486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03891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300" kern="1200" dirty="0">
                          <a:solidFill>
                            <a:schemeClr val="dk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ephemeralOwner</a:t>
                      </a:r>
                      <a:endParaRPr lang="zh-CN" sz="1300" kern="1200" dirty="0">
                        <a:solidFill>
                          <a:schemeClr val="dk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marL="64163" marR="64163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CN" altLang="en-US" sz="1300" kern="1200" dirty="0">
                          <a:solidFill>
                            <a:schemeClr val="dk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如果此节点为临时节点，那么该值代表这个节点拥有者的会话</a:t>
                      </a:r>
                      <a:r>
                        <a:rPr lang="en-US" altLang="zh-CN" sz="1300" kern="1200" dirty="0">
                          <a:solidFill>
                            <a:schemeClr val="dk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ID</a:t>
                      </a:r>
                      <a:r>
                        <a:rPr lang="zh-CN" altLang="en-US" sz="1300" kern="1200" dirty="0">
                          <a:solidFill>
                            <a:schemeClr val="dk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；否则值为</a:t>
                      </a:r>
                      <a:r>
                        <a:rPr lang="en-US" altLang="zh-CN" sz="1300" kern="1200" dirty="0">
                          <a:solidFill>
                            <a:schemeClr val="dk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0</a:t>
                      </a:r>
                      <a:endParaRPr lang="zh-CN" sz="1300" kern="1200" dirty="0">
                        <a:solidFill>
                          <a:schemeClr val="dk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marL="75486" marR="75486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1596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300" kern="1200" dirty="0">
                          <a:solidFill>
                            <a:schemeClr val="dk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dataLength</a:t>
                      </a:r>
                      <a:endParaRPr lang="zh-CN" sz="1300" kern="1200" dirty="0">
                        <a:solidFill>
                          <a:schemeClr val="dk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marL="64163" marR="64163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CN" altLang="en-US" sz="1300" kern="1200" dirty="0">
                          <a:solidFill>
                            <a:schemeClr val="dk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节点数据域长度</a:t>
                      </a:r>
                      <a:endParaRPr lang="zh-CN" sz="1300" kern="1200" dirty="0">
                        <a:solidFill>
                          <a:schemeClr val="dk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marL="75486" marR="75486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3792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300" kern="1200" dirty="0">
                          <a:solidFill>
                            <a:schemeClr val="dk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numChildren</a:t>
                      </a:r>
                      <a:endParaRPr lang="zh-CN" altLang="zh-CN" sz="1300" kern="1200" dirty="0">
                        <a:solidFill>
                          <a:schemeClr val="dk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marL="64163" marR="64163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CN" altLang="en-US" sz="1300" kern="1200" dirty="0">
                          <a:solidFill>
                            <a:schemeClr val="dk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节点拥有的子节点个数</a:t>
                      </a:r>
                      <a:endParaRPr lang="zh-CN" sz="1300" kern="1200" dirty="0">
                        <a:solidFill>
                          <a:schemeClr val="dk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marL="75486" marR="75486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9579365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标题 1"/>
          <p:cNvSpPr>
            <a:spLocks noChangeArrowheads="1"/>
          </p:cNvSpPr>
          <p:nvPr/>
        </p:nvSpPr>
        <p:spPr bwMode="auto">
          <a:xfrm>
            <a:off x="502285" y="136525"/>
            <a:ext cx="5884863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571500" indent="-571500" eaLnBrk="1" hangingPunct="1">
              <a:buFont typeface="Wingdings" pitchFamily="2" charset="2"/>
              <a:buNone/>
            </a:pPr>
            <a:r>
              <a:rPr lang="zh-CN" altLang="en-US" sz="2400" b="1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  <a:sym typeface="宋体" pitchFamily="2" charset="-122"/>
              </a:rPr>
              <a:t>            </a:t>
            </a:r>
            <a:r>
              <a:rPr lang="en-US" altLang="zh-CN" sz="2400" b="1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  <a:sym typeface="宋体" pitchFamily="2" charset="-122"/>
              </a:rPr>
              <a:t>5.3  Zookeeper</a:t>
            </a:r>
            <a:r>
              <a:rPr lang="zh-CN" altLang="en-US" sz="2400" b="1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  <a:sym typeface="宋体" pitchFamily="2" charset="-122"/>
              </a:rPr>
              <a:t>的</a:t>
            </a:r>
            <a:r>
              <a:rPr lang="en-US" altLang="zh-CN" sz="2400" b="1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  <a:sym typeface="宋体" pitchFamily="2" charset="-122"/>
              </a:rPr>
              <a:t>Watcher</a:t>
            </a:r>
            <a:r>
              <a:rPr lang="zh-CN" altLang="en-US" sz="2400" b="1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  <a:sym typeface="宋体" pitchFamily="2" charset="-122"/>
              </a:rPr>
              <a:t>机制</a:t>
            </a:r>
          </a:p>
        </p:txBody>
      </p:sp>
      <p:sp>
        <p:nvSpPr>
          <p:cNvPr id="7" name="矩形 6"/>
          <p:cNvSpPr/>
          <p:nvPr/>
        </p:nvSpPr>
        <p:spPr bwMode="auto">
          <a:xfrm>
            <a:off x="0" y="969484"/>
            <a:ext cx="9144000" cy="792641"/>
          </a:xfrm>
          <a:prstGeom prst="rect">
            <a:avLst/>
          </a:prstGeom>
          <a:gradFill>
            <a:gsLst>
              <a:gs pos="100000">
                <a:srgbClr val="00B0F0">
                  <a:alpha val="0"/>
                </a:srgbClr>
              </a:gs>
              <a:gs pos="0">
                <a:srgbClr val="D1ECFF">
                  <a:alpha val="0"/>
                </a:srgbClr>
              </a:gs>
              <a:gs pos="49000">
                <a:srgbClr val="D1ECFF"/>
              </a:gs>
            </a:gsLst>
            <a:lin ang="0" scaled="0"/>
          </a:gra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buFont typeface="Arial" pitchFamily="34" charset="0"/>
              <a:buNone/>
              <a:defRPr/>
            </a:pPr>
            <a:endParaRPr lang="zh-CN" altLang="en-US">
              <a:latin typeface="Arial" charset="0"/>
            </a:endParaRPr>
          </a:p>
        </p:txBody>
      </p:sp>
      <p:pic>
        <p:nvPicPr>
          <p:cNvPr id="10247" name="Picture 2" descr="C:\Documents and Settings\Administrator\桌面\小人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25" y="969963"/>
            <a:ext cx="132397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矩形 9"/>
          <p:cNvSpPr/>
          <p:nvPr/>
        </p:nvSpPr>
        <p:spPr>
          <a:xfrm>
            <a:off x="1755775" y="1123950"/>
            <a:ext cx="29609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400" b="1" spc="200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</a:rPr>
              <a:t>Watch</a:t>
            </a:r>
            <a:r>
              <a:rPr lang="zh-CN" altLang="en-US" sz="2400" b="1" spc="200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</a:rPr>
              <a:t>机制的简介</a:t>
            </a:r>
            <a:endParaRPr lang="en-US" altLang="zh-CN" sz="2400" b="1" spc="200" dirty="0">
              <a:solidFill>
                <a:srgbClr val="1369B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382" y="2703470"/>
            <a:ext cx="2050804" cy="2804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组合 8"/>
          <p:cNvGrpSpPr/>
          <p:nvPr/>
        </p:nvGrpSpPr>
        <p:grpSpPr>
          <a:xfrm>
            <a:off x="2339187" y="2703470"/>
            <a:ext cx="6056668" cy="2377983"/>
            <a:chOff x="2468471" y="2423807"/>
            <a:chExt cx="6306060" cy="2509417"/>
          </a:xfrm>
        </p:grpSpPr>
        <p:sp>
          <p:nvSpPr>
            <p:cNvPr id="12" name="矩形 1"/>
            <p:cNvSpPr>
              <a:spLocks noChangeArrowheads="1"/>
            </p:cNvSpPr>
            <p:nvPr/>
          </p:nvSpPr>
          <p:spPr bwMode="auto">
            <a:xfrm>
              <a:off x="2591083" y="2609310"/>
              <a:ext cx="6060835" cy="2238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indent="457200" algn="just">
                <a:lnSpc>
                  <a:spcPct val="150000"/>
                </a:lnSpc>
              </a:pPr>
              <a:r>
                <a:rPr lang="zh-CN" altLang="en-US" dirty="0">
                  <a:latin typeface="微软雅黑" pitchFamily="34" charset="-122"/>
                  <a:ea typeface="微软雅黑" pitchFamily="34" charset="-122"/>
                </a:rPr>
                <a:t>在</a:t>
              </a:r>
              <a:r>
                <a:rPr lang="en-US" altLang="zh-CN" dirty="0">
                  <a:solidFill>
                    <a:srgbClr val="1369B2"/>
                  </a:solidFill>
                  <a:latin typeface="微软雅黑" pitchFamily="34" charset="-122"/>
                  <a:ea typeface="微软雅黑" pitchFamily="34" charset="-122"/>
                </a:rPr>
                <a:t>ZooKeeper</a:t>
              </a:r>
              <a:r>
                <a:rPr lang="zh-CN" altLang="en-US" dirty="0">
                  <a:latin typeface="微软雅黑" pitchFamily="34" charset="-122"/>
                  <a:ea typeface="微软雅黑" pitchFamily="34" charset="-122"/>
                </a:rPr>
                <a:t>中，引入了</a:t>
              </a:r>
              <a:r>
                <a:rPr lang="en-US" altLang="zh-CN" dirty="0">
                  <a:solidFill>
                    <a:srgbClr val="1369B2"/>
                  </a:solidFill>
                  <a:latin typeface="微软雅黑" pitchFamily="34" charset="-122"/>
                  <a:ea typeface="微软雅黑" pitchFamily="34" charset="-122"/>
                </a:rPr>
                <a:t>Watch</a:t>
              </a:r>
              <a:r>
                <a:rPr lang="zh-CN" altLang="en-US" dirty="0">
                  <a:solidFill>
                    <a:srgbClr val="1369B2"/>
                  </a:solidFill>
                  <a:latin typeface="微软雅黑" pitchFamily="34" charset="-122"/>
                  <a:ea typeface="微软雅黑" pitchFamily="34" charset="-122"/>
                </a:rPr>
                <a:t>机制</a:t>
              </a:r>
              <a:r>
                <a:rPr lang="zh-CN" altLang="en-US" dirty="0">
                  <a:latin typeface="微软雅黑" pitchFamily="34" charset="-122"/>
                  <a:ea typeface="微软雅黑" pitchFamily="34" charset="-122"/>
                </a:rPr>
                <a:t>来实现这种</a:t>
              </a:r>
              <a:r>
                <a:rPr lang="zh-CN" altLang="en-US" dirty="0">
                  <a:solidFill>
                    <a:srgbClr val="1369B2"/>
                  </a:solidFill>
                  <a:latin typeface="微软雅黑" pitchFamily="34" charset="-122"/>
                  <a:ea typeface="微软雅黑" pitchFamily="34" charset="-122"/>
                </a:rPr>
                <a:t>分布式</a:t>
              </a:r>
              <a:r>
                <a:rPr lang="zh-CN" altLang="en-US" dirty="0">
                  <a:latin typeface="微软雅黑" pitchFamily="34" charset="-122"/>
                  <a:ea typeface="微软雅黑" pitchFamily="34" charset="-122"/>
                </a:rPr>
                <a:t>的</a:t>
              </a:r>
              <a:r>
                <a:rPr lang="zh-CN" altLang="en-US" dirty="0">
                  <a:solidFill>
                    <a:srgbClr val="1369B2"/>
                  </a:solidFill>
                  <a:latin typeface="微软雅黑" pitchFamily="34" charset="-122"/>
                  <a:ea typeface="微软雅黑" pitchFamily="34" charset="-122"/>
                </a:rPr>
                <a:t>通知功能</a:t>
              </a:r>
              <a:r>
                <a:rPr lang="zh-CN" altLang="en-US" dirty="0">
                  <a:latin typeface="微软雅黑" pitchFamily="34" charset="-122"/>
                  <a:ea typeface="微软雅黑" pitchFamily="34" charset="-122"/>
                </a:rPr>
                <a:t>。</a:t>
              </a:r>
              <a:r>
                <a:rPr lang="en-US" altLang="zh-CN" dirty="0">
                  <a:latin typeface="微软雅黑" pitchFamily="34" charset="-122"/>
                  <a:ea typeface="微软雅黑" pitchFamily="34" charset="-122"/>
                </a:rPr>
                <a:t>ZooKeeper</a:t>
              </a:r>
              <a:r>
                <a:rPr lang="zh-CN" altLang="en-US" dirty="0">
                  <a:latin typeface="微软雅黑" pitchFamily="34" charset="-122"/>
                  <a:ea typeface="微软雅黑" pitchFamily="34" charset="-122"/>
                </a:rPr>
                <a:t>允许客户端向服务端注册一个</a:t>
              </a:r>
              <a:r>
                <a:rPr lang="en-US" altLang="zh-CN" dirty="0">
                  <a:solidFill>
                    <a:srgbClr val="1369B2"/>
                  </a:solidFill>
                  <a:latin typeface="微软雅黑" pitchFamily="34" charset="-122"/>
                  <a:ea typeface="微软雅黑" pitchFamily="34" charset="-122"/>
                </a:rPr>
                <a:t>Watch</a:t>
              </a:r>
              <a:r>
                <a:rPr lang="zh-CN" altLang="en-US" dirty="0">
                  <a:solidFill>
                    <a:srgbClr val="1369B2"/>
                  </a:solidFill>
                  <a:latin typeface="微软雅黑" pitchFamily="34" charset="-122"/>
                  <a:ea typeface="微软雅黑" pitchFamily="34" charset="-122"/>
                </a:rPr>
                <a:t>监听</a:t>
              </a:r>
              <a:r>
                <a:rPr lang="zh-CN" altLang="en-US" dirty="0">
                  <a:latin typeface="微软雅黑" pitchFamily="34" charset="-122"/>
                  <a:ea typeface="微软雅黑" pitchFamily="34" charset="-122"/>
                </a:rPr>
                <a:t>，当服务端的一些事件触发了这个</a:t>
              </a:r>
              <a:r>
                <a:rPr lang="en-US" altLang="zh-CN" dirty="0">
                  <a:latin typeface="微软雅黑" pitchFamily="34" charset="-122"/>
                  <a:ea typeface="微软雅黑" pitchFamily="34" charset="-122"/>
                </a:rPr>
                <a:t>Watch</a:t>
              </a:r>
              <a:r>
                <a:rPr lang="zh-CN" altLang="en-US" dirty="0">
                  <a:latin typeface="微软雅黑" pitchFamily="34" charset="-122"/>
                  <a:ea typeface="微软雅黑" pitchFamily="34" charset="-122"/>
                </a:rPr>
                <a:t>，那么就会向指定客户端</a:t>
              </a:r>
              <a:r>
                <a:rPr lang="zh-CN" altLang="en-US" dirty="0">
                  <a:solidFill>
                    <a:srgbClr val="1369B2"/>
                  </a:solidFill>
                  <a:latin typeface="微软雅黑" pitchFamily="34" charset="-122"/>
                  <a:ea typeface="微软雅黑" pitchFamily="34" charset="-122"/>
                </a:rPr>
                <a:t>发送</a:t>
              </a:r>
              <a:r>
                <a:rPr lang="zh-CN" altLang="en-US" dirty="0">
                  <a:latin typeface="微软雅黑" pitchFamily="34" charset="-122"/>
                  <a:ea typeface="微软雅黑" pitchFamily="34" charset="-122"/>
                </a:rPr>
                <a:t>一个</a:t>
              </a:r>
              <a:r>
                <a:rPr lang="zh-CN" altLang="en-US" dirty="0">
                  <a:solidFill>
                    <a:srgbClr val="1369B2"/>
                  </a:solidFill>
                  <a:latin typeface="微软雅黑" pitchFamily="34" charset="-122"/>
                  <a:ea typeface="微软雅黑" pitchFamily="34" charset="-122"/>
                </a:rPr>
                <a:t>事件通知</a:t>
              </a:r>
              <a:r>
                <a:rPr lang="zh-CN" altLang="en-US" dirty="0">
                  <a:latin typeface="微软雅黑" pitchFamily="34" charset="-122"/>
                  <a:ea typeface="微软雅黑" pitchFamily="34" charset="-122"/>
                </a:rPr>
                <a:t>，来实现分布式的</a:t>
              </a:r>
              <a:r>
                <a:rPr lang="zh-CN" altLang="en-US" dirty="0">
                  <a:solidFill>
                    <a:srgbClr val="1369B2"/>
                  </a:solidFill>
                  <a:latin typeface="微软雅黑" pitchFamily="34" charset="-122"/>
                  <a:ea typeface="微软雅黑" pitchFamily="34" charset="-122"/>
                </a:rPr>
                <a:t>通知功能。</a:t>
              </a:r>
            </a:p>
          </p:txBody>
        </p:sp>
        <p:sp>
          <p:nvSpPr>
            <p:cNvPr id="13" name="圆角矩形标注 12"/>
            <p:cNvSpPr/>
            <p:nvPr/>
          </p:nvSpPr>
          <p:spPr bwMode="auto">
            <a:xfrm>
              <a:off x="2468471" y="2423807"/>
              <a:ext cx="6306060" cy="2509417"/>
            </a:xfrm>
            <a:prstGeom prst="wedgeRoundRectCallout">
              <a:avLst>
                <a:gd name="adj1" fmla="val -54854"/>
                <a:gd name="adj2" fmla="val 15260"/>
                <a:gd name="adj3" fmla="val 16667"/>
              </a:avLst>
            </a:prstGeom>
            <a:noFill/>
            <a:ln w="19050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/>
            <a:lstStyle/>
            <a:p>
              <a:pPr eaLnBrk="1" hangingPunct="1">
                <a:buFont typeface="Arial" pitchFamily="34" charset="0"/>
                <a:buNone/>
                <a:defRPr/>
              </a:pPr>
              <a:endParaRPr lang="zh-CN" altLang="en-US">
                <a:latin typeface="Arial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9370477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标题 1"/>
          <p:cNvSpPr>
            <a:spLocks noChangeArrowheads="1"/>
          </p:cNvSpPr>
          <p:nvPr/>
        </p:nvSpPr>
        <p:spPr bwMode="auto">
          <a:xfrm>
            <a:off x="502285" y="136525"/>
            <a:ext cx="5884863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571500" indent="-571500" eaLnBrk="1" hangingPunct="1">
              <a:buFont typeface="Wingdings" pitchFamily="2" charset="2"/>
              <a:buNone/>
            </a:pPr>
            <a:r>
              <a:rPr lang="zh-CN" altLang="en-US" sz="2400" b="1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  <a:sym typeface="宋体" pitchFamily="2" charset="-122"/>
              </a:rPr>
              <a:t>            </a:t>
            </a:r>
            <a:r>
              <a:rPr lang="en-US" altLang="zh-CN" sz="2400" b="1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  <a:sym typeface="宋体" pitchFamily="2" charset="-122"/>
              </a:rPr>
              <a:t>5.3  Zookeeper</a:t>
            </a:r>
            <a:r>
              <a:rPr lang="zh-CN" altLang="en-US" sz="2400" b="1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  <a:sym typeface="宋体" pitchFamily="2" charset="-122"/>
              </a:rPr>
              <a:t>的</a:t>
            </a:r>
            <a:r>
              <a:rPr lang="en-US" altLang="zh-CN" sz="2400" b="1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  <a:sym typeface="宋体" pitchFamily="2" charset="-122"/>
              </a:rPr>
              <a:t>Watcher</a:t>
            </a:r>
            <a:r>
              <a:rPr lang="zh-CN" altLang="en-US" sz="2400" b="1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  <a:sym typeface="宋体" pitchFamily="2" charset="-122"/>
              </a:rPr>
              <a:t>机制</a:t>
            </a:r>
          </a:p>
        </p:txBody>
      </p:sp>
      <p:sp>
        <p:nvSpPr>
          <p:cNvPr id="7" name="矩形 6"/>
          <p:cNvSpPr/>
          <p:nvPr/>
        </p:nvSpPr>
        <p:spPr bwMode="auto">
          <a:xfrm>
            <a:off x="0" y="969484"/>
            <a:ext cx="9144000" cy="792641"/>
          </a:xfrm>
          <a:prstGeom prst="rect">
            <a:avLst/>
          </a:prstGeom>
          <a:gradFill>
            <a:gsLst>
              <a:gs pos="100000">
                <a:srgbClr val="00B0F0">
                  <a:alpha val="0"/>
                </a:srgbClr>
              </a:gs>
              <a:gs pos="0">
                <a:srgbClr val="D1ECFF">
                  <a:alpha val="0"/>
                </a:srgbClr>
              </a:gs>
              <a:gs pos="49000">
                <a:srgbClr val="D1ECFF"/>
              </a:gs>
            </a:gsLst>
            <a:lin ang="0" scaled="0"/>
          </a:gra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buFont typeface="Arial" pitchFamily="34" charset="0"/>
              <a:buNone/>
              <a:defRPr/>
            </a:pPr>
            <a:endParaRPr lang="zh-CN" altLang="en-US">
              <a:latin typeface="Arial" charset="0"/>
            </a:endParaRPr>
          </a:p>
        </p:txBody>
      </p:sp>
      <p:pic>
        <p:nvPicPr>
          <p:cNvPr id="10247" name="Picture 2" descr="C:\Documents and Settings\Administrator\桌面\小人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25" y="969963"/>
            <a:ext cx="132397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矩形 9"/>
          <p:cNvSpPr/>
          <p:nvPr/>
        </p:nvSpPr>
        <p:spPr>
          <a:xfrm>
            <a:off x="1755775" y="1123950"/>
            <a:ext cx="29609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400" b="1" spc="200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</a:rPr>
              <a:t>Watch</a:t>
            </a:r>
            <a:r>
              <a:rPr lang="zh-CN" altLang="en-US" sz="2400" b="1" spc="200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</a:rPr>
              <a:t>机制的特点</a:t>
            </a:r>
            <a:endParaRPr lang="en-US" altLang="zh-CN" sz="2400" b="1" spc="200" dirty="0">
              <a:solidFill>
                <a:srgbClr val="1369B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934527" y="3692832"/>
            <a:ext cx="1517333" cy="1416377"/>
            <a:chOff x="1934527" y="3692832"/>
            <a:chExt cx="1517333" cy="1416377"/>
          </a:xfrm>
        </p:grpSpPr>
        <p:sp>
          <p:nvSpPr>
            <p:cNvPr id="14" name="六边形 13"/>
            <p:cNvSpPr/>
            <p:nvPr/>
          </p:nvSpPr>
          <p:spPr>
            <a:xfrm>
              <a:off x="1934527" y="3692832"/>
              <a:ext cx="1497920" cy="1416377"/>
            </a:xfrm>
            <a:prstGeom prst="hexagon">
              <a:avLst/>
            </a:prstGeom>
            <a:solidFill>
              <a:srgbClr val="0070C0"/>
            </a:solidFill>
            <a:ln w="381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b="1">
                <a:solidFill>
                  <a:srgbClr val="FFFFFF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19" name="TextBox 2"/>
            <p:cNvSpPr txBox="1">
              <a:spLocks noChangeArrowheads="1"/>
            </p:cNvSpPr>
            <p:nvPr/>
          </p:nvSpPr>
          <p:spPr bwMode="auto">
            <a:xfrm>
              <a:off x="1979398" y="4212470"/>
              <a:ext cx="147246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r>
                <a:rPr lang="zh-CN" altLang="en-US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一次性触发</a:t>
              </a:r>
              <a:endParaRPr lang="en-US" altLang="zh-CN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3196681" y="2856124"/>
            <a:ext cx="1499694" cy="1418150"/>
            <a:chOff x="3196681" y="2856124"/>
            <a:chExt cx="1499694" cy="1418150"/>
          </a:xfrm>
        </p:grpSpPr>
        <p:sp>
          <p:nvSpPr>
            <p:cNvPr id="15" name="六边形 14"/>
            <p:cNvSpPr/>
            <p:nvPr/>
          </p:nvSpPr>
          <p:spPr>
            <a:xfrm>
              <a:off x="3196681" y="2856124"/>
              <a:ext cx="1499694" cy="1418150"/>
            </a:xfrm>
            <a:prstGeom prst="hexagon">
              <a:avLst/>
            </a:prstGeom>
            <a:solidFill>
              <a:srgbClr val="0070C0"/>
            </a:solidFill>
          </p:spPr>
          <p:style>
            <a:lnRef idx="2">
              <a:schemeClr val="accent4">
                <a:hueOff val="618941"/>
                <a:satOff val="-18803"/>
                <a:lumOff val="6209"/>
                <a:alphaOff val="0"/>
              </a:schemeClr>
            </a:lnRef>
            <a:fillRef idx="1">
              <a:schemeClr val="accent4">
                <a:hueOff val="618941"/>
                <a:satOff val="-18803"/>
                <a:lumOff val="6209"/>
                <a:alphaOff val="0"/>
              </a:schemeClr>
            </a:fillRef>
            <a:effectRef idx="0">
              <a:schemeClr val="accent4">
                <a:hueOff val="618941"/>
                <a:satOff val="-18803"/>
                <a:lumOff val="6209"/>
                <a:alphaOff val="0"/>
              </a:schemeClr>
            </a:effectRef>
            <a:fontRef idx="minor">
              <a:schemeClr val="lt1"/>
            </a:fontRef>
          </p:style>
          <p:txBody>
            <a:bodyPr lIns="12701" tIns="407195" rIns="12700" bIns="407193" spcCol="1270" anchor="ctr"/>
            <a:lstStyle/>
            <a:p>
              <a:pPr algn="ctr" defTabSz="889000">
                <a:lnSpc>
                  <a:spcPct val="90000"/>
                </a:lnSpc>
                <a:spcAft>
                  <a:spcPct val="35000"/>
                </a:spcAft>
              </a:pPr>
              <a:endParaRPr lang="zh-CN" altLang="en-US" sz="2000" dirty="0"/>
            </a:p>
          </p:txBody>
        </p:sp>
        <p:sp>
          <p:nvSpPr>
            <p:cNvPr id="20" name="TextBox 109"/>
            <p:cNvSpPr txBox="1">
              <a:spLocks noChangeArrowheads="1"/>
            </p:cNvSpPr>
            <p:nvPr/>
          </p:nvSpPr>
          <p:spPr bwMode="auto">
            <a:xfrm>
              <a:off x="3367652" y="3380533"/>
              <a:ext cx="118061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r>
                <a:rPr lang="zh-CN" altLang="en-US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事件封装</a:t>
              </a: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4462380" y="3687513"/>
            <a:ext cx="1497920" cy="1418150"/>
            <a:chOff x="4462380" y="3687513"/>
            <a:chExt cx="1497920" cy="1418150"/>
          </a:xfrm>
        </p:grpSpPr>
        <p:sp>
          <p:nvSpPr>
            <p:cNvPr id="16" name="六边形 15"/>
            <p:cNvSpPr/>
            <p:nvPr/>
          </p:nvSpPr>
          <p:spPr>
            <a:xfrm>
              <a:off x="4462380" y="3687513"/>
              <a:ext cx="1497920" cy="1418150"/>
            </a:xfrm>
            <a:prstGeom prst="hexagon">
              <a:avLst/>
            </a:prstGeom>
            <a:solidFill>
              <a:srgbClr val="0070C0"/>
            </a:solidFill>
            <a:ln w="381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b="1" dirty="0">
                <a:solidFill>
                  <a:srgbClr val="FFFFFF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21" name="TextBox 110"/>
            <p:cNvSpPr txBox="1">
              <a:spLocks noChangeArrowheads="1"/>
            </p:cNvSpPr>
            <p:nvPr/>
          </p:nvSpPr>
          <p:spPr bwMode="auto">
            <a:xfrm>
              <a:off x="4656138" y="4223384"/>
              <a:ext cx="117883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r>
                <a:rPr lang="zh-CN" altLang="en-US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异步发送</a:t>
              </a: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5690075" y="2841942"/>
            <a:ext cx="1579405" cy="1418150"/>
            <a:chOff x="5690075" y="2841942"/>
            <a:chExt cx="1579405" cy="1418150"/>
          </a:xfrm>
        </p:grpSpPr>
        <p:sp>
          <p:nvSpPr>
            <p:cNvPr id="17" name="六边形 16"/>
            <p:cNvSpPr/>
            <p:nvPr/>
          </p:nvSpPr>
          <p:spPr>
            <a:xfrm>
              <a:off x="5728079" y="2841942"/>
              <a:ext cx="1497920" cy="1418150"/>
            </a:xfrm>
            <a:prstGeom prst="hexagon">
              <a:avLst/>
            </a:prstGeom>
            <a:solidFill>
              <a:srgbClr val="0070C0"/>
            </a:solidFill>
          </p:spPr>
          <p:style>
            <a:lnRef idx="2">
              <a:schemeClr val="accent4">
                <a:hueOff val="618941"/>
                <a:satOff val="-18803"/>
                <a:lumOff val="6209"/>
                <a:alphaOff val="0"/>
              </a:schemeClr>
            </a:lnRef>
            <a:fillRef idx="1">
              <a:schemeClr val="accent4">
                <a:hueOff val="618941"/>
                <a:satOff val="-18803"/>
                <a:lumOff val="6209"/>
                <a:alphaOff val="0"/>
              </a:schemeClr>
            </a:fillRef>
            <a:effectRef idx="0">
              <a:schemeClr val="accent4">
                <a:hueOff val="618941"/>
                <a:satOff val="-18803"/>
                <a:lumOff val="6209"/>
                <a:alphaOff val="0"/>
              </a:schemeClr>
            </a:effectRef>
            <a:fontRef idx="minor">
              <a:schemeClr val="lt1"/>
            </a:fontRef>
          </p:style>
          <p:txBody>
            <a:bodyPr lIns="12701" tIns="407195" rIns="12700" bIns="407193" spcCol="1270" anchor="ctr"/>
            <a:lstStyle/>
            <a:p>
              <a:pPr algn="ctr" defTabSz="889000">
                <a:lnSpc>
                  <a:spcPct val="90000"/>
                </a:lnSpc>
                <a:spcAft>
                  <a:spcPct val="35000"/>
                </a:spcAft>
              </a:pPr>
              <a:endParaRPr lang="zh-CN" altLang="en-US" sz="2000" dirty="0"/>
            </a:p>
          </p:txBody>
        </p:sp>
        <p:sp>
          <p:nvSpPr>
            <p:cNvPr id="22" name="TextBox 111"/>
            <p:cNvSpPr txBox="1">
              <a:spLocks noChangeArrowheads="1"/>
            </p:cNvSpPr>
            <p:nvPr/>
          </p:nvSpPr>
          <p:spPr bwMode="auto">
            <a:xfrm>
              <a:off x="5690075" y="3380533"/>
              <a:ext cx="157940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r>
                <a:rPr lang="zh-CN" altLang="en-US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先注册再触发</a:t>
              </a:r>
              <a:endParaRPr lang="en-US" altLang="zh-CN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6315317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标题 1"/>
          <p:cNvSpPr>
            <a:spLocks noChangeArrowheads="1"/>
          </p:cNvSpPr>
          <p:nvPr/>
        </p:nvSpPr>
        <p:spPr bwMode="auto">
          <a:xfrm>
            <a:off x="502285" y="136525"/>
            <a:ext cx="5884863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571500" indent="-571500" eaLnBrk="1" hangingPunct="1">
              <a:buFont typeface="Wingdings" pitchFamily="2" charset="2"/>
              <a:buNone/>
            </a:pPr>
            <a:r>
              <a:rPr lang="zh-CN" altLang="en-US" sz="2400" b="1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  <a:sym typeface="宋体" pitchFamily="2" charset="-122"/>
              </a:rPr>
              <a:t>            </a:t>
            </a:r>
            <a:r>
              <a:rPr lang="en-US" altLang="zh-CN" sz="2400" b="1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  <a:sym typeface="宋体" pitchFamily="2" charset="-122"/>
              </a:rPr>
              <a:t>5.3  Zookeeper</a:t>
            </a:r>
            <a:r>
              <a:rPr lang="zh-CN" altLang="en-US" sz="2400" b="1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  <a:sym typeface="宋体" pitchFamily="2" charset="-122"/>
              </a:rPr>
              <a:t>的</a:t>
            </a:r>
            <a:r>
              <a:rPr lang="en-US" altLang="zh-CN" sz="2400" b="1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  <a:sym typeface="宋体" pitchFamily="2" charset="-122"/>
              </a:rPr>
              <a:t>Watcher</a:t>
            </a:r>
            <a:r>
              <a:rPr lang="zh-CN" altLang="en-US" sz="2400" b="1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  <a:sym typeface="宋体" pitchFamily="2" charset="-122"/>
              </a:rPr>
              <a:t>机制</a:t>
            </a:r>
          </a:p>
        </p:txBody>
      </p:sp>
      <p:sp>
        <p:nvSpPr>
          <p:cNvPr id="7" name="矩形 6"/>
          <p:cNvSpPr/>
          <p:nvPr/>
        </p:nvSpPr>
        <p:spPr bwMode="auto">
          <a:xfrm>
            <a:off x="0" y="969484"/>
            <a:ext cx="9144000" cy="792641"/>
          </a:xfrm>
          <a:prstGeom prst="rect">
            <a:avLst/>
          </a:prstGeom>
          <a:gradFill>
            <a:gsLst>
              <a:gs pos="100000">
                <a:srgbClr val="00B0F0">
                  <a:alpha val="0"/>
                </a:srgbClr>
              </a:gs>
              <a:gs pos="0">
                <a:srgbClr val="D1ECFF">
                  <a:alpha val="0"/>
                </a:srgbClr>
              </a:gs>
              <a:gs pos="49000">
                <a:srgbClr val="D1ECFF"/>
              </a:gs>
            </a:gsLst>
            <a:lin ang="0" scaled="0"/>
          </a:gra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buFont typeface="Arial" pitchFamily="34" charset="0"/>
              <a:buNone/>
              <a:defRPr/>
            </a:pPr>
            <a:endParaRPr lang="zh-CN" altLang="en-US">
              <a:latin typeface="Arial" charset="0"/>
            </a:endParaRPr>
          </a:p>
        </p:txBody>
      </p:sp>
      <p:pic>
        <p:nvPicPr>
          <p:cNvPr id="10247" name="Picture 2" descr="C:\Documents and Settings\Administrator\桌面\小人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25" y="969963"/>
            <a:ext cx="132397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矩形 9"/>
          <p:cNvSpPr/>
          <p:nvPr/>
        </p:nvSpPr>
        <p:spPr>
          <a:xfrm>
            <a:off x="1755775" y="1123950"/>
            <a:ext cx="52949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400" b="1" spc="200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</a:rPr>
              <a:t>Watch</a:t>
            </a:r>
            <a:r>
              <a:rPr lang="zh-CN" altLang="en-US" sz="2400" b="1" spc="200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</a:rPr>
              <a:t>机制的通知状态和事件类型</a:t>
            </a:r>
            <a:endParaRPr lang="en-US" altLang="zh-CN" sz="2400" b="1" spc="200" dirty="0">
              <a:solidFill>
                <a:srgbClr val="1369B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9" name="TextBox 2"/>
          <p:cNvSpPr txBox="1">
            <a:spLocks noChangeArrowheads="1"/>
          </p:cNvSpPr>
          <p:nvPr/>
        </p:nvSpPr>
        <p:spPr bwMode="auto">
          <a:xfrm>
            <a:off x="1979398" y="4212470"/>
            <a:ext cx="14724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r>
              <a:rPr lang="zh-CN" altLang="en-US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一次性触发</a:t>
            </a:r>
            <a:endParaRPr lang="en-US" altLang="zh-CN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502285" y="1916591"/>
            <a:ext cx="7855527" cy="9612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50000"/>
              </a:lnSpc>
            </a:pPr>
            <a:r>
              <a:rPr lang="zh-CN" altLang="zh-CN" sz="2000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</a:rPr>
              <a:t>同一</a:t>
            </a:r>
            <a:r>
              <a:rPr lang="zh-CN" altLang="zh-CN" sz="2000" dirty="0">
                <a:latin typeface="微软雅黑" pitchFamily="34" charset="-122"/>
                <a:ea typeface="微软雅黑" pitchFamily="34" charset="-122"/>
              </a:rPr>
              <a:t>个</a:t>
            </a:r>
            <a:r>
              <a:rPr lang="zh-CN" altLang="zh-CN" sz="2000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</a:rPr>
              <a:t>事件类型</a:t>
            </a:r>
            <a:r>
              <a:rPr lang="zh-CN" altLang="zh-CN" sz="2000" dirty="0">
                <a:latin typeface="微软雅黑" pitchFamily="34" charset="-122"/>
                <a:ea typeface="微软雅黑" pitchFamily="34" charset="-122"/>
              </a:rPr>
              <a:t>在不同的</a:t>
            </a:r>
            <a:r>
              <a:rPr lang="zh-CN" altLang="zh-CN" sz="2000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</a:rPr>
              <a:t>连接状态</a:t>
            </a:r>
            <a:r>
              <a:rPr lang="zh-CN" altLang="zh-CN" sz="2000" dirty="0">
                <a:latin typeface="微软雅黑" pitchFamily="34" charset="-122"/>
                <a:ea typeface="微软雅黑" pitchFamily="34" charset="-122"/>
              </a:rPr>
              <a:t>中代表的</a:t>
            </a:r>
            <a:r>
              <a:rPr lang="zh-CN" altLang="zh-CN" sz="2000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</a:rPr>
              <a:t>含义</a:t>
            </a:r>
            <a:r>
              <a:rPr lang="zh-CN" altLang="zh-CN" sz="2000" dirty="0">
                <a:latin typeface="微软雅黑" pitchFamily="34" charset="-122"/>
                <a:ea typeface="微软雅黑" pitchFamily="34" charset="-122"/>
              </a:rPr>
              <a:t>有所</a:t>
            </a:r>
            <a:r>
              <a:rPr lang="zh-CN" altLang="zh-CN" sz="2000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</a:rPr>
              <a:t>不同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。</a:t>
            </a:r>
            <a:endParaRPr lang="en-US" altLang="zh-CN" sz="2000" dirty="0">
              <a:latin typeface="微软雅黑" pitchFamily="34" charset="-122"/>
              <a:ea typeface="微软雅黑" pitchFamily="34" charset="-122"/>
            </a:endParaRPr>
          </a:p>
          <a:p>
            <a:pPr indent="457200" algn="just">
              <a:lnSpc>
                <a:spcPct val="150000"/>
              </a:lnSpc>
            </a:pP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常见的</a:t>
            </a:r>
            <a:r>
              <a:rPr lang="zh-CN" altLang="en-US" sz="2000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</a:rPr>
              <a:t>连接状态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和</a:t>
            </a:r>
            <a:r>
              <a:rPr lang="zh-CN" altLang="en-US" sz="2000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</a:rPr>
              <a:t>事件类型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如下所示。</a:t>
            </a:r>
          </a:p>
        </p:txBody>
      </p:sp>
      <p:graphicFrame>
        <p:nvGraphicFramePr>
          <p:cNvPr id="18" name="表格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9628121"/>
              </p:ext>
            </p:extLst>
          </p:nvPr>
        </p:nvGraphicFramePr>
        <p:xfrm>
          <a:off x="1065212" y="3205788"/>
          <a:ext cx="6464485" cy="2382695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54291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2757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22990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6408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92108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dirty="0">
                          <a:latin typeface="微软雅黑" pitchFamily="34" charset="-122"/>
                          <a:ea typeface="微软雅黑" pitchFamily="34" charset="-122"/>
                        </a:rPr>
                        <a:t>连接状态</a:t>
                      </a:r>
                    </a:p>
                  </a:txBody>
                  <a:tcPr marL="95802" marR="95802" marT="47901" marB="47901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dirty="0">
                          <a:latin typeface="微软雅黑" pitchFamily="34" charset="-122"/>
                          <a:ea typeface="微软雅黑" pitchFamily="34" charset="-122"/>
                        </a:rPr>
                        <a:t>状态含义</a:t>
                      </a:r>
                    </a:p>
                  </a:txBody>
                  <a:tcPr marL="95802" marR="95802" marT="47901" marB="47901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CN" altLang="en-US" sz="1800" b="1" kern="1200" dirty="0">
                          <a:solidFill>
                            <a:schemeClr val="lt1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事件类型</a:t>
                      </a:r>
                    </a:p>
                  </a:txBody>
                  <a:tcPr marL="95802" marR="95802" marT="47901" marB="47901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CN" altLang="en-US" sz="1800" b="1" kern="1200" dirty="0">
                          <a:solidFill>
                            <a:schemeClr val="lt1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事件含义</a:t>
                      </a:r>
                    </a:p>
                  </a:txBody>
                  <a:tcPr marL="95802" marR="95802" marT="47901" marB="47901"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85085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300" kern="1200" dirty="0">
                          <a:solidFill>
                            <a:schemeClr val="dk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Disconnected</a:t>
                      </a:r>
                      <a:endParaRPr lang="zh-CN" altLang="en-US" sz="1300" kern="1200" dirty="0">
                        <a:solidFill>
                          <a:schemeClr val="dk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marL="95802" marR="95802" marT="47901" marB="47901" anchor="ctr">
                    <a:solidFill>
                      <a:srgbClr val="D5DA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300" dirty="0">
                          <a:latin typeface="微软雅黑" pitchFamily="34" charset="-122"/>
                          <a:ea typeface="微软雅黑" pitchFamily="34" charset="-122"/>
                        </a:rPr>
                        <a:t>连接失败</a:t>
                      </a:r>
                    </a:p>
                  </a:txBody>
                  <a:tcPr marL="95802" marR="95802" marT="47901" marB="47901" anchor="ctr">
                    <a:solidFill>
                      <a:srgbClr val="D5DAE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300" kern="1200" dirty="0">
                          <a:solidFill>
                            <a:schemeClr val="dk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NodeCreated</a:t>
                      </a:r>
                      <a:endParaRPr lang="zh-CN" sz="1300" kern="1200" dirty="0">
                        <a:solidFill>
                          <a:schemeClr val="dk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marL="96238" marR="96238" marT="0" marB="0" anchor="ctr">
                    <a:solidFill>
                      <a:srgbClr val="D5DAE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CN" altLang="en-US" sz="1300" kern="1200" dirty="0">
                          <a:solidFill>
                            <a:schemeClr val="dk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节点被创建</a:t>
                      </a:r>
                      <a:endParaRPr lang="zh-CN" sz="1300" kern="1200" dirty="0">
                        <a:solidFill>
                          <a:schemeClr val="dk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marL="96238" marR="96238" marT="0" marB="0" anchor="ctr">
                    <a:solidFill>
                      <a:srgbClr val="D5DA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60208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300" kern="1200" dirty="0">
                          <a:solidFill>
                            <a:schemeClr val="dk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SyncConnected</a:t>
                      </a:r>
                      <a:endParaRPr lang="zh-CN" altLang="en-US" sz="1300" kern="1200" dirty="0">
                        <a:solidFill>
                          <a:schemeClr val="dk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marL="95802" marR="95802" marT="47901" marB="47901" anchor="ctr">
                    <a:solidFill>
                      <a:srgbClr val="E9EB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CN" altLang="en-US" sz="1300" kern="1200" dirty="0">
                          <a:solidFill>
                            <a:schemeClr val="dk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连接成功</a:t>
                      </a:r>
                    </a:p>
                  </a:txBody>
                  <a:tcPr marL="95802" marR="95802" marT="47901" marB="47901" anchor="ctr">
                    <a:solidFill>
                      <a:srgbClr val="E9EB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300" kern="1200" dirty="0">
                          <a:solidFill>
                            <a:schemeClr val="dk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NodeDataChanged</a:t>
                      </a:r>
                      <a:endParaRPr lang="zh-CN" sz="1300" kern="1200" dirty="0">
                        <a:solidFill>
                          <a:schemeClr val="dk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marL="96238" marR="96238" marT="0" marB="0" anchor="ctr">
                    <a:solidFill>
                      <a:srgbClr val="E9EB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CN" altLang="zh-CN" sz="1300" kern="1200" dirty="0">
                          <a:solidFill>
                            <a:schemeClr val="dk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节点数据变更</a:t>
                      </a:r>
                      <a:endParaRPr lang="zh-CN" sz="1300" kern="1200" dirty="0">
                        <a:solidFill>
                          <a:schemeClr val="dk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marL="96238" marR="96238" marT="0" marB="0" anchor="ctr">
                    <a:solidFill>
                      <a:srgbClr val="E9EB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72647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300" kern="1200" dirty="0">
                          <a:solidFill>
                            <a:schemeClr val="dk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AuthFailed</a:t>
                      </a:r>
                      <a:endParaRPr lang="zh-CN" altLang="en-US" sz="1300" kern="1200" dirty="0">
                        <a:solidFill>
                          <a:schemeClr val="dk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marL="95802" marR="95802" marT="47901" marB="47901" anchor="ctr">
                    <a:solidFill>
                      <a:srgbClr val="D5DAE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CN" altLang="en-US" sz="1300" kern="1200" dirty="0">
                          <a:solidFill>
                            <a:schemeClr val="dk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认证失败</a:t>
                      </a:r>
                    </a:p>
                  </a:txBody>
                  <a:tcPr marL="95802" marR="95802" marT="47901" marB="47901" anchor="ctr">
                    <a:solidFill>
                      <a:srgbClr val="D5DAE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300" kern="1200" dirty="0">
                          <a:solidFill>
                            <a:schemeClr val="dk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NodeChildrentChanged                 </a:t>
                      </a:r>
                      <a:endParaRPr lang="zh-CN" sz="1300" kern="1200" dirty="0">
                        <a:solidFill>
                          <a:schemeClr val="dk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marL="96238" marR="96238" marT="0" marB="0" anchor="ctr">
                    <a:solidFill>
                      <a:srgbClr val="D5DA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300" kern="1200" dirty="0">
                          <a:solidFill>
                            <a:schemeClr val="dk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子节点数据变更</a:t>
                      </a:r>
                      <a:endParaRPr lang="en-US" altLang="zh-CN" sz="1300" kern="1200" dirty="0">
                        <a:solidFill>
                          <a:schemeClr val="dk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marL="67573" marR="67573" marT="0" marB="0" anchor="ctr">
                    <a:solidFill>
                      <a:srgbClr val="D5DA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72647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300" kern="1200" dirty="0">
                          <a:solidFill>
                            <a:schemeClr val="dk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Expired</a:t>
                      </a:r>
                      <a:endParaRPr lang="zh-CN" altLang="en-US" sz="1300" kern="1200" dirty="0">
                        <a:solidFill>
                          <a:schemeClr val="dk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marL="95802" marR="95802" marT="47901" marB="47901" anchor="ctr">
                    <a:solidFill>
                      <a:srgbClr val="E9EB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CN" altLang="en-US" sz="1300" kern="1200" dirty="0">
                          <a:solidFill>
                            <a:schemeClr val="dk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会话过期</a:t>
                      </a:r>
                    </a:p>
                  </a:txBody>
                  <a:tcPr marL="95802" marR="95802" marT="47901" marB="47901" anchor="ctr">
                    <a:solidFill>
                      <a:srgbClr val="E9EB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300" kern="1200" dirty="0">
                          <a:solidFill>
                            <a:schemeClr val="dk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NodeDeleted</a:t>
                      </a:r>
                      <a:endParaRPr lang="zh-CN" sz="1300" kern="1200" dirty="0">
                        <a:solidFill>
                          <a:schemeClr val="dk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marL="96238" marR="96238" marT="0" marB="0" anchor="ctr">
                    <a:solidFill>
                      <a:srgbClr val="E9EB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CN" altLang="zh-CN" sz="1300" kern="1200" dirty="0">
                          <a:solidFill>
                            <a:schemeClr val="dk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节点被删除</a:t>
                      </a:r>
                      <a:endParaRPr lang="zh-CN" sz="1300" kern="1200" dirty="0">
                        <a:solidFill>
                          <a:schemeClr val="dk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marL="96238" marR="96238" marT="0" marB="0" anchor="ctr">
                    <a:solidFill>
                      <a:srgbClr val="E9EB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40350988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标题 1"/>
          <p:cNvSpPr>
            <a:spLocks noChangeArrowheads="1"/>
          </p:cNvSpPr>
          <p:nvPr/>
        </p:nvSpPr>
        <p:spPr bwMode="auto">
          <a:xfrm>
            <a:off x="502285" y="136525"/>
            <a:ext cx="5884863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571500" indent="-571500" eaLnBrk="1" hangingPunct="1">
              <a:buFont typeface="Wingdings" pitchFamily="2" charset="2"/>
              <a:buNone/>
            </a:pPr>
            <a:r>
              <a:rPr lang="zh-CN" altLang="en-US" sz="2400" b="1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  <a:sym typeface="宋体" pitchFamily="2" charset="-122"/>
              </a:rPr>
              <a:t>            </a:t>
            </a:r>
            <a:r>
              <a:rPr lang="en-US" altLang="zh-CN" sz="2400" b="1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  <a:sym typeface="宋体" pitchFamily="2" charset="-122"/>
              </a:rPr>
              <a:t>5.4 Zookeeper</a:t>
            </a:r>
            <a:r>
              <a:rPr lang="zh-CN" altLang="en-US" sz="2400" b="1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  <a:sym typeface="宋体" pitchFamily="2" charset="-122"/>
              </a:rPr>
              <a:t>的选举机制</a:t>
            </a:r>
          </a:p>
        </p:txBody>
      </p:sp>
      <p:sp>
        <p:nvSpPr>
          <p:cNvPr id="7" name="矩形 6"/>
          <p:cNvSpPr/>
          <p:nvPr/>
        </p:nvSpPr>
        <p:spPr bwMode="auto">
          <a:xfrm>
            <a:off x="0" y="969484"/>
            <a:ext cx="9144000" cy="792641"/>
          </a:xfrm>
          <a:prstGeom prst="rect">
            <a:avLst/>
          </a:prstGeom>
          <a:gradFill>
            <a:gsLst>
              <a:gs pos="100000">
                <a:srgbClr val="00B0F0">
                  <a:alpha val="0"/>
                </a:srgbClr>
              </a:gs>
              <a:gs pos="0">
                <a:srgbClr val="D1ECFF">
                  <a:alpha val="0"/>
                </a:srgbClr>
              </a:gs>
              <a:gs pos="49000">
                <a:srgbClr val="D1ECFF"/>
              </a:gs>
            </a:gsLst>
            <a:lin ang="0" scaled="0"/>
          </a:gra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buFont typeface="Arial" pitchFamily="34" charset="0"/>
              <a:buNone/>
              <a:defRPr/>
            </a:pPr>
            <a:endParaRPr lang="zh-CN" altLang="en-US">
              <a:latin typeface="Arial" charset="0"/>
            </a:endParaRPr>
          </a:p>
        </p:txBody>
      </p:sp>
      <p:pic>
        <p:nvPicPr>
          <p:cNvPr id="10247" name="Picture 2" descr="C:\Documents and Settings\Administrator\桌面\小人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25" y="969963"/>
            <a:ext cx="132397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矩形 9"/>
          <p:cNvSpPr/>
          <p:nvPr/>
        </p:nvSpPr>
        <p:spPr>
          <a:xfrm>
            <a:off x="1755775" y="1123950"/>
            <a:ext cx="25186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400" b="1" spc="200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</a:rPr>
              <a:t>选举机制的简介</a:t>
            </a:r>
            <a:endParaRPr lang="en-US" altLang="zh-CN" sz="2400" b="1" spc="200" dirty="0">
              <a:solidFill>
                <a:srgbClr val="1369B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588917" y="1871141"/>
            <a:ext cx="8151858" cy="12899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50000"/>
              </a:lnSpc>
            </a:pPr>
            <a:r>
              <a:rPr lang="en-US" altLang="zh-CN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</a:rPr>
              <a:t>Zookeeper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为了保证各节点的</a:t>
            </a:r>
            <a:r>
              <a:rPr lang="zh-CN" altLang="en-US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</a:rPr>
              <a:t>协同工作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，在工作时需要一个</a:t>
            </a:r>
            <a:r>
              <a:rPr lang="en-US" altLang="zh-CN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</a:rPr>
              <a:t>Leader</a:t>
            </a:r>
            <a:r>
              <a:rPr lang="zh-CN" altLang="en-US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</a:rPr>
              <a:t>角色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，而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Zookeeper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默认采用</a:t>
            </a:r>
            <a:r>
              <a:rPr lang="en-US" altLang="zh-CN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</a:rPr>
              <a:t>FastLeaderElection</a:t>
            </a:r>
            <a:r>
              <a:rPr lang="zh-CN" altLang="en-US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</a:rPr>
              <a:t>算法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，且</a:t>
            </a:r>
            <a:r>
              <a:rPr lang="zh-CN" altLang="en-US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</a:rPr>
              <a:t>投票数大于半数则胜出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的机制。</a:t>
            </a:r>
          </a:p>
        </p:txBody>
      </p:sp>
      <p:grpSp>
        <p:nvGrpSpPr>
          <p:cNvPr id="85" name="组合 84"/>
          <p:cNvGrpSpPr/>
          <p:nvPr/>
        </p:nvGrpSpPr>
        <p:grpSpPr>
          <a:xfrm>
            <a:off x="4540297" y="3140381"/>
            <a:ext cx="1238322" cy="1408501"/>
            <a:chOff x="4540297" y="3140381"/>
            <a:chExt cx="1238322" cy="1408501"/>
          </a:xfrm>
        </p:grpSpPr>
        <p:sp>
          <p:nvSpPr>
            <p:cNvPr id="73" name="Freeform 18"/>
            <p:cNvSpPr>
              <a:spLocks/>
            </p:cNvSpPr>
            <p:nvPr/>
          </p:nvSpPr>
          <p:spPr bwMode="auto">
            <a:xfrm>
              <a:off x="4540297" y="3140381"/>
              <a:ext cx="1238322" cy="1408501"/>
            </a:xfrm>
            <a:custGeom>
              <a:avLst/>
              <a:gdLst>
                <a:gd name="T0" fmla="*/ 2271 w 2750"/>
                <a:gd name="T1" fmla="*/ 478 h 2750"/>
                <a:gd name="T2" fmla="*/ 538 w 2750"/>
                <a:gd name="T3" fmla="*/ 478 h 2750"/>
                <a:gd name="T4" fmla="*/ 139 w 2750"/>
                <a:gd name="T5" fmla="*/ 2610 h 2750"/>
                <a:gd name="T6" fmla="*/ 2271 w 2750"/>
                <a:gd name="T7" fmla="*/ 2212 h 2750"/>
                <a:gd name="T8" fmla="*/ 2271 w 2750"/>
                <a:gd name="T9" fmla="*/ 478 h 27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50" h="2750">
                  <a:moveTo>
                    <a:pt x="2271" y="478"/>
                  </a:moveTo>
                  <a:cubicBezTo>
                    <a:pt x="1792" y="0"/>
                    <a:pt x="1016" y="0"/>
                    <a:pt x="538" y="478"/>
                  </a:cubicBezTo>
                  <a:cubicBezTo>
                    <a:pt x="0" y="1016"/>
                    <a:pt x="98" y="1905"/>
                    <a:pt x="139" y="2610"/>
                  </a:cubicBezTo>
                  <a:cubicBezTo>
                    <a:pt x="844" y="2652"/>
                    <a:pt x="1733" y="2750"/>
                    <a:pt x="2271" y="2212"/>
                  </a:cubicBezTo>
                  <a:cubicBezTo>
                    <a:pt x="2750" y="1733"/>
                    <a:pt x="2750" y="957"/>
                    <a:pt x="2271" y="47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lIns="121920" tIns="60960" rIns="121920" bIns="60960"/>
            <a:lstStyle/>
            <a:p>
              <a:endParaRPr lang="en-US" sz="1600">
                <a:solidFill>
                  <a:schemeClr val="tx1"/>
                </a:solidFill>
                <a:latin typeface="Roboto" pitchFamily="2" charset="0"/>
                <a:ea typeface="Roboto" pitchFamily="2" charset="0"/>
              </a:endParaRPr>
            </a:p>
          </p:txBody>
        </p:sp>
        <p:sp>
          <p:nvSpPr>
            <p:cNvPr id="78" name="矩形 12"/>
            <p:cNvSpPr>
              <a:spLocks noChangeArrowheads="1"/>
            </p:cNvSpPr>
            <p:nvPr/>
          </p:nvSpPr>
          <p:spPr bwMode="auto">
            <a:xfrm>
              <a:off x="4752936" y="3703344"/>
              <a:ext cx="825867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1600" b="1" dirty="0">
                  <a:latin typeface="微软雅黑" pitchFamily="34" charset="-122"/>
                  <a:ea typeface="微软雅黑" pitchFamily="34" charset="-122"/>
                </a:rPr>
                <a:t>选举</a:t>
              </a:r>
              <a:r>
                <a:rPr lang="en-US" altLang="zh-CN" sz="1600" b="1" dirty="0">
                  <a:latin typeface="微软雅黑" pitchFamily="34" charset="-122"/>
                  <a:ea typeface="微软雅黑" pitchFamily="34" charset="-122"/>
                </a:rPr>
                <a:t>ID</a:t>
              </a:r>
              <a:endParaRPr lang="zh-CN" altLang="en-US" sz="1600" b="1" dirty="0"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86" name="组合 85"/>
          <p:cNvGrpSpPr/>
          <p:nvPr/>
        </p:nvGrpSpPr>
        <p:grpSpPr>
          <a:xfrm>
            <a:off x="4540297" y="4490997"/>
            <a:ext cx="1238322" cy="1407016"/>
            <a:chOff x="4540297" y="4490997"/>
            <a:chExt cx="1238322" cy="1407016"/>
          </a:xfrm>
        </p:grpSpPr>
        <p:grpSp>
          <p:nvGrpSpPr>
            <p:cNvPr id="66" name="Group 4"/>
            <p:cNvGrpSpPr/>
            <p:nvPr/>
          </p:nvGrpSpPr>
          <p:grpSpPr>
            <a:xfrm>
              <a:off x="4540297" y="4490997"/>
              <a:ext cx="1238322" cy="1407016"/>
              <a:chOff x="2544762" y="3013075"/>
              <a:chExt cx="1506538" cy="1504950"/>
            </a:xfrm>
            <a:solidFill>
              <a:schemeClr val="bg1">
                <a:lumMod val="50000"/>
              </a:schemeClr>
            </a:solidFill>
          </p:grpSpPr>
          <p:sp>
            <p:nvSpPr>
              <p:cNvPr id="67" name="Freeform 16"/>
              <p:cNvSpPr>
                <a:spLocks/>
              </p:cNvSpPr>
              <p:nvPr/>
            </p:nvSpPr>
            <p:spPr bwMode="auto">
              <a:xfrm>
                <a:off x="2544762" y="3013075"/>
                <a:ext cx="1506538" cy="1504950"/>
              </a:xfrm>
              <a:custGeom>
                <a:avLst/>
                <a:gdLst>
                  <a:gd name="T0" fmla="*/ 2271 w 2750"/>
                  <a:gd name="T1" fmla="*/ 2271 h 2750"/>
                  <a:gd name="T2" fmla="*/ 2271 w 2750"/>
                  <a:gd name="T3" fmla="*/ 538 h 2750"/>
                  <a:gd name="T4" fmla="*/ 139 w 2750"/>
                  <a:gd name="T5" fmla="*/ 139 h 2750"/>
                  <a:gd name="T6" fmla="*/ 538 w 2750"/>
                  <a:gd name="T7" fmla="*/ 2271 h 2750"/>
                  <a:gd name="T8" fmla="*/ 2271 w 2750"/>
                  <a:gd name="T9" fmla="*/ 2271 h 27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50" h="2750">
                    <a:moveTo>
                      <a:pt x="2271" y="2271"/>
                    </a:moveTo>
                    <a:cubicBezTo>
                      <a:pt x="2750" y="1792"/>
                      <a:pt x="2750" y="1016"/>
                      <a:pt x="2271" y="538"/>
                    </a:cubicBezTo>
                    <a:cubicBezTo>
                      <a:pt x="1733" y="0"/>
                      <a:pt x="844" y="98"/>
                      <a:pt x="139" y="139"/>
                    </a:cubicBezTo>
                    <a:cubicBezTo>
                      <a:pt x="98" y="844"/>
                      <a:pt x="0" y="1733"/>
                      <a:pt x="538" y="2271"/>
                    </a:cubicBezTo>
                    <a:cubicBezTo>
                      <a:pt x="1016" y="2750"/>
                      <a:pt x="1792" y="2750"/>
                      <a:pt x="2271" y="2271"/>
                    </a:cubicBezTo>
                    <a:close/>
                  </a:path>
                </a:pathLst>
              </a:custGeom>
            </p:spPr>
            <p:style>
              <a:lnRef idx="2">
                <a:schemeClr val="accent4">
                  <a:hueOff val="618941"/>
                  <a:satOff val="-18803"/>
                  <a:lumOff val="6209"/>
                  <a:alphaOff val="0"/>
                </a:schemeClr>
              </a:lnRef>
              <a:fillRef idx="1">
                <a:schemeClr val="accent4">
                  <a:hueOff val="618941"/>
                  <a:satOff val="-18803"/>
                  <a:lumOff val="6209"/>
                  <a:alphaOff val="0"/>
                </a:schemeClr>
              </a:fillRef>
              <a:effectRef idx="0">
                <a:schemeClr val="accent4">
                  <a:hueOff val="618941"/>
                  <a:satOff val="-18803"/>
                  <a:lumOff val="6209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lIns="12701" tIns="407195" rIns="12700" bIns="407193" spcCol="1270" anchor="ctr"/>
              <a:lstStyle/>
              <a:p>
                <a:pPr algn="ctr" defTabSz="889000">
                  <a:lnSpc>
                    <a:spcPct val="90000"/>
                  </a:lnSpc>
                  <a:spcAft>
                    <a:spcPct val="35000"/>
                  </a:spcAft>
                </a:pPr>
                <a:endParaRPr lang="en-US" sz="2000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68" name="Freeform 28"/>
              <p:cNvSpPr>
                <a:spLocks noEditPoints="1"/>
              </p:cNvSpPr>
              <p:nvPr/>
            </p:nvSpPr>
            <p:spPr bwMode="auto">
              <a:xfrm>
                <a:off x="3087687" y="3554413"/>
                <a:ext cx="423863" cy="412750"/>
              </a:xfrm>
              <a:custGeom>
                <a:avLst/>
                <a:gdLst>
                  <a:gd name="T0" fmla="*/ 635 w 774"/>
                  <a:gd name="T1" fmla="*/ 318 h 755"/>
                  <a:gd name="T2" fmla="*/ 576 w 774"/>
                  <a:gd name="T3" fmla="*/ 178 h 755"/>
                  <a:gd name="T4" fmla="*/ 475 w 774"/>
                  <a:gd name="T5" fmla="*/ 77 h 755"/>
                  <a:gd name="T6" fmla="*/ 658 w 774"/>
                  <a:gd name="T7" fmla="*/ 94 h 755"/>
                  <a:gd name="T8" fmla="*/ 675 w 774"/>
                  <a:gd name="T9" fmla="*/ 278 h 755"/>
                  <a:gd name="T10" fmla="*/ 169 w 774"/>
                  <a:gd name="T11" fmla="*/ 585 h 755"/>
                  <a:gd name="T12" fmla="*/ 104 w 774"/>
                  <a:gd name="T13" fmla="*/ 459 h 755"/>
                  <a:gd name="T14" fmla="*/ 283 w 774"/>
                  <a:gd name="T15" fmla="*/ 470 h 755"/>
                  <a:gd name="T16" fmla="*/ 296 w 774"/>
                  <a:gd name="T17" fmla="*/ 652 h 755"/>
                  <a:gd name="T18" fmla="*/ 208 w 774"/>
                  <a:gd name="T19" fmla="*/ 675 h 755"/>
                  <a:gd name="T20" fmla="*/ 82 w 774"/>
                  <a:gd name="T21" fmla="*/ 708 h 755"/>
                  <a:gd name="T22" fmla="*/ 49 w 774"/>
                  <a:gd name="T23" fmla="*/ 659 h 755"/>
                  <a:gd name="T24" fmla="*/ 152 w 774"/>
                  <a:gd name="T25" fmla="*/ 601 h 755"/>
                  <a:gd name="T26" fmla="*/ 98 w 774"/>
                  <a:gd name="T27" fmla="*/ 704 h 755"/>
                  <a:gd name="T28" fmla="*/ 246 w 774"/>
                  <a:gd name="T29" fmla="*/ 391 h 755"/>
                  <a:gd name="T30" fmla="*/ 360 w 774"/>
                  <a:gd name="T31" fmla="*/ 193 h 755"/>
                  <a:gd name="T32" fmla="*/ 246 w 774"/>
                  <a:gd name="T33" fmla="*/ 391 h 755"/>
                  <a:gd name="T34" fmla="*/ 348 w 774"/>
                  <a:gd name="T35" fmla="*/ 478 h 755"/>
                  <a:gd name="T36" fmla="*/ 269 w 774"/>
                  <a:gd name="T37" fmla="*/ 402 h 755"/>
                  <a:gd name="T38" fmla="*/ 542 w 774"/>
                  <a:gd name="T39" fmla="*/ 211 h 755"/>
                  <a:gd name="T40" fmla="*/ 348 w 774"/>
                  <a:gd name="T41" fmla="*/ 478 h 755"/>
                  <a:gd name="T42" fmla="*/ 376 w 774"/>
                  <a:gd name="T43" fmla="*/ 561 h 755"/>
                  <a:gd name="T44" fmla="*/ 582 w 774"/>
                  <a:gd name="T45" fmla="*/ 276 h 755"/>
                  <a:gd name="T46" fmla="*/ 559 w 774"/>
                  <a:gd name="T47" fmla="*/ 395 h 755"/>
                  <a:gd name="T48" fmla="*/ 377 w 774"/>
                  <a:gd name="T49" fmla="*/ 579 h 755"/>
                  <a:gd name="T50" fmla="*/ 692 w 774"/>
                  <a:gd name="T51" fmla="*/ 61 h 755"/>
                  <a:gd name="T52" fmla="*/ 441 w 774"/>
                  <a:gd name="T53" fmla="*/ 44 h 755"/>
                  <a:gd name="T54" fmla="*/ 326 w 774"/>
                  <a:gd name="T55" fmla="*/ 161 h 755"/>
                  <a:gd name="T56" fmla="*/ 326 w 774"/>
                  <a:gd name="T57" fmla="*/ 161 h 755"/>
                  <a:gd name="T58" fmla="*/ 59 w 774"/>
                  <a:gd name="T59" fmla="*/ 447 h 755"/>
                  <a:gd name="T60" fmla="*/ 0 w 774"/>
                  <a:gd name="T61" fmla="*/ 672 h 755"/>
                  <a:gd name="T62" fmla="*/ 109 w 774"/>
                  <a:gd name="T63" fmla="*/ 750 h 755"/>
                  <a:gd name="T64" fmla="*/ 349 w 774"/>
                  <a:gd name="T65" fmla="*/ 674 h 755"/>
                  <a:gd name="T66" fmla="*/ 692 w 774"/>
                  <a:gd name="T67" fmla="*/ 61 h 7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774" h="755">
                    <a:moveTo>
                      <a:pt x="675" y="278"/>
                    </a:moveTo>
                    <a:lnTo>
                      <a:pt x="635" y="318"/>
                    </a:lnTo>
                    <a:cubicBezTo>
                      <a:pt x="635" y="312"/>
                      <a:pt x="636" y="307"/>
                      <a:pt x="636" y="302"/>
                    </a:cubicBezTo>
                    <a:cubicBezTo>
                      <a:pt x="632" y="256"/>
                      <a:pt x="610" y="212"/>
                      <a:pt x="576" y="178"/>
                    </a:cubicBezTo>
                    <a:cubicBezTo>
                      <a:pt x="538" y="139"/>
                      <a:pt x="486" y="117"/>
                      <a:pt x="436" y="117"/>
                    </a:cubicBezTo>
                    <a:lnTo>
                      <a:pt x="475" y="77"/>
                    </a:lnTo>
                    <a:cubicBezTo>
                      <a:pt x="495" y="58"/>
                      <a:pt x="522" y="47"/>
                      <a:pt x="552" y="47"/>
                    </a:cubicBezTo>
                    <a:cubicBezTo>
                      <a:pt x="589" y="47"/>
                      <a:pt x="629" y="64"/>
                      <a:pt x="658" y="94"/>
                    </a:cubicBezTo>
                    <a:cubicBezTo>
                      <a:pt x="686" y="122"/>
                      <a:pt x="703" y="157"/>
                      <a:pt x="706" y="192"/>
                    </a:cubicBezTo>
                    <a:cubicBezTo>
                      <a:pt x="708" y="225"/>
                      <a:pt x="697" y="255"/>
                      <a:pt x="675" y="278"/>
                    </a:cubicBezTo>
                    <a:close/>
                    <a:moveTo>
                      <a:pt x="208" y="675"/>
                    </a:moveTo>
                    <a:cubicBezTo>
                      <a:pt x="208" y="644"/>
                      <a:pt x="195" y="611"/>
                      <a:pt x="169" y="585"/>
                    </a:cubicBezTo>
                    <a:cubicBezTo>
                      <a:pt x="144" y="560"/>
                      <a:pt x="112" y="546"/>
                      <a:pt x="80" y="545"/>
                    </a:cubicBezTo>
                    <a:lnTo>
                      <a:pt x="104" y="459"/>
                    </a:lnTo>
                    <a:cubicBezTo>
                      <a:pt x="106" y="454"/>
                      <a:pt x="109" y="448"/>
                      <a:pt x="113" y="443"/>
                    </a:cubicBezTo>
                    <a:cubicBezTo>
                      <a:pt x="160" y="410"/>
                      <a:pt x="233" y="420"/>
                      <a:pt x="283" y="470"/>
                    </a:cubicBezTo>
                    <a:cubicBezTo>
                      <a:pt x="337" y="524"/>
                      <a:pt x="345" y="602"/>
                      <a:pt x="304" y="649"/>
                    </a:cubicBezTo>
                    <a:cubicBezTo>
                      <a:pt x="301" y="650"/>
                      <a:pt x="298" y="652"/>
                      <a:pt x="296" y="652"/>
                    </a:cubicBezTo>
                    <a:cubicBezTo>
                      <a:pt x="296" y="652"/>
                      <a:pt x="208" y="675"/>
                      <a:pt x="208" y="675"/>
                    </a:cubicBezTo>
                    <a:close/>
                    <a:moveTo>
                      <a:pt x="208" y="675"/>
                    </a:moveTo>
                    <a:close/>
                    <a:moveTo>
                      <a:pt x="98" y="704"/>
                    </a:moveTo>
                    <a:cubicBezTo>
                      <a:pt x="95" y="705"/>
                      <a:pt x="87" y="707"/>
                      <a:pt x="82" y="708"/>
                    </a:cubicBezTo>
                    <a:cubicBezTo>
                      <a:pt x="62" y="707"/>
                      <a:pt x="47" y="692"/>
                      <a:pt x="47" y="672"/>
                    </a:cubicBezTo>
                    <a:cubicBezTo>
                      <a:pt x="47" y="668"/>
                      <a:pt x="48" y="661"/>
                      <a:pt x="49" y="659"/>
                    </a:cubicBezTo>
                    <a:lnTo>
                      <a:pt x="74" y="569"/>
                    </a:lnTo>
                    <a:cubicBezTo>
                      <a:pt x="101" y="568"/>
                      <a:pt x="129" y="579"/>
                      <a:pt x="152" y="601"/>
                    </a:cubicBezTo>
                    <a:cubicBezTo>
                      <a:pt x="176" y="625"/>
                      <a:pt x="186" y="654"/>
                      <a:pt x="185" y="681"/>
                    </a:cubicBezTo>
                    <a:cubicBezTo>
                      <a:pt x="185" y="681"/>
                      <a:pt x="98" y="704"/>
                      <a:pt x="98" y="704"/>
                    </a:cubicBezTo>
                    <a:close/>
                    <a:moveTo>
                      <a:pt x="98" y="704"/>
                    </a:moveTo>
                    <a:close/>
                    <a:moveTo>
                      <a:pt x="246" y="391"/>
                    </a:moveTo>
                    <a:cubicBezTo>
                      <a:pt x="225" y="382"/>
                      <a:pt x="202" y="377"/>
                      <a:pt x="179" y="376"/>
                    </a:cubicBezTo>
                    <a:lnTo>
                      <a:pt x="360" y="193"/>
                    </a:lnTo>
                    <a:cubicBezTo>
                      <a:pt x="388" y="166"/>
                      <a:pt x="428" y="158"/>
                      <a:pt x="468" y="168"/>
                    </a:cubicBezTo>
                    <a:cubicBezTo>
                      <a:pt x="468" y="168"/>
                      <a:pt x="246" y="391"/>
                      <a:pt x="246" y="391"/>
                    </a:cubicBezTo>
                    <a:close/>
                    <a:moveTo>
                      <a:pt x="246" y="391"/>
                    </a:moveTo>
                    <a:close/>
                    <a:moveTo>
                      <a:pt x="348" y="478"/>
                    </a:moveTo>
                    <a:cubicBezTo>
                      <a:pt x="339" y="463"/>
                      <a:pt x="329" y="449"/>
                      <a:pt x="317" y="437"/>
                    </a:cubicBezTo>
                    <a:cubicBezTo>
                      <a:pt x="302" y="422"/>
                      <a:pt x="286" y="411"/>
                      <a:pt x="269" y="402"/>
                    </a:cubicBezTo>
                    <a:lnTo>
                      <a:pt x="493" y="177"/>
                    </a:lnTo>
                    <a:cubicBezTo>
                      <a:pt x="511" y="185"/>
                      <a:pt x="528" y="196"/>
                      <a:pt x="542" y="211"/>
                    </a:cubicBezTo>
                    <a:cubicBezTo>
                      <a:pt x="555" y="223"/>
                      <a:pt x="565" y="238"/>
                      <a:pt x="573" y="253"/>
                    </a:cubicBezTo>
                    <a:cubicBezTo>
                      <a:pt x="573" y="253"/>
                      <a:pt x="348" y="478"/>
                      <a:pt x="348" y="478"/>
                    </a:cubicBezTo>
                    <a:close/>
                    <a:moveTo>
                      <a:pt x="348" y="478"/>
                    </a:moveTo>
                    <a:close/>
                    <a:moveTo>
                      <a:pt x="376" y="561"/>
                    </a:moveTo>
                    <a:cubicBezTo>
                      <a:pt x="375" y="540"/>
                      <a:pt x="368" y="519"/>
                      <a:pt x="359" y="499"/>
                    </a:cubicBezTo>
                    <a:lnTo>
                      <a:pt x="582" y="276"/>
                    </a:lnTo>
                    <a:cubicBezTo>
                      <a:pt x="596" y="319"/>
                      <a:pt x="589" y="364"/>
                      <a:pt x="559" y="394"/>
                    </a:cubicBezTo>
                    <a:cubicBezTo>
                      <a:pt x="559" y="394"/>
                      <a:pt x="559" y="394"/>
                      <a:pt x="559" y="395"/>
                    </a:cubicBezTo>
                    <a:lnTo>
                      <a:pt x="559" y="395"/>
                    </a:lnTo>
                    <a:lnTo>
                      <a:pt x="377" y="579"/>
                    </a:lnTo>
                    <a:cubicBezTo>
                      <a:pt x="377" y="573"/>
                      <a:pt x="377" y="567"/>
                      <a:pt x="376" y="561"/>
                    </a:cubicBezTo>
                    <a:close/>
                    <a:moveTo>
                      <a:pt x="692" y="61"/>
                    </a:moveTo>
                    <a:cubicBezTo>
                      <a:pt x="653" y="22"/>
                      <a:pt x="602" y="0"/>
                      <a:pt x="552" y="0"/>
                    </a:cubicBezTo>
                    <a:cubicBezTo>
                      <a:pt x="509" y="0"/>
                      <a:pt x="470" y="16"/>
                      <a:pt x="441" y="44"/>
                    </a:cubicBezTo>
                    <a:lnTo>
                      <a:pt x="327" y="160"/>
                    </a:lnTo>
                    <a:cubicBezTo>
                      <a:pt x="327" y="160"/>
                      <a:pt x="326" y="160"/>
                      <a:pt x="326" y="161"/>
                    </a:cubicBezTo>
                    <a:cubicBezTo>
                      <a:pt x="326" y="161"/>
                      <a:pt x="326" y="161"/>
                      <a:pt x="326" y="161"/>
                    </a:cubicBezTo>
                    <a:lnTo>
                      <a:pt x="326" y="161"/>
                    </a:lnTo>
                    <a:lnTo>
                      <a:pt x="82" y="407"/>
                    </a:lnTo>
                    <a:cubicBezTo>
                      <a:pt x="71" y="418"/>
                      <a:pt x="63" y="432"/>
                      <a:pt x="59" y="447"/>
                    </a:cubicBezTo>
                    <a:lnTo>
                      <a:pt x="3" y="648"/>
                    </a:lnTo>
                    <a:cubicBezTo>
                      <a:pt x="3" y="648"/>
                      <a:pt x="0" y="664"/>
                      <a:pt x="0" y="672"/>
                    </a:cubicBezTo>
                    <a:cubicBezTo>
                      <a:pt x="0" y="718"/>
                      <a:pt x="36" y="755"/>
                      <a:pt x="82" y="755"/>
                    </a:cubicBezTo>
                    <a:cubicBezTo>
                      <a:pt x="91" y="755"/>
                      <a:pt x="108" y="751"/>
                      <a:pt x="109" y="750"/>
                    </a:cubicBezTo>
                    <a:lnTo>
                      <a:pt x="309" y="698"/>
                    </a:lnTo>
                    <a:cubicBezTo>
                      <a:pt x="324" y="693"/>
                      <a:pt x="338" y="685"/>
                      <a:pt x="349" y="674"/>
                    </a:cubicBezTo>
                    <a:lnTo>
                      <a:pt x="709" y="311"/>
                    </a:lnTo>
                    <a:cubicBezTo>
                      <a:pt x="774" y="245"/>
                      <a:pt x="766" y="135"/>
                      <a:pt x="692" y="61"/>
                    </a:cubicBezTo>
                    <a:close/>
                  </a:path>
                </a:pathLst>
              </a:custGeom>
            </p:spPr>
            <p:style>
              <a:lnRef idx="2">
                <a:schemeClr val="accent4">
                  <a:hueOff val="618941"/>
                  <a:satOff val="-18803"/>
                  <a:lumOff val="6209"/>
                  <a:alphaOff val="0"/>
                </a:schemeClr>
              </a:lnRef>
              <a:fillRef idx="1">
                <a:schemeClr val="accent4">
                  <a:hueOff val="618941"/>
                  <a:satOff val="-18803"/>
                  <a:lumOff val="6209"/>
                  <a:alphaOff val="0"/>
                </a:schemeClr>
              </a:fillRef>
              <a:effectRef idx="0">
                <a:schemeClr val="accent4">
                  <a:hueOff val="618941"/>
                  <a:satOff val="-18803"/>
                  <a:lumOff val="6209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lIns="12701" tIns="407195" rIns="12700" bIns="407193" spcCol="1270" anchor="ctr"/>
              <a:lstStyle/>
              <a:p>
                <a:pPr algn="ctr" defTabSz="889000">
                  <a:lnSpc>
                    <a:spcPct val="90000"/>
                  </a:lnSpc>
                  <a:spcAft>
                    <a:spcPct val="35000"/>
                  </a:spcAft>
                </a:pPr>
                <a:endParaRPr lang="en-US" sz="2000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</p:grpSp>
        <p:sp>
          <p:nvSpPr>
            <p:cNvPr id="79" name="矩形 13"/>
            <p:cNvSpPr>
              <a:spLocks noChangeArrowheads="1"/>
            </p:cNvSpPr>
            <p:nvPr/>
          </p:nvSpPr>
          <p:spPr bwMode="auto">
            <a:xfrm>
              <a:off x="4741387" y="4983545"/>
              <a:ext cx="825867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16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数据</a:t>
              </a:r>
              <a:r>
                <a:rPr lang="en-US" altLang="zh-CN" sz="16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ID</a:t>
              </a:r>
              <a:endParaRPr lang="zh-CN" altLang="en-US" sz="16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87" name="组合 86"/>
          <p:cNvGrpSpPr/>
          <p:nvPr/>
        </p:nvGrpSpPr>
        <p:grpSpPr>
          <a:xfrm>
            <a:off x="3364601" y="4486544"/>
            <a:ext cx="1239626" cy="1407016"/>
            <a:chOff x="3364601" y="4486544"/>
            <a:chExt cx="1239626" cy="1407016"/>
          </a:xfrm>
        </p:grpSpPr>
        <p:sp>
          <p:nvSpPr>
            <p:cNvPr id="70" name="Freeform 19"/>
            <p:cNvSpPr>
              <a:spLocks/>
            </p:cNvSpPr>
            <p:nvPr/>
          </p:nvSpPr>
          <p:spPr bwMode="auto">
            <a:xfrm>
              <a:off x="3364601" y="4486544"/>
              <a:ext cx="1239626" cy="1407016"/>
            </a:xfrm>
            <a:custGeom>
              <a:avLst/>
              <a:gdLst>
                <a:gd name="T0" fmla="*/ 478 w 2750"/>
                <a:gd name="T1" fmla="*/ 2271 h 2750"/>
                <a:gd name="T2" fmla="*/ 478 w 2750"/>
                <a:gd name="T3" fmla="*/ 538 h 2750"/>
                <a:gd name="T4" fmla="*/ 2610 w 2750"/>
                <a:gd name="T5" fmla="*/ 139 h 2750"/>
                <a:gd name="T6" fmla="*/ 2212 w 2750"/>
                <a:gd name="T7" fmla="*/ 2271 h 2750"/>
                <a:gd name="T8" fmla="*/ 478 w 2750"/>
                <a:gd name="T9" fmla="*/ 2271 h 27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50" h="2750">
                  <a:moveTo>
                    <a:pt x="478" y="2271"/>
                  </a:moveTo>
                  <a:cubicBezTo>
                    <a:pt x="0" y="1792"/>
                    <a:pt x="0" y="1016"/>
                    <a:pt x="478" y="538"/>
                  </a:cubicBezTo>
                  <a:cubicBezTo>
                    <a:pt x="1016" y="0"/>
                    <a:pt x="1905" y="98"/>
                    <a:pt x="2610" y="139"/>
                  </a:cubicBezTo>
                  <a:cubicBezTo>
                    <a:pt x="2652" y="844"/>
                    <a:pt x="2750" y="1733"/>
                    <a:pt x="2212" y="2271"/>
                  </a:cubicBezTo>
                  <a:cubicBezTo>
                    <a:pt x="1733" y="2750"/>
                    <a:pt x="957" y="2750"/>
                    <a:pt x="478" y="2271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lIns="121920" tIns="60960" rIns="121920" bIns="60960"/>
            <a:lstStyle/>
            <a:p>
              <a:pPr>
                <a:defRPr/>
              </a:pPr>
              <a:endParaRPr lang="en-US" sz="1600">
                <a:latin typeface="Roboto" pitchFamily="2" charset="0"/>
                <a:ea typeface="Roboto" pitchFamily="2" charset="0"/>
              </a:endParaRPr>
            </a:p>
          </p:txBody>
        </p:sp>
        <p:sp>
          <p:nvSpPr>
            <p:cNvPr id="80" name="矩形 14"/>
            <p:cNvSpPr>
              <a:spLocks noChangeArrowheads="1"/>
            </p:cNvSpPr>
            <p:nvPr/>
          </p:nvSpPr>
          <p:spPr bwMode="auto">
            <a:xfrm>
              <a:off x="3513438" y="5016266"/>
              <a:ext cx="100540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1600" b="1" dirty="0">
                  <a:latin typeface="微软雅黑" pitchFamily="34" charset="-122"/>
                  <a:ea typeface="微软雅黑" pitchFamily="34" charset="-122"/>
                </a:rPr>
                <a:t>逻辑时钟</a:t>
              </a:r>
            </a:p>
          </p:txBody>
        </p:sp>
      </p:grpSp>
      <p:grpSp>
        <p:nvGrpSpPr>
          <p:cNvPr id="84" name="组合 83"/>
          <p:cNvGrpSpPr/>
          <p:nvPr/>
        </p:nvGrpSpPr>
        <p:grpSpPr>
          <a:xfrm>
            <a:off x="3351561" y="3140381"/>
            <a:ext cx="1239626" cy="1408501"/>
            <a:chOff x="3351561" y="3140381"/>
            <a:chExt cx="1239626" cy="1408501"/>
          </a:xfrm>
        </p:grpSpPr>
        <p:grpSp>
          <p:nvGrpSpPr>
            <p:cNvPr id="75" name="Group 1"/>
            <p:cNvGrpSpPr/>
            <p:nvPr/>
          </p:nvGrpSpPr>
          <p:grpSpPr>
            <a:xfrm>
              <a:off x="3351561" y="3140381"/>
              <a:ext cx="1239626" cy="1408501"/>
              <a:chOff x="1098549" y="1568450"/>
              <a:chExt cx="1508125" cy="1506538"/>
            </a:xfrm>
            <a:solidFill>
              <a:schemeClr val="bg1">
                <a:lumMod val="50000"/>
              </a:schemeClr>
            </a:solidFill>
          </p:grpSpPr>
          <p:sp>
            <p:nvSpPr>
              <p:cNvPr id="76" name="Freeform 17"/>
              <p:cNvSpPr>
                <a:spLocks/>
              </p:cNvSpPr>
              <p:nvPr/>
            </p:nvSpPr>
            <p:spPr bwMode="auto">
              <a:xfrm>
                <a:off x="1098549" y="1568450"/>
                <a:ext cx="1508125" cy="1506538"/>
              </a:xfrm>
              <a:custGeom>
                <a:avLst/>
                <a:gdLst>
                  <a:gd name="T0" fmla="*/ 478 w 2750"/>
                  <a:gd name="T1" fmla="*/ 478 h 2750"/>
                  <a:gd name="T2" fmla="*/ 2212 w 2750"/>
                  <a:gd name="T3" fmla="*/ 478 h 2750"/>
                  <a:gd name="T4" fmla="*/ 2610 w 2750"/>
                  <a:gd name="T5" fmla="*/ 2610 h 2750"/>
                  <a:gd name="T6" fmla="*/ 478 w 2750"/>
                  <a:gd name="T7" fmla="*/ 2212 h 2750"/>
                  <a:gd name="T8" fmla="*/ 478 w 2750"/>
                  <a:gd name="T9" fmla="*/ 478 h 27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50" h="2750">
                    <a:moveTo>
                      <a:pt x="478" y="478"/>
                    </a:moveTo>
                    <a:cubicBezTo>
                      <a:pt x="957" y="0"/>
                      <a:pt x="1733" y="0"/>
                      <a:pt x="2212" y="478"/>
                    </a:cubicBezTo>
                    <a:cubicBezTo>
                      <a:pt x="2750" y="1016"/>
                      <a:pt x="2652" y="1905"/>
                      <a:pt x="2610" y="2610"/>
                    </a:cubicBezTo>
                    <a:cubicBezTo>
                      <a:pt x="1905" y="2652"/>
                      <a:pt x="1016" y="2750"/>
                      <a:pt x="478" y="2212"/>
                    </a:cubicBezTo>
                    <a:cubicBezTo>
                      <a:pt x="0" y="1733"/>
                      <a:pt x="0" y="957"/>
                      <a:pt x="478" y="478"/>
                    </a:cubicBezTo>
                    <a:close/>
                  </a:path>
                </a:pathLst>
              </a:custGeom>
            </p:spPr>
            <p:style>
              <a:lnRef idx="2">
                <a:schemeClr val="accent4">
                  <a:hueOff val="618941"/>
                  <a:satOff val="-18803"/>
                  <a:lumOff val="6209"/>
                  <a:alphaOff val="0"/>
                </a:schemeClr>
              </a:lnRef>
              <a:fillRef idx="1">
                <a:schemeClr val="accent4">
                  <a:hueOff val="618941"/>
                  <a:satOff val="-18803"/>
                  <a:lumOff val="6209"/>
                  <a:alphaOff val="0"/>
                </a:schemeClr>
              </a:fillRef>
              <a:effectRef idx="0">
                <a:schemeClr val="accent4">
                  <a:hueOff val="618941"/>
                  <a:satOff val="-18803"/>
                  <a:lumOff val="6209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lIns="12701" tIns="407195" rIns="12700" bIns="407193" spcCol="1270" anchor="ctr"/>
              <a:lstStyle/>
              <a:p>
                <a:pPr algn="ctr" defTabSz="889000">
                  <a:lnSpc>
                    <a:spcPct val="90000"/>
                  </a:lnSpc>
                  <a:spcAft>
                    <a:spcPct val="35000"/>
                  </a:spcAft>
                </a:pPr>
                <a:endParaRPr lang="en-US" sz="2000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77" name="Freeform 31"/>
              <p:cNvSpPr>
                <a:spLocks noEditPoints="1"/>
              </p:cNvSpPr>
              <p:nvPr/>
            </p:nvSpPr>
            <p:spPr bwMode="auto">
              <a:xfrm>
                <a:off x="1630362" y="2163763"/>
                <a:ext cx="452438" cy="323850"/>
              </a:xfrm>
              <a:custGeom>
                <a:avLst/>
                <a:gdLst>
                  <a:gd name="T0" fmla="*/ 632 w 826"/>
                  <a:gd name="T1" fmla="*/ 543 h 594"/>
                  <a:gd name="T2" fmla="*/ 632 w 826"/>
                  <a:gd name="T3" fmla="*/ 543 h 594"/>
                  <a:gd name="T4" fmla="*/ 168 w 826"/>
                  <a:gd name="T5" fmla="*/ 543 h 594"/>
                  <a:gd name="T6" fmla="*/ 52 w 826"/>
                  <a:gd name="T7" fmla="*/ 426 h 594"/>
                  <a:gd name="T8" fmla="*/ 110 w 826"/>
                  <a:gd name="T9" fmla="*/ 326 h 594"/>
                  <a:gd name="T10" fmla="*/ 133 w 826"/>
                  <a:gd name="T11" fmla="*/ 265 h 594"/>
                  <a:gd name="T12" fmla="*/ 129 w 826"/>
                  <a:gd name="T13" fmla="*/ 245 h 594"/>
                  <a:gd name="T14" fmla="*/ 194 w 826"/>
                  <a:gd name="T15" fmla="*/ 181 h 594"/>
                  <a:gd name="T16" fmla="*/ 229 w 826"/>
                  <a:gd name="T17" fmla="*/ 187 h 594"/>
                  <a:gd name="T18" fmla="*/ 275 w 826"/>
                  <a:gd name="T19" fmla="*/ 157 h 594"/>
                  <a:gd name="T20" fmla="*/ 439 w 826"/>
                  <a:gd name="T21" fmla="*/ 52 h 594"/>
                  <a:gd name="T22" fmla="*/ 618 w 826"/>
                  <a:gd name="T23" fmla="*/ 215 h 594"/>
                  <a:gd name="T24" fmla="*/ 659 w 826"/>
                  <a:gd name="T25" fmla="*/ 261 h 594"/>
                  <a:gd name="T26" fmla="*/ 774 w 826"/>
                  <a:gd name="T27" fmla="*/ 400 h 594"/>
                  <a:gd name="T28" fmla="*/ 632 w 826"/>
                  <a:gd name="T29" fmla="*/ 543 h 594"/>
                  <a:gd name="T30" fmla="*/ 669 w 826"/>
                  <a:gd name="T31" fmla="*/ 210 h 594"/>
                  <a:gd name="T32" fmla="*/ 439 w 826"/>
                  <a:gd name="T33" fmla="*/ 0 h 594"/>
                  <a:gd name="T34" fmla="*/ 229 w 826"/>
                  <a:gd name="T35" fmla="*/ 135 h 594"/>
                  <a:gd name="T36" fmla="*/ 194 w 826"/>
                  <a:gd name="T37" fmla="*/ 129 h 594"/>
                  <a:gd name="T38" fmla="*/ 77 w 826"/>
                  <a:gd name="T39" fmla="*/ 245 h 594"/>
                  <a:gd name="T40" fmla="*/ 84 w 826"/>
                  <a:gd name="T41" fmla="*/ 282 h 594"/>
                  <a:gd name="T42" fmla="*/ 0 w 826"/>
                  <a:gd name="T43" fmla="*/ 426 h 594"/>
                  <a:gd name="T44" fmla="*/ 168 w 826"/>
                  <a:gd name="T45" fmla="*/ 594 h 594"/>
                  <a:gd name="T46" fmla="*/ 168 w 826"/>
                  <a:gd name="T47" fmla="*/ 594 h 594"/>
                  <a:gd name="T48" fmla="*/ 632 w 826"/>
                  <a:gd name="T49" fmla="*/ 594 h 594"/>
                  <a:gd name="T50" fmla="*/ 632 w 826"/>
                  <a:gd name="T51" fmla="*/ 594 h 594"/>
                  <a:gd name="T52" fmla="*/ 826 w 826"/>
                  <a:gd name="T53" fmla="*/ 400 h 594"/>
                  <a:gd name="T54" fmla="*/ 669 w 826"/>
                  <a:gd name="T55" fmla="*/ 210 h 5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826" h="594">
                    <a:moveTo>
                      <a:pt x="632" y="543"/>
                    </a:moveTo>
                    <a:lnTo>
                      <a:pt x="632" y="543"/>
                    </a:lnTo>
                    <a:lnTo>
                      <a:pt x="168" y="543"/>
                    </a:lnTo>
                    <a:cubicBezTo>
                      <a:pt x="104" y="543"/>
                      <a:pt x="52" y="490"/>
                      <a:pt x="52" y="426"/>
                    </a:cubicBezTo>
                    <a:cubicBezTo>
                      <a:pt x="52" y="385"/>
                      <a:pt x="73" y="348"/>
                      <a:pt x="110" y="326"/>
                    </a:cubicBezTo>
                    <a:cubicBezTo>
                      <a:pt x="145" y="306"/>
                      <a:pt x="148" y="302"/>
                      <a:pt x="133" y="265"/>
                    </a:cubicBezTo>
                    <a:cubicBezTo>
                      <a:pt x="130" y="258"/>
                      <a:pt x="129" y="251"/>
                      <a:pt x="129" y="245"/>
                    </a:cubicBezTo>
                    <a:cubicBezTo>
                      <a:pt x="129" y="210"/>
                      <a:pt x="158" y="181"/>
                      <a:pt x="194" y="181"/>
                    </a:cubicBezTo>
                    <a:cubicBezTo>
                      <a:pt x="194" y="181"/>
                      <a:pt x="210" y="180"/>
                      <a:pt x="229" y="187"/>
                    </a:cubicBezTo>
                    <a:cubicBezTo>
                      <a:pt x="258" y="199"/>
                      <a:pt x="261" y="187"/>
                      <a:pt x="275" y="157"/>
                    </a:cubicBezTo>
                    <a:cubicBezTo>
                      <a:pt x="305" y="93"/>
                      <a:pt x="369" y="52"/>
                      <a:pt x="439" y="52"/>
                    </a:cubicBezTo>
                    <a:cubicBezTo>
                      <a:pt x="532" y="52"/>
                      <a:pt x="608" y="122"/>
                      <a:pt x="618" y="215"/>
                    </a:cubicBezTo>
                    <a:cubicBezTo>
                      <a:pt x="621" y="252"/>
                      <a:pt x="621" y="252"/>
                      <a:pt x="659" y="261"/>
                    </a:cubicBezTo>
                    <a:cubicBezTo>
                      <a:pt x="726" y="274"/>
                      <a:pt x="774" y="333"/>
                      <a:pt x="774" y="400"/>
                    </a:cubicBezTo>
                    <a:cubicBezTo>
                      <a:pt x="774" y="479"/>
                      <a:pt x="711" y="543"/>
                      <a:pt x="632" y="543"/>
                    </a:cubicBezTo>
                    <a:close/>
                    <a:moveTo>
                      <a:pt x="669" y="210"/>
                    </a:moveTo>
                    <a:cubicBezTo>
                      <a:pt x="657" y="92"/>
                      <a:pt x="559" y="0"/>
                      <a:pt x="439" y="0"/>
                    </a:cubicBezTo>
                    <a:cubicBezTo>
                      <a:pt x="345" y="0"/>
                      <a:pt x="265" y="55"/>
                      <a:pt x="229" y="135"/>
                    </a:cubicBezTo>
                    <a:cubicBezTo>
                      <a:pt x="218" y="132"/>
                      <a:pt x="206" y="129"/>
                      <a:pt x="194" y="129"/>
                    </a:cubicBezTo>
                    <a:cubicBezTo>
                      <a:pt x="129" y="129"/>
                      <a:pt x="77" y="181"/>
                      <a:pt x="77" y="245"/>
                    </a:cubicBezTo>
                    <a:cubicBezTo>
                      <a:pt x="77" y="258"/>
                      <a:pt x="80" y="270"/>
                      <a:pt x="84" y="282"/>
                    </a:cubicBezTo>
                    <a:cubicBezTo>
                      <a:pt x="34" y="311"/>
                      <a:pt x="0" y="364"/>
                      <a:pt x="0" y="426"/>
                    </a:cubicBezTo>
                    <a:cubicBezTo>
                      <a:pt x="0" y="519"/>
                      <a:pt x="75" y="594"/>
                      <a:pt x="168" y="594"/>
                    </a:cubicBezTo>
                    <a:lnTo>
                      <a:pt x="168" y="594"/>
                    </a:lnTo>
                    <a:lnTo>
                      <a:pt x="632" y="594"/>
                    </a:lnTo>
                    <a:lnTo>
                      <a:pt x="632" y="594"/>
                    </a:lnTo>
                    <a:cubicBezTo>
                      <a:pt x="739" y="594"/>
                      <a:pt x="826" y="507"/>
                      <a:pt x="826" y="400"/>
                    </a:cubicBezTo>
                    <a:cubicBezTo>
                      <a:pt x="826" y="306"/>
                      <a:pt x="758" y="228"/>
                      <a:pt x="669" y="210"/>
                    </a:cubicBezTo>
                    <a:close/>
                  </a:path>
                </a:pathLst>
              </a:custGeom>
            </p:spPr>
            <p:style>
              <a:lnRef idx="2">
                <a:schemeClr val="accent4">
                  <a:hueOff val="618941"/>
                  <a:satOff val="-18803"/>
                  <a:lumOff val="6209"/>
                  <a:alphaOff val="0"/>
                </a:schemeClr>
              </a:lnRef>
              <a:fillRef idx="1">
                <a:schemeClr val="accent4">
                  <a:hueOff val="618941"/>
                  <a:satOff val="-18803"/>
                  <a:lumOff val="6209"/>
                  <a:alphaOff val="0"/>
                </a:schemeClr>
              </a:fillRef>
              <a:effectRef idx="0">
                <a:schemeClr val="accent4">
                  <a:hueOff val="618941"/>
                  <a:satOff val="-18803"/>
                  <a:lumOff val="6209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lIns="12701" tIns="407195" rIns="12700" bIns="407193" spcCol="1270" anchor="ctr"/>
              <a:lstStyle/>
              <a:p>
                <a:pPr algn="ctr" defTabSz="889000">
                  <a:lnSpc>
                    <a:spcPct val="90000"/>
                  </a:lnSpc>
                  <a:spcAft>
                    <a:spcPct val="35000"/>
                  </a:spcAft>
                </a:pPr>
                <a:endParaRPr lang="en-US" sz="2000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</p:grpSp>
        <p:sp>
          <p:nvSpPr>
            <p:cNvPr id="81" name="矩形 15"/>
            <p:cNvSpPr>
              <a:spLocks noChangeArrowheads="1"/>
            </p:cNvSpPr>
            <p:nvPr/>
          </p:nvSpPr>
          <p:spPr bwMode="auto">
            <a:xfrm>
              <a:off x="3475294" y="3723313"/>
              <a:ext cx="1031051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16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服务器</a:t>
              </a:r>
              <a:r>
                <a:rPr lang="en-US" altLang="zh-CN" sz="16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ID</a:t>
              </a:r>
              <a:endParaRPr lang="zh-CN" altLang="en-US" sz="16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4" name="矩形 3"/>
          <p:cNvSpPr/>
          <p:nvPr/>
        </p:nvSpPr>
        <p:spPr>
          <a:xfrm>
            <a:off x="104045" y="3435475"/>
            <a:ext cx="3246310" cy="8460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设置</a:t>
            </a:r>
            <a:r>
              <a:rPr lang="zh-CN" altLang="zh-CN" sz="1400" dirty="0">
                <a:latin typeface="微软雅黑" pitchFamily="34" charset="-122"/>
                <a:ea typeface="微软雅黑" pitchFamily="34" charset="-122"/>
              </a:rPr>
              <a:t>集群</a:t>
            </a:r>
            <a:r>
              <a:rPr lang="en-US" altLang="zh-CN" sz="1400" dirty="0">
                <a:latin typeface="微软雅黑" pitchFamily="34" charset="-122"/>
                <a:ea typeface="微软雅黑" pitchFamily="34" charset="-122"/>
              </a:rPr>
              <a:t>myid</a:t>
            </a:r>
            <a:r>
              <a:rPr lang="zh-CN" altLang="zh-CN" sz="1400" dirty="0">
                <a:latin typeface="微软雅黑" pitchFamily="34" charset="-122"/>
                <a:ea typeface="微软雅黑" pitchFamily="34" charset="-122"/>
              </a:rPr>
              <a:t>参数</a:t>
            </a: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时</a:t>
            </a:r>
            <a:r>
              <a:rPr lang="zh-CN" altLang="zh-CN" sz="1400" dirty="0">
                <a:latin typeface="微软雅黑" pitchFamily="34" charset="-122"/>
                <a:ea typeface="微软雅黑" pitchFamily="34" charset="-122"/>
              </a:rPr>
              <a:t>，参数分别</a:t>
            </a: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为</a:t>
            </a:r>
            <a:r>
              <a:rPr lang="zh-CN" altLang="zh-CN" sz="1400" dirty="0">
                <a:latin typeface="微软雅黑" pitchFamily="34" charset="-122"/>
                <a:ea typeface="微软雅黑" pitchFamily="34" charset="-122"/>
              </a:rPr>
              <a:t>服务器</a:t>
            </a:r>
            <a:r>
              <a:rPr lang="en-US" altLang="zh-CN" sz="1400" dirty="0"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zh-CN" sz="1400" dirty="0">
                <a:latin typeface="微软雅黑" pitchFamily="34" charset="-122"/>
                <a:ea typeface="微软雅黑" pitchFamily="34" charset="-122"/>
              </a:rPr>
              <a:t>、服务器</a:t>
            </a:r>
            <a:r>
              <a:rPr lang="en-US" altLang="zh-CN" sz="1400" dirty="0"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zh-CN" sz="1400" dirty="0">
                <a:latin typeface="微软雅黑" pitchFamily="34" charset="-122"/>
                <a:ea typeface="微软雅黑" pitchFamily="34" charset="-122"/>
              </a:rPr>
              <a:t>、服务器</a:t>
            </a:r>
            <a:r>
              <a:rPr lang="en-US" altLang="zh-CN" sz="1400" dirty="0">
                <a:latin typeface="微软雅黑" pitchFamily="34" charset="-122"/>
                <a:ea typeface="微软雅黑" pitchFamily="34" charset="-122"/>
              </a:rPr>
              <a:t>3</a:t>
            </a:r>
            <a:r>
              <a:rPr lang="zh-CN" altLang="zh-CN" sz="1400" dirty="0">
                <a:latin typeface="微软雅黑" pitchFamily="34" charset="-122"/>
                <a:ea typeface="微软雅黑" pitchFamily="34" charset="-122"/>
              </a:rPr>
              <a:t>，编号越大</a:t>
            </a:r>
            <a:r>
              <a:rPr lang="en-US" altLang="zh-CN" sz="1400" dirty="0">
                <a:latin typeface="微软雅黑" pitchFamily="34" charset="-122"/>
                <a:ea typeface="微软雅黑" pitchFamily="34" charset="-122"/>
              </a:rPr>
              <a:t>FastLeaderElection</a:t>
            </a:r>
            <a:r>
              <a:rPr lang="zh-CN" altLang="zh-CN" sz="1400" dirty="0">
                <a:latin typeface="微软雅黑" pitchFamily="34" charset="-122"/>
                <a:ea typeface="微软雅黑" pitchFamily="34" charset="-122"/>
              </a:rPr>
              <a:t>算法中权重越大。</a:t>
            </a:r>
          </a:p>
        </p:txBody>
      </p:sp>
      <p:sp>
        <p:nvSpPr>
          <p:cNvPr id="5" name="矩形 4"/>
          <p:cNvSpPr/>
          <p:nvPr/>
        </p:nvSpPr>
        <p:spPr>
          <a:xfrm>
            <a:off x="5812571" y="3320354"/>
            <a:ext cx="2928204" cy="8460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zh-CN" sz="1400" dirty="0">
                <a:latin typeface="微软雅黑" pitchFamily="34" charset="-122"/>
                <a:ea typeface="微软雅黑" pitchFamily="34" charset="-122"/>
              </a:rPr>
              <a:t>选举过程</a:t>
            </a:r>
            <a:r>
              <a:rPr lang="zh-CN" altLang="zh-CN" sz="1400">
                <a:latin typeface="微软雅黑" pitchFamily="34" charset="-122"/>
                <a:ea typeface="微软雅黑" pitchFamily="34" charset="-122"/>
              </a:rPr>
              <a:t>中，</a:t>
            </a:r>
            <a:r>
              <a:rPr lang="en-US" altLang="zh-CN" sz="1400" dirty="0">
                <a:latin typeface="微软雅黑" pitchFamily="34" charset="-122"/>
                <a:ea typeface="微软雅黑" pitchFamily="34" charset="-122"/>
              </a:rPr>
              <a:t>Zookeeper</a:t>
            </a:r>
            <a:r>
              <a:rPr lang="zh-CN" altLang="zh-CN" sz="1400" dirty="0">
                <a:latin typeface="微软雅黑" pitchFamily="34" charset="-122"/>
                <a:ea typeface="微软雅黑" pitchFamily="34" charset="-122"/>
              </a:rPr>
              <a:t>服务器有四种状态，分别为竞选状态</a:t>
            </a: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zh-CN" altLang="zh-CN" sz="1400" dirty="0">
                <a:latin typeface="微软雅黑" pitchFamily="34" charset="-122"/>
                <a:ea typeface="微软雅黑" pitchFamily="34" charset="-122"/>
              </a:rPr>
              <a:t>随从状态</a:t>
            </a: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zh-CN" altLang="zh-CN" sz="1400" dirty="0">
                <a:latin typeface="微软雅黑" pitchFamily="34" charset="-122"/>
                <a:ea typeface="微软雅黑" pitchFamily="34" charset="-122"/>
              </a:rPr>
              <a:t>观察状态、领导者状态</a:t>
            </a: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。</a:t>
            </a:r>
          </a:p>
        </p:txBody>
      </p:sp>
      <p:sp>
        <p:nvSpPr>
          <p:cNvPr id="82" name="矩形 81"/>
          <p:cNvSpPr/>
          <p:nvPr/>
        </p:nvSpPr>
        <p:spPr>
          <a:xfrm>
            <a:off x="5800075" y="4593265"/>
            <a:ext cx="3038296" cy="8460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zh-CN" sz="1400" dirty="0">
                <a:latin typeface="微软雅黑" pitchFamily="34" charset="-122"/>
                <a:ea typeface="微软雅黑" pitchFamily="34" charset="-122"/>
              </a:rPr>
              <a:t>是服务器中存放的最新数据版本号，该值越大则说明数据越新，在选举过程中数据越新权重越大。</a:t>
            </a:r>
          </a:p>
        </p:txBody>
      </p:sp>
      <p:sp>
        <p:nvSpPr>
          <p:cNvPr id="83" name="矩形 82"/>
          <p:cNvSpPr/>
          <p:nvPr/>
        </p:nvSpPr>
        <p:spPr>
          <a:xfrm>
            <a:off x="107985" y="4593265"/>
            <a:ext cx="3326559" cy="1363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zh-CN" sz="1400" dirty="0">
                <a:latin typeface="微软雅黑" pitchFamily="34" charset="-122"/>
                <a:ea typeface="微软雅黑" pitchFamily="34" charset="-122"/>
              </a:rPr>
              <a:t>逻辑时钟被称为投票次数，同一轮投票过程中逻辑时钟值相同，逻辑时钟起始值为</a:t>
            </a:r>
            <a:r>
              <a:rPr lang="en-US" altLang="zh-CN" sz="1400" dirty="0">
                <a:latin typeface="微软雅黑" pitchFamily="34" charset="-122"/>
                <a:ea typeface="微软雅黑" pitchFamily="34" charset="-122"/>
              </a:rPr>
              <a:t>0</a:t>
            </a:r>
            <a:r>
              <a:rPr lang="zh-CN" altLang="zh-CN" sz="1400" dirty="0">
                <a:latin typeface="微软雅黑" pitchFamily="34" charset="-122"/>
                <a:ea typeface="微软雅黑" pitchFamily="34" charset="-122"/>
              </a:rPr>
              <a:t>，每投一次票，数据增加。与接收到其它服务器返回的投票信息中数值比较，根据不同值做出不同判断。</a:t>
            </a:r>
          </a:p>
        </p:txBody>
      </p:sp>
      <p:cxnSp>
        <p:nvCxnSpPr>
          <p:cNvPr id="6" name="直线连接符 5">
            <a:extLst>
              <a:ext uri="{FF2B5EF4-FFF2-40B4-BE49-F238E27FC236}">
                <a16:creationId xmlns:a16="http://schemas.microsoft.com/office/drawing/2014/main" xmlns="" id="{5128A504-A0E8-214A-BEB7-A88797ABB8BC}"/>
              </a:ext>
            </a:extLst>
          </p:cNvPr>
          <p:cNvCxnSpPr>
            <a:cxnSpLocks/>
          </p:cNvCxnSpPr>
          <p:nvPr/>
        </p:nvCxnSpPr>
        <p:spPr bwMode="auto">
          <a:xfrm>
            <a:off x="104045" y="4516378"/>
            <a:ext cx="4160581" cy="0"/>
          </a:xfrm>
          <a:prstGeom prst="line">
            <a:avLst/>
          </a:prstGeom>
          <a:noFill/>
          <a:ln w="28575" cap="flat" cmpd="sng" algn="ctr">
            <a:solidFill>
              <a:srgbClr val="D5DAEB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" name="直线连接符 30">
            <a:extLst>
              <a:ext uri="{FF2B5EF4-FFF2-40B4-BE49-F238E27FC236}">
                <a16:creationId xmlns:a16="http://schemas.microsoft.com/office/drawing/2014/main" xmlns="" id="{FD1AA164-7F5E-C648-8BA3-9AB8917A8466}"/>
              </a:ext>
            </a:extLst>
          </p:cNvPr>
          <p:cNvCxnSpPr>
            <a:cxnSpLocks/>
          </p:cNvCxnSpPr>
          <p:nvPr/>
        </p:nvCxnSpPr>
        <p:spPr bwMode="auto">
          <a:xfrm>
            <a:off x="4616600" y="4484215"/>
            <a:ext cx="4160581" cy="0"/>
          </a:xfrm>
          <a:prstGeom prst="line">
            <a:avLst/>
          </a:prstGeom>
          <a:noFill/>
          <a:ln w="28575" cap="flat" cmpd="sng" algn="ctr">
            <a:solidFill>
              <a:srgbClr val="D5DAEB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24441934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标题 1"/>
          <p:cNvSpPr>
            <a:spLocks noChangeArrowheads="1"/>
          </p:cNvSpPr>
          <p:nvPr/>
        </p:nvSpPr>
        <p:spPr bwMode="auto">
          <a:xfrm>
            <a:off x="502285" y="136525"/>
            <a:ext cx="5884863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571500" indent="-571500" eaLnBrk="1" hangingPunct="1">
              <a:buFont typeface="Wingdings" pitchFamily="2" charset="2"/>
              <a:buNone/>
            </a:pPr>
            <a:r>
              <a:rPr lang="zh-CN" altLang="en-US" sz="2400" b="1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  <a:sym typeface="宋体" pitchFamily="2" charset="-122"/>
              </a:rPr>
              <a:t>            </a:t>
            </a:r>
            <a:r>
              <a:rPr lang="en-US" altLang="zh-CN" sz="2400" b="1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  <a:sym typeface="宋体" pitchFamily="2" charset="-122"/>
              </a:rPr>
              <a:t>5.4 Zookeeper</a:t>
            </a:r>
            <a:r>
              <a:rPr lang="zh-CN" altLang="en-US" sz="2400" b="1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  <a:sym typeface="宋体" pitchFamily="2" charset="-122"/>
              </a:rPr>
              <a:t>的选举机制</a:t>
            </a:r>
          </a:p>
        </p:txBody>
      </p:sp>
      <p:sp>
        <p:nvSpPr>
          <p:cNvPr id="7" name="矩形 6"/>
          <p:cNvSpPr/>
          <p:nvPr/>
        </p:nvSpPr>
        <p:spPr bwMode="auto">
          <a:xfrm>
            <a:off x="0" y="969484"/>
            <a:ext cx="9144000" cy="792641"/>
          </a:xfrm>
          <a:prstGeom prst="rect">
            <a:avLst/>
          </a:prstGeom>
          <a:gradFill>
            <a:gsLst>
              <a:gs pos="100000">
                <a:srgbClr val="00B0F0">
                  <a:alpha val="0"/>
                </a:srgbClr>
              </a:gs>
              <a:gs pos="0">
                <a:srgbClr val="D1ECFF">
                  <a:alpha val="0"/>
                </a:srgbClr>
              </a:gs>
              <a:gs pos="49000">
                <a:srgbClr val="D1ECFF"/>
              </a:gs>
            </a:gsLst>
            <a:lin ang="0" scaled="0"/>
          </a:gra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buFont typeface="Arial" pitchFamily="34" charset="0"/>
              <a:buNone/>
              <a:defRPr/>
            </a:pPr>
            <a:endParaRPr lang="zh-CN" altLang="en-US">
              <a:latin typeface="Arial" charset="0"/>
            </a:endParaRPr>
          </a:p>
        </p:txBody>
      </p:sp>
      <p:pic>
        <p:nvPicPr>
          <p:cNvPr id="10247" name="Picture 2" descr="C:\Documents and Settings\Administrator\桌面\小人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25" y="969963"/>
            <a:ext cx="132397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矩形 9"/>
          <p:cNvSpPr/>
          <p:nvPr/>
        </p:nvSpPr>
        <p:spPr>
          <a:xfrm>
            <a:off x="1755775" y="1123950"/>
            <a:ext cx="25186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400" b="1" spc="200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</a:rPr>
              <a:t>选举机制的类型</a:t>
            </a:r>
            <a:endParaRPr lang="en-US" altLang="zh-CN" sz="2400" b="1" spc="200" dirty="0">
              <a:solidFill>
                <a:srgbClr val="1369B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4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54" y="2592235"/>
            <a:ext cx="2050804" cy="2804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45" name="组合 144"/>
          <p:cNvGrpSpPr/>
          <p:nvPr/>
        </p:nvGrpSpPr>
        <p:grpSpPr>
          <a:xfrm>
            <a:off x="2230303" y="2592235"/>
            <a:ext cx="6290242" cy="2674720"/>
            <a:chOff x="2630004" y="2388455"/>
            <a:chExt cx="6549252" cy="2822555"/>
          </a:xfrm>
        </p:grpSpPr>
        <p:sp>
          <p:nvSpPr>
            <p:cNvPr id="146" name="矩形 1"/>
            <p:cNvSpPr>
              <a:spLocks noChangeArrowheads="1"/>
            </p:cNvSpPr>
            <p:nvPr/>
          </p:nvSpPr>
          <p:spPr bwMode="auto">
            <a:xfrm>
              <a:off x="2747207" y="2724531"/>
              <a:ext cx="6314846" cy="2238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indent="457200" algn="just">
                <a:lnSpc>
                  <a:spcPct val="150000"/>
                </a:lnSpc>
              </a:pPr>
              <a:r>
                <a:rPr lang="en-US" altLang="zh-CN" dirty="0">
                  <a:solidFill>
                    <a:srgbClr val="1369B2"/>
                  </a:solidFill>
                  <a:latin typeface="微软雅黑" pitchFamily="34" charset="-122"/>
                  <a:ea typeface="微软雅黑" pitchFamily="34" charset="-122"/>
                </a:rPr>
                <a:t>Zookeeper</a:t>
              </a:r>
              <a:r>
                <a:rPr lang="zh-CN" altLang="en-US" dirty="0">
                  <a:latin typeface="微软雅黑" pitchFamily="34" charset="-122"/>
                  <a:ea typeface="微软雅黑" pitchFamily="34" charset="-122"/>
                </a:rPr>
                <a:t>选举机制有</a:t>
              </a:r>
              <a:r>
                <a:rPr lang="zh-CN" altLang="en-US" dirty="0">
                  <a:solidFill>
                    <a:srgbClr val="1369B2"/>
                  </a:solidFill>
                  <a:latin typeface="微软雅黑" pitchFamily="34" charset="-122"/>
                  <a:ea typeface="微软雅黑" pitchFamily="34" charset="-122"/>
                </a:rPr>
                <a:t>两</a:t>
              </a:r>
              <a:r>
                <a:rPr lang="zh-CN" altLang="en-US" dirty="0">
                  <a:latin typeface="微软雅黑" pitchFamily="34" charset="-122"/>
                  <a:ea typeface="微软雅黑" pitchFamily="34" charset="-122"/>
                </a:rPr>
                <a:t>种类型，分别为</a:t>
              </a:r>
              <a:r>
                <a:rPr lang="zh-CN" altLang="en-US" dirty="0">
                  <a:solidFill>
                    <a:srgbClr val="1369B2"/>
                  </a:solidFill>
                  <a:latin typeface="微软雅黑" pitchFamily="34" charset="-122"/>
                  <a:ea typeface="微软雅黑" pitchFamily="34" charset="-122"/>
                </a:rPr>
                <a:t>全新集群选举</a:t>
              </a:r>
              <a:r>
                <a:rPr lang="zh-CN" altLang="en-US" dirty="0">
                  <a:latin typeface="微软雅黑" pitchFamily="34" charset="-122"/>
                  <a:ea typeface="微软雅黑" pitchFamily="34" charset="-122"/>
                </a:rPr>
                <a:t>和</a:t>
              </a:r>
              <a:r>
                <a:rPr lang="zh-CN" altLang="en-US" dirty="0">
                  <a:solidFill>
                    <a:srgbClr val="1369B2"/>
                  </a:solidFill>
                  <a:latin typeface="微软雅黑" pitchFamily="34" charset="-122"/>
                  <a:ea typeface="微软雅黑" pitchFamily="34" charset="-122"/>
                </a:rPr>
                <a:t>非全新集群选举</a:t>
              </a:r>
              <a:r>
                <a:rPr lang="zh-CN" altLang="en-US" dirty="0">
                  <a:latin typeface="微软雅黑" pitchFamily="34" charset="-122"/>
                  <a:ea typeface="微软雅黑" pitchFamily="34" charset="-122"/>
                </a:rPr>
                <a:t>。全新集群选举是新搭建起来的，</a:t>
              </a:r>
              <a:r>
                <a:rPr lang="zh-CN" altLang="en-US" dirty="0">
                  <a:solidFill>
                    <a:srgbClr val="1369B2"/>
                  </a:solidFill>
                  <a:latin typeface="微软雅黑" pitchFamily="34" charset="-122"/>
                  <a:ea typeface="微软雅黑" pitchFamily="34" charset="-122"/>
                </a:rPr>
                <a:t>没有数据</a:t>
              </a:r>
              <a:r>
                <a:rPr lang="en-US" altLang="zh-CN" dirty="0">
                  <a:solidFill>
                    <a:srgbClr val="1369B2"/>
                  </a:solidFill>
                  <a:latin typeface="微软雅黑" pitchFamily="34" charset="-122"/>
                  <a:ea typeface="微软雅黑" pitchFamily="34" charset="-122"/>
                </a:rPr>
                <a:t>ID</a:t>
              </a:r>
              <a:r>
                <a:rPr lang="zh-CN" altLang="en-US" dirty="0">
                  <a:latin typeface="微软雅黑" pitchFamily="34" charset="-122"/>
                  <a:ea typeface="微软雅黑" pitchFamily="34" charset="-122"/>
                </a:rPr>
                <a:t>和</a:t>
              </a:r>
              <a:r>
                <a:rPr lang="zh-CN" altLang="en-US" dirty="0">
                  <a:solidFill>
                    <a:srgbClr val="1369B2"/>
                  </a:solidFill>
                  <a:latin typeface="微软雅黑" pitchFamily="34" charset="-122"/>
                  <a:ea typeface="微软雅黑" pitchFamily="34" charset="-122"/>
                </a:rPr>
                <a:t>逻辑时钟</a:t>
              </a:r>
              <a:r>
                <a:rPr lang="zh-CN" altLang="en-US" dirty="0">
                  <a:latin typeface="微软雅黑" pitchFamily="34" charset="-122"/>
                  <a:ea typeface="微软雅黑" pitchFamily="34" charset="-122"/>
                </a:rPr>
                <a:t>的数据影响集群的选举；非全新集群选举时是</a:t>
              </a:r>
              <a:r>
                <a:rPr lang="zh-CN" altLang="en-US" dirty="0">
                  <a:solidFill>
                    <a:srgbClr val="1369B2"/>
                  </a:solidFill>
                  <a:latin typeface="微软雅黑" pitchFamily="34" charset="-122"/>
                  <a:ea typeface="微软雅黑" pitchFamily="34" charset="-122"/>
                </a:rPr>
                <a:t>优中选优</a:t>
              </a:r>
              <a:r>
                <a:rPr lang="zh-CN" altLang="en-US" dirty="0">
                  <a:latin typeface="微软雅黑" pitchFamily="34" charset="-122"/>
                  <a:ea typeface="微软雅黑" pitchFamily="34" charset="-122"/>
                </a:rPr>
                <a:t>，保证</a:t>
              </a:r>
              <a:r>
                <a:rPr lang="en-US" altLang="zh-CN" dirty="0">
                  <a:latin typeface="微软雅黑" pitchFamily="34" charset="-122"/>
                  <a:ea typeface="微软雅黑" pitchFamily="34" charset="-122"/>
                </a:rPr>
                <a:t>Leader</a:t>
              </a:r>
              <a:r>
                <a:rPr lang="zh-CN" altLang="en-US" dirty="0">
                  <a:latin typeface="微软雅黑" pitchFamily="34" charset="-122"/>
                  <a:ea typeface="微软雅黑" pitchFamily="34" charset="-122"/>
                </a:rPr>
                <a:t>是</a:t>
              </a:r>
              <a:r>
                <a:rPr lang="en-US" altLang="zh-CN" dirty="0">
                  <a:latin typeface="微软雅黑" pitchFamily="34" charset="-122"/>
                  <a:ea typeface="微软雅黑" pitchFamily="34" charset="-122"/>
                </a:rPr>
                <a:t>Zookeeper</a:t>
              </a:r>
              <a:r>
                <a:rPr lang="zh-CN" altLang="en-US" dirty="0">
                  <a:latin typeface="微软雅黑" pitchFamily="34" charset="-122"/>
                  <a:ea typeface="微软雅黑" pitchFamily="34" charset="-122"/>
                </a:rPr>
                <a:t>集群中数据</a:t>
              </a:r>
              <a:r>
                <a:rPr lang="zh-CN" altLang="en-US" dirty="0">
                  <a:solidFill>
                    <a:srgbClr val="1369B2"/>
                  </a:solidFill>
                  <a:latin typeface="微软雅黑" pitchFamily="34" charset="-122"/>
                  <a:ea typeface="微软雅黑" pitchFamily="34" charset="-122"/>
                </a:rPr>
                <a:t>最完整</a:t>
              </a:r>
              <a:r>
                <a:rPr lang="zh-CN" altLang="en-US" dirty="0">
                  <a:latin typeface="微软雅黑" pitchFamily="34" charset="-122"/>
                  <a:ea typeface="微软雅黑" pitchFamily="34" charset="-122"/>
                </a:rPr>
                <a:t>、</a:t>
              </a:r>
              <a:r>
                <a:rPr lang="zh-CN" altLang="en-US" dirty="0">
                  <a:solidFill>
                    <a:srgbClr val="1369B2"/>
                  </a:solidFill>
                  <a:latin typeface="微软雅黑" pitchFamily="34" charset="-122"/>
                  <a:ea typeface="微软雅黑" pitchFamily="34" charset="-122"/>
                </a:rPr>
                <a:t>最可靠</a:t>
              </a:r>
              <a:r>
                <a:rPr lang="zh-CN" altLang="en-US" dirty="0">
                  <a:latin typeface="微软雅黑" pitchFamily="34" charset="-122"/>
                  <a:ea typeface="微软雅黑" pitchFamily="34" charset="-122"/>
                </a:rPr>
                <a:t>的一台服务器。</a:t>
              </a:r>
            </a:p>
          </p:txBody>
        </p:sp>
        <p:sp>
          <p:nvSpPr>
            <p:cNvPr id="147" name="圆角矩形标注 146"/>
            <p:cNvSpPr/>
            <p:nvPr/>
          </p:nvSpPr>
          <p:spPr bwMode="auto">
            <a:xfrm>
              <a:off x="2630004" y="2388455"/>
              <a:ext cx="6549252" cy="2822555"/>
            </a:xfrm>
            <a:prstGeom prst="wedgeRoundRectCallout">
              <a:avLst>
                <a:gd name="adj1" fmla="val -54595"/>
                <a:gd name="adj2" fmla="val 18280"/>
                <a:gd name="adj3" fmla="val 16667"/>
              </a:avLst>
            </a:prstGeom>
            <a:noFill/>
            <a:ln w="19050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/>
            <a:lstStyle/>
            <a:p>
              <a:pPr eaLnBrk="1" hangingPunct="1">
                <a:buFont typeface="Arial" pitchFamily="34" charset="0"/>
                <a:buNone/>
                <a:defRPr/>
              </a:pPr>
              <a:endParaRPr lang="zh-CN" altLang="en-US">
                <a:latin typeface="Arial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2314749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标题 1"/>
          <p:cNvSpPr>
            <a:spLocks noChangeArrowheads="1"/>
          </p:cNvSpPr>
          <p:nvPr/>
        </p:nvSpPr>
        <p:spPr bwMode="auto">
          <a:xfrm>
            <a:off x="502285" y="136525"/>
            <a:ext cx="5884863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571500" indent="-571500" eaLnBrk="1" hangingPunct="1">
              <a:buFont typeface="Wingdings" pitchFamily="2" charset="2"/>
              <a:buNone/>
            </a:pPr>
            <a:r>
              <a:rPr lang="zh-CN" altLang="en-US" sz="2400" b="1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  <a:sym typeface="宋体" pitchFamily="2" charset="-122"/>
              </a:rPr>
              <a:t>            </a:t>
            </a:r>
            <a:r>
              <a:rPr lang="en-US" altLang="zh-CN" sz="2400" b="1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  <a:sym typeface="宋体" pitchFamily="2" charset="-122"/>
              </a:rPr>
              <a:t>5.4 Zookeeper</a:t>
            </a:r>
            <a:r>
              <a:rPr lang="zh-CN" altLang="en-US" sz="2400" b="1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  <a:sym typeface="宋体" pitchFamily="2" charset="-122"/>
              </a:rPr>
              <a:t>的选举机制</a:t>
            </a:r>
          </a:p>
        </p:txBody>
      </p:sp>
      <p:sp>
        <p:nvSpPr>
          <p:cNvPr id="7" name="矩形 6"/>
          <p:cNvSpPr/>
          <p:nvPr/>
        </p:nvSpPr>
        <p:spPr bwMode="auto">
          <a:xfrm>
            <a:off x="0" y="969484"/>
            <a:ext cx="9144000" cy="792641"/>
          </a:xfrm>
          <a:prstGeom prst="rect">
            <a:avLst/>
          </a:prstGeom>
          <a:gradFill>
            <a:gsLst>
              <a:gs pos="100000">
                <a:srgbClr val="00B0F0">
                  <a:alpha val="0"/>
                </a:srgbClr>
              </a:gs>
              <a:gs pos="0">
                <a:srgbClr val="D1ECFF">
                  <a:alpha val="0"/>
                </a:srgbClr>
              </a:gs>
              <a:gs pos="49000">
                <a:srgbClr val="D1ECFF"/>
              </a:gs>
            </a:gsLst>
            <a:lin ang="0" scaled="0"/>
          </a:gra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buFont typeface="Arial" pitchFamily="34" charset="0"/>
              <a:buNone/>
              <a:defRPr/>
            </a:pPr>
            <a:endParaRPr lang="zh-CN" altLang="en-US">
              <a:latin typeface="Arial" charset="0"/>
            </a:endParaRPr>
          </a:p>
        </p:txBody>
      </p:sp>
      <p:pic>
        <p:nvPicPr>
          <p:cNvPr id="10247" name="Picture 2" descr="C:\Documents and Settings\Administrator\桌面\小人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25" y="969963"/>
            <a:ext cx="132397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矩形 9"/>
          <p:cNvSpPr/>
          <p:nvPr/>
        </p:nvSpPr>
        <p:spPr>
          <a:xfrm>
            <a:off x="1755775" y="1123950"/>
            <a:ext cx="25186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400" b="1" spc="200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</a:rPr>
              <a:t>选举机制的类型</a:t>
            </a:r>
            <a:endParaRPr lang="en-US" altLang="zh-CN" sz="2400" b="1" spc="200" dirty="0">
              <a:solidFill>
                <a:srgbClr val="1369B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121" name="组合 34"/>
          <p:cNvGrpSpPr>
            <a:grpSpLocks/>
          </p:cNvGrpSpPr>
          <p:nvPr/>
        </p:nvGrpSpPr>
        <p:grpSpPr bwMode="auto">
          <a:xfrm>
            <a:off x="961640" y="1890608"/>
            <a:ext cx="4781550" cy="490537"/>
            <a:chOff x="900725" y="1985600"/>
            <a:chExt cx="4781618" cy="490537"/>
          </a:xfrm>
        </p:grpSpPr>
        <p:sp>
          <p:nvSpPr>
            <p:cNvPr id="122" name="圆角矩形 1"/>
            <p:cNvSpPr>
              <a:spLocks noChangeArrowheads="1"/>
            </p:cNvSpPr>
            <p:nvPr/>
          </p:nvSpPr>
          <p:spPr bwMode="auto">
            <a:xfrm>
              <a:off x="900725" y="1985600"/>
              <a:ext cx="4781618" cy="490537"/>
            </a:xfrm>
            <a:prstGeom prst="roundRect">
              <a:avLst>
                <a:gd name="adj" fmla="val 16667"/>
              </a:avLst>
            </a:prstGeom>
            <a:solidFill>
              <a:srgbClr val="6B81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buFont typeface="Arial" pitchFamily="34" charset="0"/>
                <a:buNone/>
              </a:pPr>
              <a:endParaRPr lang="zh-CN" altLang="en-US"/>
            </a:p>
          </p:txBody>
        </p:sp>
        <p:sp>
          <p:nvSpPr>
            <p:cNvPr id="123" name="矩形 14"/>
            <p:cNvSpPr>
              <a:spLocks noChangeArrowheads="1"/>
            </p:cNvSpPr>
            <p:nvPr/>
          </p:nvSpPr>
          <p:spPr bwMode="auto">
            <a:xfrm>
              <a:off x="1358113" y="2037852"/>
              <a:ext cx="3507756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altLang="zh-CN" sz="20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1. </a:t>
              </a:r>
              <a:r>
                <a:rPr lang="zh-CN" altLang="en-US" sz="20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全新集群选举</a:t>
              </a:r>
            </a:p>
          </p:txBody>
        </p:sp>
      </p:grpSp>
      <p:sp>
        <p:nvSpPr>
          <p:cNvPr id="2" name="矩形 1">
            <a:extLst>
              <a:ext uri="{FF2B5EF4-FFF2-40B4-BE49-F238E27FC236}">
                <a16:creationId xmlns:a16="http://schemas.microsoft.com/office/drawing/2014/main" xmlns="" id="{E82DD5B9-E197-E64D-AD99-C4C7DF61A78B}"/>
              </a:ext>
            </a:extLst>
          </p:cNvPr>
          <p:cNvSpPr/>
          <p:nvPr/>
        </p:nvSpPr>
        <p:spPr>
          <a:xfrm>
            <a:off x="1421594" y="3018551"/>
            <a:ext cx="7042728" cy="12899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defTabSz="622300">
              <a:lnSpc>
                <a:spcPct val="150000"/>
              </a:lnSpc>
              <a:spcAft>
                <a:spcPct val="15000"/>
              </a:spcAft>
              <a:defRPr/>
            </a:pPr>
            <a:r>
              <a:rPr lang="zh-CN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服务器</a:t>
            </a:r>
            <a:r>
              <a:rPr lang="en-US" altLang="zh-CN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1</a:t>
            </a:r>
            <a:r>
              <a:rPr lang="zh-CN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启动，先给自己投票；其次，发投票信息，由于其它机器还没有启动所以它无法接收到投票的反馈信息，因此服务器</a:t>
            </a:r>
            <a:r>
              <a:rPr lang="en-US" altLang="zh-CN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1</a:t>
            </a:r>
            <a:r>
              <a:rPr lang="zh-CN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的状态一直属于竞选状态。</a:t>
            </a:r>
            <a:endParaRPr lang="en-US" altLang="zh-CN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xmlns="" id="{08303BB9-8790-ED44-A4FF-25E0AD2A83B8}"/>
              </a:ext>
            </a:extLst>
          </p:cNvPr>
          <p:cNvSpPr txBox="1"/>
          <p:nvPr/>
        </p:nvSpPr>
        <p:spPr>
          <a:xfrm>
            <a:off x="856756" y="2509628"/>
            <a:ext cx="8139941" cy="458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假设有</a:t>
            </a:r>
            <a:r>
              <a:rPr kumimoji="1" lang="en-US" altLang="zh-CN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5</a:t>
            </a:r>
            <a:r>
              <a:rPr kumimoji="1" lang="zh-CN" altLang="en-US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台编号分别是</a:t>
            </a:r>
            <a:r>
              <a:rPr kumimoji="1" lang="en-US" altLang="zh-CN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1~5</a:t>
            </a:r>
            <a:r>
              <a:rPr kumimoji="1" lang="zh-CN" altLang="en-US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的服务器，</a:t>
            </a:r>
            <a:r>
              <a:rPr kumimoji="1" lang="zh-CN" altLang="en-US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全新集群选举过程</a:t>
            </a:r>
            <a:r>
              <a:rPr kumimoji="1" lang="zh-CN" altLang="en-US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如下：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xmlns="" id="{2CFBD33D-B040-4541-8D9D-BD24C646AD41}"/>
              </a:ext>
            </a:extLst>
          </p:cNvPr>
          <p:cNvSpPr/>
          <p:nvPr/>
        </p:nvSpPr>
        <p:spPr>
          <a:xfrm>
            <a:off x="393547" y="3402754"/>
            <a:ext cx="10118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步骤</a:t>
            </a:r>
            <a:r>
              <a:rPr lang="en-US" altLang="zh-CN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1</a:t>
            </a:r>
            <a:r>
              <a:rPr lang="zh-CN" altLang="en-US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：</a:t>
            </a:r>
            <a:endParaRPr lang="zh-CN" altLang="en-US" b="1" dirty="0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xmlns="" id="{04469B87-AE3D-3743-A5E4-E55F5E0340D2}"/>
              </a:ext>
            </a:extLst>
          </p:cNvPr>
          <p:cNvSpPr/>
          <p:nvPr/>
        </p:nvSpPr>
        <p:spPr>
          <a:xfrm>
            <a:off x="350848" y="5247709"/>
            <a:ext cx="10118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步骤</a:t>
            </a:r>
            <a:r>
              <a:rPr lang="en-US" altLang="zh-CN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2</a:t>
            </a:r>
            <a:r>
              <a:rPr lang="zh-CN" altLang="en-US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：</a:t>
            </a:r>
            <a:endParaRPr lang="zh-CN" altLang="en-US" b="1" dirty="0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xmlns="" id="{591EA219-B348-3949-A446-789F1E97C8BE}"/>
              </a:ext>
            </a:extLst>
          </p:cNvPr>
          <p:cNvSpPr/>
          <p:nvPr/>
        </p:nvSpPr>
        <p:spPr>
          <a:xfrm>
            <a:off x="1362663" y="4609165"/>
            <a:ext cx="7042727" cy="17054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defTabSz="622300">
              <a:lnSpc>
                <a:spcPct val="150000"/>
              </a:lnSpc>
              <a:spcAft>
                <a:spcPct val="15000"/>
              </a:spcAft>
              <a:defRPr/>
            </a:pPr>
            <a:r>
              <a:rPr lang="zh-CN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服务器</a:t>
            </a:r>
            <a:r>
              <a:rPr lang="en-US" altLang="zh-CN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2</a:t>
            </a:r>
            <a:r>
              <a:rPr lang="zh-CN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启动，先给自己投票；其次，在集群中启动</a:t>
            </a:r>
            <a:r>
              <a:rPr lang="en-US" altLang="zh-CN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Zookeeper</a:t>
            </a:r>
            <a:r>
              <a:rPr lang="zh-CN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服务的机器发起投票对比，它会与服务器</a:t>
            </a:r>
            <a:r>
              <a:rPr lang="en-US" altLang="zh-CN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1</a:t>
            </a:r>
            <a:r>
              <a:rPr lang="zh-CN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交换结果，由于服务器</a:t>
            </a:r>
            <a:r>
              <a:rPr lang="en-US" altLang="zh-CN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2</a:t>
            </a:r>
            <a:r>
              <a:rPr lang="zh-CN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编号大，服务器</a:t>
            </a:r>
            <a:r>
              <a:rPr lang="en-US" altLang="zh-CN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2</a:t>
            </a:r>
            <a:r>
              <a:rPr lang="zh-CN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胜出，服务器</a:t>
            </a:r>
            <a:r>
              <a:rPr lang="en-US" altLang="zh-CN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1</a:t>
            </a:r>
            <a:r>
              <a:rPr lang="zh-CN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会将票投给服务器</a:t>
            </a:r>
            <a:r>
              <a:rPr lang="en-US" altLang="zh-CN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2</a:t>
            </a:r>
            <a:r>
              <a:rPr lang="zh-CN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，此时服务器</a:t>
            </a:r>
            <a:r>
              <a:rPr lang="en-US" altLang="zh-CN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2</a:t>
            </a:r>
            <a:r>
              <a:rPr lang="zh-CN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的投票数并没有大于集群半数，两个服务器状态依旧是竞选状态。</a:t>
            </a:r>
          </a:p>
        </p:txBody>
      </p:sp>
      <p:cxnSp>
        <p:nvCxnSpPr>
          <p:cNvPr id="35" name="直线连接符 34">
            <a:extLst>
              <a:ext uri="{FF2B5EF4-FFF2-40B4-BE49-F238E27FC236}">
                <a16:creationId xmlns:a16="http://schemas.microsoft.com/office/drawing/2014/main" xmlns="" id="{CCB4C38C-91C3-5247-B45C-8245D7347988}"/>
              </a:ext>
            </a:extLst>
          </p:cNvPr>
          <p:cNvCxnSpPr>
            <a:cxnSpLocks/>
          </p:cNvCxnSpPr>
          <p:nvPr/>
        </p:nvCxnSpPr>
        <p:spPr bwMode="auto">
          <a:xfrm>
            <a:off x="416695" y="4474166"/>
            <a:ext cx="8061097" cy="0"/>
          </a:xfrm>
          <a:prstGeom prst="line">
            <a:avLst/>
          </a:prstGeom>
          <a:noFill/>
          <a:ln w="28575" cap="flat" cmpd="sng" algn="ctr">
            <a:solidFill>
              <a:srgbClr val="0070C0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23281693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标题 1"/>
          <p:cNvSpPr>
            <a:spLocks noChangeArrowheads="1"/>
          </p:cNvSpPr>
          <p:nvPr/>
        </p:nvSpPr>
        <p:spPr bwMode="auto">
          <a:xfrm>
            <a:off x="502285" y="136525"/>
            <a:ext cx="5884863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571500" indent="-571500" eaLnBrk="1" hangingPunct="1">
              <a:buFont typeface="Wingdings" pitchFamily="2" charset="2"/>
              <a:buNone/>
            </a:pPr>
            <a:r>
              <a:rPr lang="zh-CN" altLang="en-US" sz="2400" b="1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  <a:sym typeface="宋体" pitchFamily="2" charset="-122"/>
              </a:rPr>
              <a:t>            </a:t>
            </a:r>
            <a:r>
              <a:rPr lang="en-US" altLang="zh-CN" sz="2400" b="1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  <a:sym typeface="宋体" pitchFamily="2" charset="-122"/>
              </a:rPr>
              <a:t>5.4 Zookeeper</a:t>
            </a:r>
            <a:r>
              <a:rPr lang="zh-CN" altLang="en-US" sz="2400" b="1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  <a:sym typeface="宋体" pitchFamily="2" charset="-122"/>
              </a:rPr>
              <a:t>的选举机制</a:t>
            </a:r>
          </a:p>
        </p:txBody>
      </p:sp>
      <p:sp>
        <p:nvSpPr>
          <p:cNvPr id="7" name="矩形 6"/>
          <p:cNvSpPr/>
          <p:nvPr/>
        </p:nvSpPr>
        <p:spPr bwMode="auto">
          <a:xfrm>
            <a:off x="0" y="969484"/>
            <a:ext cx="9144000" cy="792641"/>
          </a:xfrm>
          <a:prstGeom prst="rect">
            <a:avLst/>
          </a:prstGeom>
          <a:gradFill>
            <a:gsLst>
              <a:gs pos="100000">
                <a:srgbClr val="00B0F0">
                  <a:alpha val="0"/>
                </a:srgbClr>
              </a:gs>
              <a:gs pos="0">
                <a:srgbClr val="D1ECFF">
                  <a:alpha val="0"/>
                </a:srgbClr>
              </a:gs>
              <a:gs pos="49000">
                <a:srgbClr val="D1ECFF"/>
              </a:gs>
            </a:gsLst>
            <a:lin ang="0" scaled="0"/>
          </a:gra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buFont typeface="Arial" pitchFamily="34" charset="0"/>
              <a:buNone/>
              <a:defRPr/>
            </a:pPr>
            <a:endParaRPr lang="zh-CN" altLang="en-US">
              <a:latin typeface="Arial" charset="0"/>
            </a:endParaRPr>
          </a:p>
        </p:txBody>
      </p:sp>
      <p:pic>
        <p:nvPicPr>
          <p:cNvPr id="10247" name="Picture 2" descr="C:\Documents and Settings\Administrator\桌面\小人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25" y="969963"/>
            <a:ext cx="132397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矩形 9"/>
          <p:cNvSpPr/>
          <p:nvPr/>
        </p:nvSpPr>
        <p:spPr>
          <a:xfrm>
            <a:off x="1755775" y="1123950"/>
            <a:ext cx="25186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400" b="1" spc="200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</a:rPr>
              <a:t>选举机制的类型</a:t>
            </a:r>
            <a:endParaRPr lang="en-US" altLang="zh-CN" sz="2400" b="1" spc="200" dirty="0">
              <a:solidFill>
                <a:srgbClr val="1369B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121" name="组合 34"/>
          <p:cNvGrpSpPr>
            <a:grpSpLocks/>
          </p:cNvGrpSpPr>
          <p:nvPr/>
        </p:nvGrpSpPr>
        <p:grpSpPr bwMode="auto">
          <a:xfrm>
            <a:off x="961640" y="1890608"/>
            <a:ext cx="4781550" cy="490537"/>
            <a:chOff x="900725" y="1985600"/>
            <a:chExt cx="4781618" cy="490537"/>
          </a:xfrm>
        </p:grpSpPr>
        <p:sp>
          <p:nvSpPr>
            <p:cNvPr id="122" name="圆角矩形 1"/>
            <p:cNvSpPr>
              <a:spLocks noChangeArrowheads="1"/>
            </p:cNvSpPr>
            <p:nvPr/>
          </p:nvSpPr>
          <p:spPr bwMode="auto">
            <a:xfrm>
              <a:off x="900725" y="1985600"/>
              <a:ext cx="4781618" cy="490537"/>
            </a:xfrm>
            <a:prstGeom prst="roundRect">
              <a:avLst>
                <a:gd name="adj" fmla="val 16667"/>
              </a:avLst>
            </a:prstGeom>
            <a:solidFill>
              <a:srgbClr val="6B81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buFont typeface="Arial" pitchFamily="34" charset="0"/>
                <a:buNone/>
              </a:pPr>
              <a:endParaRPr lang="zh-CN" altLang="en-US"/>
            </a:p>
          </p:txBody>
        </p:sp>
        <p:sp>
          <p:nvSpPr>
            <p:cNvPr id="123" name="矩形 14"/>
            <p:cNvSpPr>
              <a:spLocks noChangeArrowheads="1"/>
            </p:cNvSpPr>
            <p:nvPr/>
          </p:nvSpPr>
          <p:spPr bwMode="auto">
            <a:xfrm>
              <a:off x="1358113" y="2037852"/>
              <a:ext cx="3507756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altLang="zh-CN" sz="20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1. </a:t>
              </a:r>
              <a:r>
                <a:rPr lang="zh-CN" altLang="en-US" sz="20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全新集群选举</a:t>
              </a:r>
            </a:p>
          </p:txBody>
        </p:sp>
      </p:grpSp>
      <p:sp>
        <p:nvSpPr>
          <p:cNvPr id="2" name="矩形 1">
            <a:extLst>
              <a:ext uri="{FF2B5EF4-FFF2-40B4-BE49-F238E27FC236}">
                <a16:creationId xmlns:a16="http://schemas.microsoft.com/office/drawing/2014/main" xmlns="" id="{E82DD5B9-E197-E64D-AD99-C4C7DF61A78B}"/>
              </a:ext>
            </a:extLst>
          </p:cNvPr>
          <p:cNvSpPr/>
          <p:nvPr/>
        </p:nvSpPr>
        <p:spPr>
          <a:xfrm>
            <a:off x="1415039" y="5888037"/>
            <a:ext cx="6842270" cy="4589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defTabSz="622300">
              <a:lnSpc>
                <a:spcPct val="150000"/>
              </a:lnSpc>
              <a:spcAft>
                <a:spcPct val="15000"/>
              </a:spcAft>
              <a:defRPr/>
            </a:pP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服务器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5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启动，同服务器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4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一样，均成为追随者状态。</a:t>
            </a:r>
          </a:p>
        </p:txBody>
      </p:sp>
      <p:cxnSp>
        <p:nvCxnSpPr>
          <p:cNvPr id="11" name="直线连接符 10">
            <a:extLst>
              <a:ext uri="{FF2B5EF4-FFF2-40B4-BE49-F238E27FC236}">
                <a16:creationId xmlns:a16="http://schemas.microsoft.com/office/drawing/2014/main" xmlns="" id="{9353FAAD-5E6A-F24B-992F-DC4F6F4B5E30}"/>
              </a:ext>
            </a:extLst>
          </p:cNvPr>
          <p:cNvCxnSpPr>
            <a:cxnSpLocks/>
          </p:cNvCxnSpPr>
          <p:nvPr/>
        </p:nvCxnSpPr>
        <p:spPr bwMode="auto">
          <a:xfrm>
            <a:off x="403225" y="4349475"/>
            <a:ext cx="8061097" cy="0"/>
          </a:xfrm>
          <a:prstGeom prst="line">
            <a:avLst/>
          </a:prstGeom>
          <a:noFill/>
          <a:ln w="28575" cap="flat" cmpd="sng" algn="ctr">
            <a:solidFill>
              <a:srgbClr val="0070C0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直线连接符 11">
            <a:extLst>
              <a:ext uri="{FF2B5EF4-FFF2-40B4-BE49-F238E27FC236}">
                <a16:creationId xmlns:a16="http://schemas.microsoft.com/office/drawing/2014/main" xmlns="" id="{3D5BB1B7-A878-DE4B-9FF9-22DABF46F3D9}"/>
              </a:ext>
            </a:extLst>
          </p:cNvPr>
          <p:cNvCxnSpPr>
            <a:cxnSpLocks/>
          </p:cNvCxnSpPr>
          <p:nvPr/>
        </p:nvCxnSpPr>
        <p:spPr bwMode="auto">
          <a:xfrm>
            <a:off x="403225" y="5734932"/>
            <a:ext cx="8061097" cy="0"/>
          </a:xfrm>
          <a:prstGeom prst="line">
            <a:avLst/>
          </a:prstGeom>
          <a:noFill/>
          <a:ln w="28575" cap="flat" cmpd="sng" algn="ctr">
            <a:solidFill>
              <a:srgbClr val="0070C0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" name="矩形 3">
            <a:extLst>
              <a:ext uri="{FF2B5EF4-FFF2-40B4-BE49-F238E27FC236}">
                <a16:creationId xmlns:a16="http://schemas.microsoft.com/office/drawing/2014/main" xmlns="" id="{A92652D3-C114-E345-82D9-BC186C286766}"/>
              </a:ext>
            </a:extLst>
          </p:cNvPr>
          <p:cNvSpPr/>
          <p:nvPr/>
        </p:nvSpPr>
        <p:spPr>
          <a:xfrm>
            <a:off x="1415040" y="2508525"/>
            <a:ext cx="7252179" cy="17054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defTabSz="622300">
              <a:lnSpc>
                <a:spcPct val="150000"/>
              </a:lnSpc>
              <a:spcAft>
                <a:spcPct val="15000"/>
              </a:spcAft>
              <a:defRPr/>
            </a:pP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服务器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3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启动，先给自己投票；其次，与之前启动的服务器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交换信息，服务器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3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的编号最大，服务器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3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胜出，服务器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会将票投给服务器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3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，此时投票数正好大于半数，所以服务器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3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成为领导者状态，服务器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成为追随者状态。</a:t>
            </a:r>
            <a:endParaRPr lang="en-US" altLang="zh-CN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xmlns="" id="{6D4994CE-7914-BB47-B6D5-82D26DB1C78A}"/>
              </a:ext>
            </a:extLst>
          </p:cNvPr>
          <p:cNvSpPr/>
          <p:nvPr/>
        </p:nvSpPr>
        <p:spPr>
          <a:xfrm>
            <a:off x="403225" y="3233345"/>
            <a:ext cx="10118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步骤</a:t>
            </a:r>
            <a:r>
              <a:rPr lang="en-US" altLang="zh-CN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3</a:t>
            </a:r>
            <a:r>
              <a:rPr lang="zh-CN" altLang="en-US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：</a:t>
            </a:r>
            <a:endParaRPr lang="zh-CN" altLang="en-US" b="1" dirty="0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xmlns="" id="{B6ADCE33-B479-D34E-B392-9AFFCD6355AC}"/>
              </a:ext>
            </a:extLst>
          </p:cNvPr>
          <p:cNvSpPr/>
          <p:nvPr/>
        </p:nvSpPr>
        <p:spPr>
          <a:xfrm>
            <a:off x="403224" y="4881462"/>
            <a:ext cx="10198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步骤</a:t>
            </a:r>
            <a:r>
              <a:rPr lang="en-US" altLang="zh-CN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4</a:t>
            </a:r>
            <a:r>
              <a:rPr lang="zh-CN" altLang="en-US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：</a:t>
            </a:r>
            <a:endParaRPr lang="zh-CN" altLang="en-US" b="1" dirty="0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xmlns="" id="{4BD80CD6-3DFC-D04A-BFCD-331432912136}"/>
              </a:ext>
            </a:extLst>
          </p:cNvPr>
          <p:cNvSpPr/>
          <p:nvPr/>
        </p:nvSpPr>
        <p:spPr>
          <a:xfrm>
            <a:off x="1415039" y="4408478"/>
            <a:ext cx="7147069" cy="12899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defTabSz="622300">
              <a:lnSpc>
                <a:spcPct val="150000"/>
              </a:lnSpc>
              <a:spcAft>
                <a:spcPct val="15000"/>
              </a:spcAft>
              <a:defRPr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服务器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启动，先给自己投票；其次，与之前启动的服务器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交换信息，尽管服务器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的编号大，但是服务器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已经胜，所以服务器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只能成为追随者状态。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xmlns="" id="{FC8A3952-FC26-E143-835D-1BC1E98C1CFF}"/>
              </a:ext>
            </a:extLst>
          </p:cNvPr>
          <p:cNvSpPr/>
          <p:nvPr/>
        </p:nvSpPr>
        <p:spPr>
          <a:xfrm>
            <a:off x="403224" y="5986701"/>
            <a:ext cx="10198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步骤</a:t>
            </a:r>
            <a:r>
              <a:rPr lang="en-US" altLang="zh-CN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5</a:t>
            </a:r>
            <a:r>
              <a:rPr lang="zh-CN" altLang="en-US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：</a:t>
            </a:r>
            <a:endParaRPr lang="zh-CN" altLang="en-US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874064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标题 1"/>
          <p:cNvSpPr>
            <a:spLocks noChangeArrowheads="1"/>
          </p:cNvSpPr>
          <p:nvPr/>
        </p:nvSpPr>
        <p:spPr bwMode="auto">
          <a:xfrm>
            <a:off x="502285" y="136525"/>
            <a:ext cx="5884863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571500" indent="-571500" eaLnBrk="1" hangingPunct="1">
              <a:buFont typeface="Wingdings" pitchFamily="2" charset="2"/>
              <a:buNone/>
            </a:pPr>
            <a:r>
              <a:rPr lang="zh-CN" altLang="en-US" sz="2400" b="1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  <a:sym typeface="宋体" pitchFamily="2" charset="-122"/>
              </a:rPr>
              <a:t>            </a:t>
            </a:r>
            <a:r>
              <a:rPr lang="en-US" altLang="zh-CN" sz="2400" b="1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  <a:sym typeface="宋体" pitchFamily="2" charset="-122"/>
              </a:rPr>
              <a:t>5.4 Zookeeper</a:t>
            </a:r>
            <a:r>
              <a:rPr lang="zh-CN" altLang="en-US" sz="2400" b="1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  <a:sym typeface="宋体" pitchFamily="2" charset="-122"/>
              </a:rPr>
              <a:t>的选举机制</a:t>
            </a:r>
          </a:p>
        </p:txBody>
      </p:sp>
      <p:sp>
        <p:nvSpPr>
          <p:cNvPr id="7" name="矩形 6"/>
          <p:cNvSpPr/>
          <p:nvPr/>
        </p:nvSpPr>
        <p:spPr bwMode="auto">
          <a:xfrm>
            <a:off x="0" y="969484"/>
            <a:ext cx="9144000" cy="792641"/>
          </a:xfrm>
          <a:prstGeom prst="rect">
            <a:avLst/>
          </a:prstGeom>
          <a:gradFill>
            <a:gsLst>
              <a:gs pos="100000">
                <a:srgbClr val="00B0F0">
                  <a:alpha val="0"/>
                </a:srgbClr>
              </a:gs>
              <a:gs pos="0">
                <a:srgbClr val="D1ECFF">
                  <a:alpha val="0"/>
                </a:srgbClr>
              </a:gs>
              <a:gs pos="49000">
                <a:srgbClr val="D1ECFF"/>
              </a:gs>
            </a:gsLst>
            <a:lin ang="0" scaled="0"/>
          </a:gra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buFont typeface="Arial" pitchFamily="34" charset="0"/>
              <a:buNone/>
              <a:defRPr/>
            </a:pPr>
            <a:endParaRPr lang="zh-CN" altLang="en-US">
              <a:latin typeface="Arial" charset="0"/>
            </a:endParaRPr>
          </a:p>
        </p:txBody>
      </p:sp>
      <p:pic>
        <p:nvPicPr>
          <p:cNvPr id="10247" name="Picture 2" descr="C:\Documents and Settings\Administrator\桌面\小人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25" y="969963"/>
            <a:ext cx="132397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矩形 9"/>
          <p:cNvSpPr/>
          <p:nvPr/>
        </p:nvSpPr>
        <p:spPr>
          <a:xfrm>
            <a:off x="1755775" y="1123950"/>
            <a:ext cx="25186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400" b="1" spc="200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</a:rPr>
              <a:t>选举机制的类型</a:t>
            </a:r>
            <a:endParaRPr lang="en-US" altLang="zh-CN" sz="2400" b="1" spc="200" dirty="0">
              <a:solidFill>
                <a:srgbClr val="1369B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121" name="组合 34"/>
          <p:cNvGrpSpPr>
            <a:grpSpLocks/>
          </p:cNvGrpSpPr>
          <p:nvPr/>
        </p:nvGrpSpPr>
        <p:grpSpPr bwMode="auto">
          <a:xfrm>
            <a:off x="961640" y="1890608"/>
            <a:ext cx="4781550" cy="490537"/>
            <a:chOff x="900725" y="1985600"/>
            <a:chExt cx="4781618" cy="490537"/>
          </a:xfrm>
        </p:grpSpPr>
        <p:sp>
          <p:nvSpPr>
            <p:cNvPr id="122" name="圆角矩形 1"/>
            <p:cNvSpPr>
              <a:spLocks noChangeArrowheads="1"/>
            </p:cNvSpPr>
            <p:nvPr/>
          </p:nvSpPr>
          <p:spPr bwMode="auto">
            <a:xfrm>
              <a:off x="900725" y="1985600"/>
              <a:ext cx="4781618" cy="490537"/>
            </a:xfrm>
            <a:prstGeom prst="roundRect">
              <a:avLst>
                <a:gd name="adj" fmla="val 16667"/>
              </a:avLst>
            </a:prstGeom>
            <a:solidFill>
              <a:srgbClr val="6B81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buFont typeface="Arial" pitchFamily="34" charset="0"/>
                <a:buNone/>
              </a:pPr>
              <a:endParaRPr lang="zh-CN" altLang="en-US"/>
            </a:p>
          </p:txBody>
        </p:sp>
        <p:sp>
          <p:nvSpPr>
            <p:cNvPr id="123" name="矩形 14"/>
            <p:cNvSpPr>
              <a:spLocks noChangeArrowheads="1"/>
            </p:cNvSpPr>
            <p:nvPr/>
          </p:nvSpPr>
          <p:spPr bwMode="auto">
            <a:xfrm>
              <a:off x="1358113" y="2037852"/>
              <a:ext cx="3507756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altLang="zh-CN" sz="20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2. </a:t>
              </a:r>
              <a:r>
                <a:rPr lang="zh-CN" altLang="en-US" sz="20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非全新集群选举</a:t>
              </a:r>
            </a:p>
          </p:txBody>
        </p:sp>
      </p:grpSp>
      <p:cxnSp>
        <p:nvCxnSpPr>
          <p:cNvPr id="20" name="直线连接符 19">
            <a:extLst>
              <a:ext uri="{FF2B5EF4-FFF2-40B4-BE49-F238E27FC236}">
                <a16:creationId xmlns:a16="http://schemas.microsoft.com/office/drawing/2014/main" xmlns="" id="{89555822-4AF1-F849-BD0C-2919621001F9}"/>
              </a:ext>
            </a:extLst>
          </p:cNvPr>
          <p:cNvCxnSpPr>
            <a:cxnSpLocks/>
          </p:cNvCxnSpPr>
          <p:nvPr/>
        </p:nvCxnSpPr>
        <p:spPr bwMode="auto">
          <a:xfrm>
            <a:off x="502285" y="3698312"/>
            <a:ext cx="8061097" cy="0"/>
          </a:xfrm>
          <a:prstGeom prst="line">
            <a:avLst/>
          </a:prstGeom>
          <a:noFill/>
          <a:ln w="28575" cap="flat" cmpd="sng" algn="ctr">
            <a:solidFill>
              <a:srgbClr val="0070C0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" name="矩形 20">
            <a:extLst>
              <a:ext uri="{FF2B5EF4-FFF2-40B4-BE49-F238E27FC236}">
                <a16:creationId xmlns:a16="http://schemas.microsoft.com/office/drawing/2014/main" xmlns="" id="{3FAE775F-9BBE-174D-A844-B8F3A1C645D6}"/>
              </a:ext>
            </a:extLst>
          </p:cNvPr>
          <p:cNvSpPr/>
          <p:nvPr/>
        </p:nvSpPr>
        <p:spPr>
          <a:xfrm>
            <a:off x="1419021" y="2614643"/>
            <a:ext cx="7325734" cy="8744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defTabSz="622300">
              <a:lnSpc>
                <a:spcPct val="150000"/>
              </a:lnSpc>
              <a:spcAft>
                <a:spcPct val="15000"/>
              </a:spcAft>
              <a:defRPr/>
            </a:pP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统计逻辑时钟是否相同，逻辑时钟小，则说明途中可能存在宕机问题，因此数据不完整，那么该选举结果被忽略，重新投票选举。</a:t>
            </a:r>
            <a:endParaRPr lang="en-US" altLang="zh-CN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xmlns="" id="{66F28DCB-F216-8043-BFFA-E511BC00ABBD}"/>
              </a:ext>
            </a:extLst>
          </p:cNvPr>
          <p:cNvSpPr/>
          <p:nvPr/>
        </p:nvSpPr>
        <p:spPr>
          <a:xfrm>
            <a:off x="502285" y="2886175"/>
            <a:ext cx="10198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步骤</a:t>
            </a:r>
            <a:r>
              <a:rPr lang="en-US" altLang="zh-CN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1</a:t>
            </a:r>
            <a:r>
              <a:rPr lang="zh-CN" altLang="en-US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：</a:t>
            </a:r>
            <a:endParaRPr lang="zh-CN" altLang="en-US" b="1" dirty="0"/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xmlns="" id="{5E73DBA5-CD93-5D48-A6FA-EDEB746D1653}"/>
              </a:ext>
            </a:extLst>
          </p:cNvPr>
          <p:cNvSpPr/>
          <p:nvPr/>
        </p:nvSpPr>
        <p:spPr>
          <a:xfrm>
            <a:off x="1419021" y="3761130"/>
            <a:ext cx="7144361" cy="8744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统一逻辑时钟后，对比数据</a:t>
            </a:r>
            <a:r>
              <a:rPr lang="en-US" altLang="zh-CN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ID</a:t>
            </a:r>
            <a:r>
              <a:rPr lang="zh-CN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值，数据</a:t>
            </a:r>
            <a:r>
              <a:rPr lang="en-US" altLang="zh-CN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ID</a:t>
            </a:r>
            <a:r>
              <a:rPr lang="zh-CN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反应数据的新旧程度，因此数据</a:t>
            </a:r>
            <a:r>
              <a:rPr lang="en-US" altLang="zh-CN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ID</a:t>
            </a:r>
            <a:r>
              <a:rPr lang="zh-CN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大的胜出。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xmlns="" id="{7C7E2EC6-F917-D747-A0AA-EBF3040CB9FE}"/>
              </a:ext>
            </a:extLst>
          </p:cNvPr>
          <p:cNvSpPr/>
          <p:nvPr/>
        </p:nvSpPr>
        <p:spPr>
          <a:xfrm>
            <a:off x="952007" y="4954138"/>
            <a:ext cx="7792748" cy="8744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150000"/>
              </a:lnSpc>
            </a:pPr>
            <a:r>
              <a:rPr lang="zh-CN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如果逻辑时钟和数据</a:t>
            </a:r>
            <a:r>
              <a:rPr lang="en-US" altLang="zh-CN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ID</a:t>
            </a:r>
            <a:r>
              <a:rPr lang="zh-CN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都相同的情况下，那么比较服务器</a:t>
            </a:r>
            <a:r>
              <a:rPr lang="en-US" altLang="zh-CN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ID</a:t>
            </a:r>
            <a:r>
              <a:rPr lang="zh-CN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（编号），值大则胜出。</a:t>
            </a:r>
          </a:p>
        </p:txBody>
      </p:sp>
      <p:cxnSp>
        <p:nvCxnSpPr>
          <p:cNvPr id="25" name="直线连接符 24">
            <a:extLst>
              <a:ext uri="{FF2B5EF4-FFF2-40B4-BE49-F238E27FC236}">
                <a16:creationId xmlns:a16="http://schemas.microsoft.com/office/drawing/2014/main" xmlns="" id="{02777336-FC73-B245-AED4-E4ED24FD863F}"/>
              </a:ext>
            </a:extLst>
          </p:cNvPr>
          <p:cNvCxnSpPr>
            <a:cxnSpLocks/>
          </p:cNvCxnSpPr>
          <p:nvPr/>
        </p:nvCxnSpPr>
        <p:spPr bwMode="auto">
          <a:xfrm>
            <a:off x="541451" y="4806675"/>
            <a:ext cx="8061097" cy="0"/>
          </a:xfrm>
          <a:prstGeom prst="line">
            <a:avLst/>
          </a:prstGeom>
          <a:noFill/>
          <a:ln w="28575" cap="flat" cmpd="sng" algn="ctr">
            <a:solidFill>
              <a:srgbClr val="0070C0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" name="矩形 25">
            <a:extLst>
              <a:ext uri="{FF2B5EF4-FFF2-40B4-BE49-F238E27FC236}">
                <a16:creationId xmlns:a16="http://schemas.microsoft.com/office/drawing/2014/main" xmlns="" id="{539E53A0-38C9-0E4D-81F5-EA54FF0B348E}"/>
              </a:ext>
            </a:extLst>
          </p:cNvPr>
          <p:cNvSpPr/>
          <p:nvPr/>
        </p:nvSpPr>
        <p:spPr>
          <a:xfrm>
            <a:off x="541451" y="4067828"/>
            <a:ext cx="10198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步骤</a:t>
            </a:r>
            <a:r>
              <a:rPr lang="en-US" altLang="zh-CN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2</a:t>
            </a:r>
            <a:r>
              <a:rPr lang="zh-CN" altLang="en-US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：</a:t>
            </a:r>
            <a:endParaRPr lang="zh-CN" altLang="en-US" b="1" dirty="0"/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xmlns="" id="{0BE7DFBC-9E8F-F24A-888B-72A13BB08A30}"/>
              </a:ext>
            </a:extLst>
          </p:cNvPr>
          <p:cNvSpPr/>
          <p:nvPr/>
        </p:nvSpPr>
        <p:spPr>
          <a:xfrm>
            <a:off x="541450" y="5206675"/>
            <a:ext cx="10198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步骤</a:t>
            </a:r>
            <a:r>
              <a:rPr lang="en-US" altLang="zh-CN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3</a:t>
            </a:r>
            <a:r>
              <a:rPr lang="zh-CN" altLang="en-US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：</a:t>
            </a:r>
            <a:endParaRPr lang="zh-CN" altLang="en-US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880826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ChangeArrowheads="1"/>
          </p:cNvSpPr>
          <p:nvPr/>
        </p:nvSpPr>
        <p:spPr bwMode="auto">
          <a:xfrm>
            <a:off x="1778000" y="153988"/>
            <a:ext cx="5148263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571500" indent="-571500" eaLnBrk="1" hangingPunct="1">
              <a:buFont typeface="Wingdings" pitchFamily="2" charset="2"/>
              <a:buNone/>
            </a:pPr>
            <a:r>
              <a:rPr lang="en-US" altLang="zh-CN" sz="3600">
                <a:solidFill>
                  <a:srgbClr val="1369B2"/>
                </a:solidFill>
                <a:sym typeface="Wingdings" pitchFamily="2" charset="2"/>
              </a:rPr>
              <a:t></a:t>
            </a:r>
            <a:r>
              <a:rPr lang="zh-CN" altLang="en-US" sz="3600" b="1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  <a:sym typeface="宋体" pitchFamily="2" charset="-122"/>
              </a:rPr>
              <a:t> 目录</a:t>
            </a:r>
          </a:p>
        </p:txBody>
      </p:sp>
      <p:grpSp>
        <p:nvGrpSpPr>
          <p:cNvPr id="4099" name="组合 2"/>
          <p:cNvGrpSpPr>
            <a:grpSpLocks/>
          </p:cNvGrpSpPr>
          <p:nvPr/>
        </p:nvGrpSpPr>
        <p:grpSpPr bwMode="auto">
          <a:xfrm>
            <a:off x="3082289" y="2476499"/>
            <a:ext cx="4857751" cy="954088"/>
            <a:chOff x="3250848" y="2900308"/>
            <a:chExt cx="4857753" cy="954087"/>
          </a:xfrm>
        </p:grpSpPr>
        <p:cxnSp>
          <p:nvCxnSpPr>
            <p:cNvPr id="49" name="直接连接符 48"/>
            <p:cNvCxnSpPr/>
            <p:nvPr/>
          </p:nvCxnSpPr>
          <p:spPr bwMode="auto">
            <a:xfrm>
              <a:off x="4373212" y="3403546"/>
              <a:ext cx="3735389" cy="0"/>
            </a:xfrm>
            <a:prstGeom prst="line">
              <a:avLst/>
            </a:prstGeom>
            <a:noFill/>
            <a:ln w="3175" cap="flat" cmpd="sng" algn="ctr">
              <a:solidFill>
                <a:schemeClr val="bg1">
                  <a:lumMod val="50000"/>
                </a:schemeClr>
              </a:solidFill>
              <a:prstDash val="sysDot"/>
              <a:headEnd type="oval" w="sm" len="sm"/>
              <a:tailEnd type="oval" w="sm" len="sm"/>
            </a:ln>
            <a:effectLst/>
          </p:spPr>
        </p:cxnSp>
        <p:sp>
          <p:nvSpPr>
            <p:cNvPr id="4130" name="矩形 36"/>
            <p:cNvSpPr>
              <a:spLocks noChangeArrowheads="1"/>
            </p:cNvSpPr>
            <p:nvPr/>
          </p:nvSpPr>
          <p:spPr bwMode="auto">
            <a:xfrm flipH="1">
              <a:off x="4131560" y="2900312"/>
              <a:ext cx="168988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2400" dirty="0">
                  <a:solidFill>
                    <a:srgbClr val="1369B2"/>
                  </a:solidFill>
                  <a:latin typeface="微软雅黑" pitchFamily="34" charset="-122"/>
                  <a:ea typeface="微软雅黑" pitchFamily="34" charset="-122"/>
                </a:rPr>
                <a:t>   数据模型</a:t>
              </a:r>
            </a:p>
          </p:txBody>
        </p:sp>
        <p:grpSp>
          <p:nvGrpSpPr>
            <p:cNvPr id="4131" name="组合 111"/>
            <p:cNvGrpSpPr>
              <a:grpSpLocks/>
            </p:cNvGrpSpPr>
            <p:nvPr/>
          </p:nvGrpSpPr>
          <p:grpSpPr bwMode="auto">
            <a:xfrm rot="-12767">
              <a:off x="3250848" y="2900308"/>
              <a:ext cx="885091" cy="954087"/>
              <a:chOff x="1936620" y="1275602"/>
              <a:chExt cx="1297395" cy="1728192"/>
            </a:xfrm>
          </p:grpSpPr>
          <p:grpSp>
            <p:nvGrpSpPr>
              <p:cNvPr id="4133" name="组合 112"/>
              <p:cNvGrpSpPr>
                <a:grpSpLocks/>
              </p:cNvGrpSpPr>
              <p:nvPr/>
            </p:nvGrpSpPr>
            <p:grpSpPr bwMode="auto">
              <a:xfrm>
                <a:off x="1936620" y="1275602"/>
                <a:ext cx="1296145" cy="1728192"/>
                <a:chOff x="1907704" y="1275602"/>
                <a:chExt cx="1296145" cy="1728192"/>
              </a:xfrm>
            </p:grpSpPr>
            <p:sp>
              <p:nvSpPr>
                <p:cNvPr id="55" name="圆角矩形 54"/>
                <p:cNvSpPr/>
                <p:nvPr/>
              </p:nvSpPr>
              <p:spPr>
                <a:xfrm>
                  <a:off x="1907704" y="1275602"/>
                  <a:ext cx="1296145" cy="1728192"/>
                </a:xfrm>
                <a:prstGeom prst="roundRect">
                  <a:avLst/>
                </a:prstGeom>
                <a:solidFill>
                  <a:srgbClr val="1369B2"/>
                </a:solidFill>
                <a:ln w="25400" cap="flat" cmpd="sng" algn="ctr">
                  <a:noFill/>
                  <a:prstDash val="solid"/>
                </a:ln>
                <a:effectLst>
                  <a:outerShdw blurRad="76200" dir="13500000" sy="23000" kx="1200000" algn="br" rotWithShape="0">
                    <a:prstClr val="black">
                      <a:alpha val="20000"/>
                    </a:prstClr>
                  </a:outerShdw>
                </a:effectLst>
              </p:spPr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altLang="zh-CN" sz="3600" b="1" kern="0" dirty="0">
                      <a:solidFill>
                        <a:prstClr val="white"/>
                      </a:solidFill>
                      <a:latin typeface="Cambria Math" panose="02040503050406030204" pitchFamily="18" charset="0"/>
                      <a:ea typeface="汉仪综艺体简" panose="02010609000101010101" pitchFamily="49" charset="-122"/>
                    </a:rPr>
                    <a:t>5.2</a:t>
                  </a:r>
                  <a:endParaRPr lang="zh-CN" altLang="en-US" sz="3600" b="1" kern="0" dirty="0">
                    <a:solidFill>
                      <a:prstClr val="white"/>
                    </a:solidFill>
                    <a:latin typeface="Cambria Math" panose="02040503050406030204" pitchFamily="18" charset="0"/>
                    <a:ea typeface="汉仪综艺体简" panose="02010609000101010101" pitchFamily="49" charset="-122"/>
                  </a:endParaRPr>
                </a:p>
              </p:txBody>
            </p:sp>
            <p:sp>
              <p:nvSpPr>
                <p:cNvPr id="56" name="圆角矩形 55"/>
                <p:cNvSpPr/>
                <p:nvPr/>
              </p:nvSpPr>
              <p:spPr>
                <a:xfrm>
                  <a:off x="1944472" y="1347412"/>
                  <a:ext cx="1189101" cy="1584414"/>
                </a:xfrm>
                <a:prstGeom prst="roundRect">
                  <a:avLst/>
                </a:prstGeom>
                <a:noFill/>
                <a:ln w="15875" cap="flat" cmpd="sng" algn="ctr">
                  <a:solidFill>
                    <a:sysClr val="window" lastClr="FFFFFF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b="1" kern="0">
                    <a:solidFill>
                      <a:prstClr val="white"/>
                    </a:solidFill>
                    <a:latin typeface="Cambria Math" panose="02040503050406030204" pitchFamily="18" charset="0"/>
                    <a:ea typeface="汉仪综艺体简" panose="02010609000101010101" pitchFamily="49" charset="-122"/>
                  </a:endParaRPr>
                </a:p>
              </p:txBody>
            </p:sp>
          </p:grpSp>
          <p:sp>
            <p:nvSpPr>
              <p:cNvPr id="54" name="圆角矩形 5"/>
              <p:cNvSpPr/>
              <p:nvPr/>
            </p:nvSpPr>
            <p:spPr>
              <a:xfrm>
                <a:off x="1937872" y="2028997"/>
                <a:ext cx="1296143" cy="937421"/>
              </a:xfrm>
              <a:custGeom>
                <a:avLst/>
                <a:gdLst/>
                <a:ahLst/>
                <a:cxnLst/>
                <a:rect l="l" t="t" r="r" b="b"/>
                <a:pathLst>
                  <a:path w="1292867" h="936362">
                    <a:moveTo>
                      <a:pt x="0" y="0"/>
                    </a:moveTo>
                    <a:lnTo>
                      <a:pt x="1292867" y="752847"/>
                    </a:lnTo>
                    <a:cubicBezTo>
                      <a:pt x="1277961" y="856795"/>
                      <a:pt x="1188330" y="936362"/>
                      <a:pt x="1080116" y="936362"/>
                    </a:cubicBezTo>
                    <a:lnTo>
                      <a:pt x="216028" y="936362"/>
                    </a:lnTo>
                    <a:cubicBezTo>
                      <a:pt x="96719" y="936362"/>
                      <a:pt x="0" y="839643"/>
                      <a:pt x="0" y="720334"/>
                    </a:cubicBezTo>
                    <a:close/>
                  </a:path>
                </a:pathLst>
              </a:custGeom>
              <a:solidFill>
                <a:sysClr val="window" lastClr="FFFFFF">
                  <a:alpha val="43000"/>
                </a:sys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6000" b="1" kern="0" dirty="0">
                  <a:solidFill>
                    <a:prstClr val="white"/>
                  </a:solidFill>
                  <a:latin typeface="Cambria Math" panose="02040503050406030204" pitchFamily="18" charset="0"/>
                  <a:ea typeface="汉仪综艺体简" panose="02010609000101010101" pitchFamily="49" charset="-122"/>
                </a:endParaRPr>
              </a:p>
            </p:txBody>
          </p:sp>
        </p:grpSp>
        <p:sp>
          <p:nvSpPr>
            <p:cNvPr id="52" name="TextBox 126">
              <a:hlinkClick r:id="rId4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4301774" y="3422596"/>
              <a:ext cx="3379789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>
                <a:defRPr/>
              </a:pPr>
              <a:r>
                <a:rPr lang="en-US" altLang="zh-CN" u="sng" dirty="0">
                  <a:solidFill>
                    <a:schemeClr val="bg1">
                      <a:lumMod val="7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☞</a:t>
              </a:r>
              <a:r>
                <a:rPr lang="zh-CN" altLang="en-US" u="sng" dirty="0">
                  <a:solidFill>
                    <a:schemeClr val="bg1">
                      <a:lumMod val="7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点击查看本节相关知识点</a:t>
              </a:r>
            </a:p>
          </p:txBody>
        </p:sp>
      </p:grpSp>
      <p:grpSp>
        <p:nvGrpSpPr>
          <p:cNvPr id="4100" name="组合 1"/>
          <p:cNvGrpSpPr>
            <a:grpSpLocks/>
          </p:cNvGrpSpPr>
          <p:nvPr/>
        </p:nvGrpSpPr>
        <p:grpSpPr bwMode="auto">
          <a:xfrm>
            <a:off x="1849438" y="1258888"/>
            <a:ext cx="4695825" cy="952500"/>
            <a:chOff x="2030063" y="1631469"/>
            <a:chExt cx="4695823" cy="952500"/>
          </a:xfrm>
        </p:grpSpPr>
        <p:grpSp>
          <p:nvGrpSpPr>
            <p:cNvPr id="4120" name="4.1"/>
            <p:cNvGrpSpPr>
              <a:grpSpLocks/>
            </p:cNvGrpSpPr>
            <p:nvPr/>
          </p:nvGrpSpPr>
          <p:grpSpPr bwMode="auto">
            <a:xfrm>
              <a:off x="2030063" y="1631469"/>
              <a:ext cx="4695823" cy="952500"/>
              <a:chOff x="1711766" y="1263306"/>
              <a:chExt cx="4696001" cy="952284"/>
            </a:xfrm>
          </p:grpSpPr>
          <p:grpSp>
            <p:nvGrpSpPr>
              <p:cNvPr id="4122" name="组合 29"/>
              <p:cNvGrpSpPr>
                <a:grpSpLocks/>
              </p:cNvGrpSpPr>
              <p:nvPr/>
            </p:nvGrpSpPr>
            <p:grpSpPr bwMode="auto">
              <a:xfrm rot="-12767">
                <a:off x="1711766" y="1263306"/>
                <a:ext cx="896507" cy="952284"/>
                <a:chOff x="1936620" y="1275606"/>
                <a:chExt cx="1313916" cy="1728192"/>
              </a:xfrm>
            </p:grpSpPr>
            <p:grpSp>
              <p:nvGrpSpPr>
                <p:cNvPr id="4125" name="组合 31"/>
                <p:cNvGrpSpPr>
                  <a:grpSpLocks/>
                </p:cNvGrpSpPr>
                <p:nvPr/>
              </p:nvGrpSpPr>
              <p:grpSpPr bwMode="auto">
                <a:xfrm>
                  <a:off x="1936620" y="1275606"/>
                  <a:ext cx="1296142" cy="1728192"/>
                  <a:chOff x="1907704" y="1275606"/>
                  <a:chExt cx="1296142" cy="1728192"/>
                </a:xfrm>
              </p:grpSpPr>
              <p:sp>
                <p:nvSpPr>
                  <p:cNvPr id="65" name="圆角矩形 64"/>
                  <p:cNvSpPr/>
                  <p:nvPr/>
                </p:nvSpPr>
                <p:spPr>
                  <a:xfrm>
                    <a:off x="1907704" y="1275564"/>
                    <a:ext cx="1295982" cy="1728192"/>
                  </a:xfrm>
                  <a:prstGeom prst="roundRect">
                    <a:avLst/>
                  </a:prstGeom>
                  <a:solidFill>
                    <a:srgbClr val="1369B2"/>
                  </a:solidFill>
                  <a:ln w="25400" cap="flat" cmpd="sng" algn="ctr">
                    <a:noFill/>
                    <a:prstDash val="solid"/>
                  </a:ln>
                  <a:effectLst>
                    <a:outerShdw blurRad="76200" dir="13500000" sy="23000" kx="1200000" algn="br" rotWithShape="0">
                      <a:prstClr val="black">
                        <a:alpha val="20000"/>
                      </a:prstClr>
                    </a:outerShdw>
                  </a:effectLst>
                </p:spPr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en-US" altLang="zh-CN" sz="3600" b="1" kern="0" dirty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汉仪综艺体简" panose="02010609000101010101" pitchFamily="49" charset="-122"/>
                      </a:rPr>
                      <a:t>5.1</a:t>
                    </a:r>
                    <a:endParaRPr lang="zh-CN" altLang="en-US" sz="3600" b="1" kern="0" dirty="0">
                      <a:solidFill>
                        <a:prstClr val="white"/>
                      </a:solidFill>
                      <a:latin typeface="Cambria Math" panose="02040503050406030204" pitchFamily="18" charset="0"/>
                      <a:ea typeface="汉仪综艺体简" panose="02010609000101010101" pitchFamily="49" charset="-122"/>
                    </a:endParaRPr>
                  </a:p>
                </p:txBody>
              </p:sp>
              <p:sp>
                <p:nvSpPr>
                  <p:cNvPr id="66" name="圆角矩形 65"/>
                  <p:cNvSpPr/>
                  <p:nvPr/>
                </p:nvSpPr>
                <p:spPr>
                  <a:xfrm>
                    <a:off x="1961218" y="1347571"/>
                    <a:ext cx="1188955" cy="1584176"/>
                  </a:xfrm>
                  <a:prstGeom prst="roundRect">
                    <a:avLst/>
                  </a:prstGeom>
                  <a:noFill/>
                  <a:ln w="15875" cap="flat" cmpd="sng" algn="ctr">
                    <a:solidFill>
                      <a:sysClr val="window" lastClr="FFFFFF"/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zh-CN" altLang="en-US" b="1" kern="0">
                      <a:solidFill>
                        <a:prstClr val="white"/>
                      </a:solidFill>
                      <a:latin typeface="Cambria Math" panose="02040503050406030204" pitchFamily="18" charset="0"/>
                      <a:ea typeface="汉仪综艺体简" panose="02010609000101010101" pitchFamily="49" charset="-122"/>
                    </a:endParaRPr>
                  </a:p>
                </p:txBody>
              </p:sp>
            </p:grpSp>
            <p:sp>
              <p:nvSpPr>
                <p:cNvPr id="64" name="圆角矩形 5"/>
                <p:cNvSpPr/>
                <p:nvPr/>
              </p:nvSpPr>
              <p:spPr>
                <a:xfrm>
                  <a:off x="1956484" y="2030297"/>
                  <a:ext cx="1293656" cy="9361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867" h="936362">
                      <a:moveTo>
                        <a:pt x="0" y="0"/>
                      </a:moveTo>
                      <a:lnTo>
                        <a:pt x="1292867" y="752847"/>
                      </a:lnTo>
                      <a:cubicBezTo>
                        <a:pt x="1277961" y="856795"/>
                        <a:pt x="1188330" y="936362"/>
                        <a:pt x="1080116" y="936362"/>
                      </a:cubicBezTo>
                      <a:lnTo>
                        <a:pt x="216028" y="936362"/>
                      </a:lnTo>
                      <a:cubicBezTo>
                        <a:pt x="96719" y="936362"/>
                        <a:pt x="0" y="839643"/>
                        <a:pt x="0" y="720334"/>
                      </a:cubicBezTo>
                      <a:close/>
                    </a:path>
                  </a:pathLst>
                </a:custGeom>
                <a:solidFill>
                  <a:sysClr val="window" lastClr="FFFFFF">
                    <a:alpha val="43000"/>
                  </a:sys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6000" b="1" kern="0" dirty="0">
                    <a:solidFill>
                      <a:prstClr val="white"/>
                    </a:solidFill>
                    <a:latin typeface="Cambria Math" panose="02040503050406030204" pitchFamily="18" charset="0"/>
                    <a:ea typeface="汉仪综艺体简" panose="02010609000101010101" pitchFamily="49" charset="-122"/>
                  </a:endParaRPr>
                </a:p>
              </p:txBody>
            </p:sp>
          </p:grpSp>
          <p:cxnSp>
            <p:nvCxnSpPr>
              <p:cNvPr id="61" name="直接连接符 60"/>
              <p:cNvCxnSpPr/>
              <p:nvPr/>
            </p:nvCxnSpPr>
            <p:spPr>
              <a:xfrm>
                <a:off x="2810357" y="1760080"/>
                <a:ext cx="3597410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bg1">
                    <a:lumMod val="50000"/>
                  </a:schemeClr>
                </a:solidFill>
                <a:prstDash val="sysDot"/>
                <a:headEnd type="oval" w="sm" len="sm"/>
                <a:tailEnd type="oval" w="sm" len="sm"/>
              </a:ln>
              <a:effectLst/>
            </p:spPr>
          </p:cxnSp>
          <p:sp>
            <p:nvSpPr>
              <p:cNvPr id="4124" name="矩形 35"/>
              <p:cNvSpPr>
                <a:spLocks noChangeArrowheads="1"/>
              </p:cNvSpPr>
              <p:nvPr/>
            </p:nvSpPr>
            <p:spPr bwMode="auto">
              <a:xfrm>
                <a:off x="2825025" y="1286488"/>
                <a:ext cx="2382280" cy="4615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zh-CN" altLang="en-US" sz="2400" dirty="0">
                    <a:solidFill>
                      <a:srgbClr val="1369B2"/>
                    </a:solidFill>
                    <a:latin typeface="微软雅黑" pitchFamily="34" charset="-122"/>
                    <a:ea typeface="微软雅黑" pitchFamily="34" charset="-122"/>
                  </a:rPr>
                  <a:t>初识</a:t>
                </a:r>
                <a:r>
                  <a:rPr lang="en-US" altLang="zh-CN" sz="2400" dirty="0">
                    <a:solidFill>
                      <a:srgbClr val="1369B2"/>
                    </a:solidFill>
                    <a:latin typeface="微软雅黑" pitchFamily="34" charset="-122"/>
                    <a:ea typeface="微软雅黑" pitchFamily="34" charset="-122"/>
                  </a:rPr>
                  <a:t>Zookeeper</a:t>
                </a:r>
                <a:endParaRPr lang="zh-CN" altLang="en-US" sz="2400" dirty="0">
                  <a:solidFill>
                    <a:srgbClr val="1369B2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sp>
          <p:nvSpPr>
            <p:cNvPr id="59" name="TextBox 126">
              <a:hlinkClick r:id="rId5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3036538" y="2150581"/>
              <a:ext cx="3525835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>
                <a:defRPr/>
              </a:pPr>
              <a:r>
                <a:rPr lang="en-US" altLang="zh-CN" u="sng" dirty="0">
                  <a:solidFill>
                    <a:schemeClr val="bg1">
                      <a:lumMod val="7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☞</a:t>
              </a:r>
              <a:r>
                <a:rPr lang="zh-CN" altLang="en-US" u="sng" dirty="0">
                  <a:solidFill>
                    <a:schemeClr val="bg1">
                      <a:lumMod val="7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点击查看本节相关知识点</a:t>
              </a:r>
            </a:p>
          </p:txBody>
        </p:sp>
      </p:grpSp>
      <p:grpSp>
        <p:nvGrpSpPr>
          <p:cNvPr id="4101" name="组合 3"/>
          <p:cNvGrpSpPr>
            <a:grpSpLocks/>
          </p:cNvGrpSpPr>
          <p:nvPr/>
        </p:nvGrpSpPr>
        <p:grpSpPr bwMode="auto">
          <a:xfrm>
            <a:off x="1849438" y="3759200"/>
            <a:ext cx="5015353" cy="952500"/>
            <a:chOff x="2030061" y="4092447"/>
            <a:chExt cx="5015324" cy="952500"/>
          </a:xfrm>
        </p:grpSpPr>
        <p:grpSp>
          <p:nvGrpSpPr>
            <p:cNvPr id="4111" name="4.1"/>
            <p:cNvGrpSpPr>
              <a:grpSpLocks/>
            </p:cNvGrpSpPr>
            <p:nvPr/>
          </p:nvGrpSpPr>
          <p:grpSpPr bwMode="auto">
            <a:xfrm>
              <a:off x="2030061" y="4092447"/>
              <a:ext cx="5015324" cy="952500"/>
              <a:chOff x="1711764" y="1263306"/>
              <a:chExt cx="5015514" cy="952284"/>
            </a:xfrm>
          </p:grpSpPr>
          <p:grpSp>
            <p:nvGrpSpPr>
              <p:cNvPr id="4113" name="组合 29"/>
              <p:cNvGrpSpPr>
                <a:grpSpLocks/>
              </p:cNvGrpSpPr>
              <p:nvPr/>
            </p:nvGrpSpPr>
            <p:grpSpPr bwMode="auto">
              <a:xfrm rot="-12767">
                <a:off x="1711764" y="1263306"/>
                <a:ext cx="896498" cy="952284"/>
                <a:chOff x="1936620" y="1275606"/>
                <a:chExt cx="1313905" cy="1728192"/>
              </a:xfrm>
            </p:grpSpPr>
            <p:grpSp>
              <p:nvGrpSpPr>
                <p:cNvPr id="4116" name="组合 31"/>
                <p:cNvGrpSpPr>
                  <a:grpSpLocks/>
                </p:cNvGrpSpPr>
                <p:nvPr/>
              </p:nvGrpSpPr>
              <p:grpSpPr bwMode="auto">
                <a:xfrm>
                  <a:off x="1936620" y="1275606"/>
                  <a:ext cx="1296142" cy="1728192"/>
                  <a:chOff x="1907704" y="1275606"/>
                  <a:chExt cx="1296142" cy="1728192"/>
                </a:xfrm>
              </p:grpSpPr>
              <p:sp>
                <p:nvSpPr>
                  <p:cNvPr id="79" name="圆角矩形 78"/>
                  <p:cNvSpPr/>
                  <p:nvPr/>
                </p:nvSpPr>
                <p:spPr>
                  <a:xfrm>
                    <a:off x="1907704" y="1275564"/>
                    <a:ext cx="1295978" cy="1728192"/>
                  </a:xfrm>
                  <a:prstGeom prst="roundRect">
                    <a:avLst/>
                  </a:prstGeom>
                  <a:solidFill>
                    <a:srgbClr val="1369B2"/>
                  </a:solidFill>
                  <a:ln w="25400" cap="flat" cmpd="sng" algn="ctr">
                    <a:noFill/>
                    <a:prstDash val="solid"/>
                  </a:ln>
                  <a:effectLst>
                    <a:outerShdw blurRad="76200" dir="13500000" sy="23000" kx="1200000" algn="br" rotWithShape="0">
                      <a:prstClr val="black">
                        <a:alpha val="20000"/>
                      </a:prstClr>
                    </a:outerShdw>
                  </a:effectLst>
                </p:spPr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en-US" altLang="zh-CN" sz="3600" b="1" kern="0" dirty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汉仪综艺体简" panose="02010609000101010101" pitchFamily="49" charset="-122"/>
                      </a:rPr>
                      <a:t>5.3</a:t>
                    </a:r>
                    <a:endParaRPr lang="zh-CN" altLang="en-US" sz="3600" b="1" kern="0" dirty="0">
                      <a:solidFill>
                        <a:prstClr val="white"/>
                      </a:solidFill>
                      <a:latin typeface="Cambria Math" panose="02040503050406030204" pitchFamily="18" charset="0"/>
                      <a:ea typeface="汉仪综艺体简" panose="02010609000101010101" pitchFamily="49" charset="-122"/>
                    </a:endParaRPr>
                  </a:p>
                </p:txBody>
              </p:sp>
              <p:sp>
                <p:nvSpPr>
                  <p:cNvPr id="80" name="圆角矩形 79"/>
                  <p:cNvSpPr/>
                  <p:nvPr/>
                </p:nvSpPr>
                <p:spPr>
                  <a:xfrm>
                    <a:off x="1961218" y="1347573"/>
                    <a:ext cx="1188951" cy="1584176"/>
                  </a:xfrm>
                  <a:prstGeom prst="roundRect">
                    <a:avLst/>
                  </a:prstGeom>
                  <a:noFill/>
                  <a:ln w="15875" cap="flat" cmpd="sng" algn="ctr">
                    <a:solidFill>
                      <a:sysClr val="window" lastClr="FFFFFF"/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zh-CN" altLang="en-US" b="1" kern="0">
                      <a:solidFill>
                        <a:prstClr val="white"/>
                      </a:solidFill>
                      <a:latin typeface="Cambria Math" panose="02040503050406030204" pitchFamily="18" charset="0"/>
                      <a:ea typeface="汉仪综艺体简" panose="02010609000101010101" pitchFamily="49" charset="-122"/>
                    </a:endParaRPr>
                  </a:p>
                </p:txBody>
              </p:sp>
            </p:grpSp>
            <p:sp>
              <p:nvSpPr>
                <p:cNvPr id="78" name="圆角矩形 5"/>
                <p:cNvSpPr/>
                <p:nvPr/>
              </p:nvSpPr>
              <p:spPr>
                <a:xfrm>
                  <a:off x="1956484" y="2030297"/>
                  <a:ext cx="1293651" cy="9361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867" h="936362">
                      <a:moveTo>
                        <a:pt x="0" y="0"/>
                      </a:moveTo>
                      <a:lnTo>
                        <a:pt x="1292867" y="752847"/>
                      </a:lnTo>
                      <a:cubicBezTo>
                        <a:pt x="1277961" y="856795"/>
                        <a:pt x="1188330" y="936362"/>
                        <a:pt x="1080116" y="936362"/>
                      </a:cubicBezTo>
                      <a:lnTo>
                        <a:pt x="216028" y="936362"/>
                      </a:lnTo>
                      <a:cubicBezTo>
                        <a:pt x="96719" y="936362"/>
                        <a:pt x="0" y="839643"/>
                        <a:pt x="0" y="720334"/>
                      </a:cubicBezTo>
                      <a:close/>
                    </a:path>
                  </a:pathLst>
                </a:custGeom>
                <a:solidFill>
                  <a:sysClr val="window" lastClr="FFFFFF">
                    <a:alpha val="43000"/>
                  </a:sys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6000" b="1" kern="0" dirty="0">
                    <a:solidFill>
                      <a:prstClr val="white"/>
                    </a:solidFill>
                    <a:latin typeface="Cambria Math" panose="02040503050406030204" pitchFamily="18" charset="0"/>
                    <a:ea typeface="汉仪综艺体简" panose="02010609000101010101" pitchFamily="49" charset="-122"/>
                  </a:endParaRPr>
                </a:p>
              </p:txBody>
            </p:sp>
          </p:grpSp>
          <p:cxnSp>
            <p:nvCxnSpPr>
              <p:cNvPr id="75" name="直接连接符 74"/>
              <p:cNvCxnSpPr/>
              <p:nvPr/>
            </p:nvCxnSpPr>
            <p:spPr>
              <a:xfrm>
                <a:off x="2810349" y="1760081"/>
                <a:ext cx="3597391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bg1">
                    <a:lumMod val="50000"/>
                  </a:schemeClr>
                </a:solidFill>
                <a:prstDash val="sysDot"/>
                <a:headEnd type="oval" w="sm" len="sm"/>
                <a:tailEnd type="oval" w="sm" len="sm"/>
              </a:ln>
              <a:effectLst/>
            </p:spPr>
          </p:cxnSp>
          <p:sp>
            <p:nvSpPr>
              <p:cNvPr id="4115" name="矩形 35"/>
              <p:cNvSpPr>
                <a:spLocks noChangeArrowheads="1"/>
              </p:cNvSpPr>
              <p:nvPr/>
            </p:nvSpPr>
            <p:spPr bwMode="auto">
              <a:xfrm>
                <a:off x="2547025" y="1286488"/>
                <a:ext cx="4180253" cy="4615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zh-CN" sz="2400" dirty="0">
                    <a:solidFill>
                      <a:srgbClr val="1369B2"/>
                    </a:solidFill>
                    <a:latin typeface="微软雅黑" pitchFamily="34" charset="-122"/>
                    <a:ea typeface="微软雅黑" pitchFamily="34" charset="-122"/>
                  </a:rPr>
                  <a:t>   Zookeeper</a:t>
                </a:r>
                <a:r>
                  <a:rPr lang="zh-CN" altLang="en-US" sz="2400" dirty="0">
                    <a:solidFill>
                      <a:srgbClr val="1369B2"/>
                    </a:solidFill>
                    <a:latin typeface="微软雅黑" pitchFamily="34" charset="-122"/>
                    <a:ea typeface="微软雅黑" pitchFamily="34" charset="-122"/>
                  </a:rPr>
                  <a:t>的</a:t>
                </a:r>
                <a:r>
                  <a:rPr lang="en-US" altLang="zh-CN" sz="2400" dirty="0">
                    <a:solidFill>
                      <a:srgbClr val="1369B2"/>
                    </a:solidFill>
                    <a:latin typeface="微软雅黑" pitchFamily="34" charset="-122"/>
                    <a:ea typeface="微软雅黑" pitchFamily="34" charset="-122"/>
                  </a:rPr>
                  <a:t>Watcher</a:t>
                </a:r>
                <a:r>
                  <a:rPr lang="zh-CN" altLang="en-US" sz="2400" dirty="0">
                    <a:solidFill>
                      <a:srgbClr val="1369B2"/>
                    </a:solidFill>
                    <a:latin typeface="微软雅黑" pitchFamily="34" charset="-122"/>
                    <a:ea typeface="微软雅黑" pitchFamily="34" charset="-122"/>
                  </a:rPr>
                  <a:t>机制</a:t>
                </a:r>
              </a:p>
            </p:txBody>
          </p:sp>
        </p:grpSp>
        <p:sp>
          <p:nvSpPr>
            <p:cNvPr id="70" name="TextBox 126">
              <a:hlinkClick r:id="rId6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3036530" y="4611560"/>
              <a:ext cx="3525817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>
                <a:defRPr/>
              </a:pPr>
              <a:r>
                <a:rPr lang="en-US" altLang="zh-CN" u="sng" dirty="0">
                  <a:solidFill>
                    <a:schemeClr val="bg1">
                      <a:lumMod val="7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☞</a:t>
              </a:r>
              <a:r>
                <a:rPr lang="zh-CN" altLang="en-US" u="sng" dirty="0">
                  <a:solidFill>
                    <a:schemeClr val="bg1">
                      <a:lumMod val="7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点击查看本节相关知识点</a:t>
              </a:r>
            </a:p>
          </p:txBody>
        </p:sp>
      </p:grpSp>
      <p:grpSp>
        <p:nvGrpSpPr>
          <p:cNvPr id="4102" name="组合 2"/>
          <p:cNvGrpSpPr>
            <a:grpSpLocks/>
          </p:cNvGrpSpPr>
          <p:nvPr/>
        </p:nvGrpSpPr>
        <p:grpSpPr bwMode="auto">
          <a:xfrm>
            <a:off x="3083878" y="5045075"/>
            <a:ext cx="4857750" cy="954088"/>
            <a:chOff x="3250849" y="2900309"/>
            <a:chExt cx="4857752" cy="954087"/>
          </a:xfrm>
        </p:grpSpPr>
        <p:cxnSp>
          <p:nvCxnSpPr>
            <p:cNvPr id="33" name="直接连接符 32"/>
            <p:cNvCxnSpPr/>
            <p:nvPr/>
          </p:nvCxnSpPr>
          <p:spPr bwMode="auto">
            <a:xfrm>
              <a:off x="4373211" y="3403546"/>
              <a:ext cx="3735390" cy="0"/>
            </a:xfrm>
            <a:prstGeom prst="line">
              <a:avLst/>
            </a:prstGeom>
            <a:noFill/>
            <a:ln w="3175" cap="flat" cmpd="sng" algn="ctr">
              <a:solidFill>
                <a:schemeClr val="bg1">
                  <a:lumMod val="50000"/>
                </a:schemeClr>
              </a:solidFill>
              <a:prstDash val="sysDot"/>
              <a:headEnd type="oval" w="sm" len="sm"/>
              <a:tailEnd type="oval" w="sm" len="sm"/>
            </a:ln>
            <a:effectLst/>
          </p:spPr>
        </p:cxnSp>
        <p:sp>
          <p:nvSpPr>
            <p:cNvPr id="4104" name="矩形 36"/>
            <p:cNvSpPr>
              <a:spLocks noChangeArrowheads="1"/>
            </p:cNvSpPr>
            <p:nvPr/>
          </p:nvSpPr>
          <p:spPr bwMode="auto">
            <a:xfrm flipH="1">
              <a:off x="4131560" y="2900312"/>
              <a:ext cx="357963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2400" dirty="0">
                  <a:solidFill>
                    <a:srgbClr val="1369B2"/>
                  </a:solidFill>
                  <a:latin typeface="微软雅黑" pitchFamily="34" charset="-122"/>
                  <a:ea typeface="微软雅黑" pitchFamily="34" charset="-122"/>
                </a:rPr>
                <a:t>   </a:t>
              </a:r>
              <a:r>
                <a:rPr lang="en-US" altLang="zh-CN" sz="2400" dirty="0">
                  <a:solidFill>
                    <a:srgbClr val="1369B2"/>
                  </a:solidFill>
                  <a:latin typeface="微软雅黑" pitchFamily="34" charset="-122"/>
                  <a:ea typeface="微软雅黑" pitchFamily="34" charset="-122"/>
                </a:rPr>
                <a:t>Zookeeper</a:t>
              </a:r>
              <a:r>
                <a:rPr lang="zh-CN" altLang="en-US" sz="2400" dirty="0">
                  <a:solidFill>
                    <a:srgbClr val="1369B2"/>
                  </a:solidFill>
                  <a:latin typeface="微软雅黑" pitchFamily="34" charset="-122"/>
                  <a:ea typeface="微软雅黑" pitchFamily="34" charset="-122"/>
                </a:rPr>
                <a:t>的选举机制</a:t>
              </a:r>
            </a:p>
          </p:txBody>
        </p:sp>
        <p:grpSp>
          <p:nvGrpSpPr>
            <p:cNvPr id="4105" name="组合 111"/>
            <p:cNvGrpSpPr>
              <a:grpSpLocks/>
            </p:cNvGrpSpPr>
            <p:nvPr/>
          </p:nvGrpSpPr>
          <p:grpSpPr bwMode="auto">
            <a:xfrm rot="-12767">
              <a:off x="3250849" y="2900309"/>
              <a:ext cx="885714" cy="954087"/>
              <a:chOff x="1936620" y="1275606"/>
              <a:chExt cx="1298308" cy="1728192"/>
            </a:xfrm>
          </p:grpSpPr>
          <p:grpSp>
            <p:nvGrpSpPr>
              <p:cNvPr id="4107" name="组合 112"/>
              <p:cNvGrpSpPr>
                <a:grpSpLocks/>
              </p:cNvGrpSpPr>
              <p:nvPr/>
            </p:nvGrpSpPr>
            <p:grpSpPr bwMode="auto">
              <a:xfrm>
                <a:off x="1936620" y="1275606"/>
                <a:ext cx="1296142" cy="1728192"/>
                <a:chOff x="1907704" y="1275606"/>
                <a:chExt cx="1296142" cy="1728192"/>
              </a:xfrm>
            </p:grpSpPr>
            <p:sp>
              <p:nvSpPr>
                <p:cNvPr id="39" name="圆角矩形 38"/>
                <p:cNvSpPr/>
                <p:nvPr/>
              </p:nvSpPr>
              <p:spPr>
                <a:xfrm>
                  <a:off x="1907704" y="1275601"/>
                  <a:ext cx="1296143" cy="1728192"/>
                </a:xfrm>
                <a:prstGeom prst="roundRect">
                  <a:avLst/>
                </a:prstGeom>
                <a:solidFill>
                  <a:srgbClr val="1369B2"/>
                </a:solidFill>
                <a:ln w="25400" cap="flat" cmpd="sng" algn="ctr">
                  <a:noFill/>
                  <a:prstDash val="solid"/>
                </a:ln>
                <a:effectLst>
                  <a:outerShdw blurRad="76200" dir="13500000" sy="23000" kx="1200000" algn="br" rotWithShape="0">
                    <a:prstClr val="black">
                      <a:alpha val="20000"/>
                    </a:prstClr>
                  </a:outerShdw>
                </a:effectLst>
              </p:spPr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altLang="zh-CN" sz="3600" b="1" kern="0" dirty="0">
                      <a:solidFill>
                        <a:prstClr val="white"/>
                      </a:solidFill>
                      <a:latin typeface="Cambria Math" panose="02040503050406030204" pitchFamily="18" charset="0"/>
                      <a:ea typeface="汉仪综艺体简" panose="02010609000101010101" pitchFamily="49" charset="-122"/>
                    </a:rPr>
                    <a:t>5.4</a:t>
                  </a:r>
                  <a:endParaRPr lang="zh-CN" altLang="en-US" sz="3600" b="1" kern="0" dirty="0">
                    <a:solidFill>
                      <a:prstClr val="white"/>
                    </a:solidFill>
                    <a:latin typeface="Cambria Math" panose="02040503050406030204" pitchFamily="18" charset="0"/>
                    <a:ea typeface="汉仪综艺体简" panose="02010609000101010101" pitchFamily="49" charset="-122"/>
                  </a:endParaRPr>
                </a:p>
              </p:txBody>
            </p:sp>
            <p:sp>
              <p:nvSpPr>
                <p:cNvPr id="40" name="圆角矩形 39"/>
                <p:cNvSpPr/>
                <p:nvPr/>
              </p:nvSpPr>
              <p:spPr>
                <a:xfrm>
                  <a:off x="1961224" y="1347490"/>
                  <a:ext cx="1189103" cy="1584414"/>
                </a:xfrm>
                <a:prstGeom prst="roundRect">
                  <a:avLst/>
                </a:prstGeom>
                <a:noFill/>
                <a:ln w="15875" cap="flat" cmpd="sng" algn="ctr">
                  <a:solidFill>
                    <a:sysClr val="window" lastClr="FFFFFF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b="1" kern="0">
                    <a:solidFill>
                      <a:prstClr val="white"/>
                    </a:solidFill>
                    <a:latin typeface="Cambria Math" panose="02040503050406030204" pitchFamily="18" charset="0"/>
                    <a:ea typeface="汉仪综艺体简" panose="02010609000101010101" pitchFamily="49" charset="-122"/>
                  </a:endParaRPr>
                </a:p>
              </p:txBody>
            </p:sp>
          </p:grpSp>
          <p:sp>
            <p:nvSpPr>
              <p:cNvPr id="38" name="圆角矩形 5"/>
              <p:cNvSpPr/>
              <p:nvPr/>
            </p:nvSpPr>
            <p:spPr>
              <a:xfrm>
                <a:off x="1937870" y="2028997"/>
                <a:ext cx="1296144" cy="937421"/>
              </a:xfrm>
              <a:custGeom>
                <a:avLst/>
                <a:gdLst/>
                <a:ahLst/>
                <a:cxnLst/>
                <a:rect l="l" t="t" r="r" b="b"/>
                <a:pathLst>
                  <a:path w="1292867" h="936362">
                    <a:moveTo>
                      <a:pt x="0" y="0"/>
                    </a:moveTo>
                    <a:lnTo>
                      <a:pt x="1292867" y="752847"/>
                    </a:lnTo>
                    <a:cubicBezTo>
                      <a:pt x="1277961" y="856795"/>
                      <a:pt x="1188330" y="936362"/>
                      <a:pt x="1080116" y="936362"/>
                    </a:cubicBezTo>
                    <a:lnTo>
                      <a:pt x="216028" y="936362"/>
                    </a:lnTo>
                    <a:cubicBezTo>
                      <a:pt x="96719" y="936362"/>
                      <a:pt x="0" y="839643"/>
                      <a:pt x="0" y="720334"/>
                    </a:cubicBezTo>
                    <a:close/>
                  </a:path>
                </a:pathLst>
              </a:custGeom>
              <a:solidFill>
                <a:sysClr val="window" lastClr="FFFFFF">
                  <a:alpha val="43000"/>
                </a:sys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6000" b="1" kern="0" dirty="0">
                  <a:solidFill>
                    <a:prstClr val="white"/>
                  </a:solidFill>
                  <a:latin typeface="Cambria Math" panose="02040503050406030204" pitchFamily="18" charset="0"/>
                  <a:ea typeface="汉仪综艺体简" panose="02010609000101010101" pitchFamily="49" charset="-122"/>
                </a:endParaRPr>
              </a:p>
            </p:txBody>
          </p:sp>
        </p:grpSp>
        <p:sp>
          <p:nvSpPr>
            <p:cNvPr id="36" name="TextBox 126">
              <a:hlinkClick r:id="rId7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4301774" y="3422596"/>
              <a:ext cx="3379788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>
                <a:defRPr/>
              </a:pPr>
              <a:r>
                <a:rPr lang="en-US" altLang="zh-CN" u="sng" dirty="0">
                  <a:solidFill>
                    <a:schemeClr val="bg1">
                      <a:lumMod val="7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☞</a:t>
              </a:r>
              <a:r>
                <a:rPr lang="zh-CN" altLang="en-US" u="sng" dirty="0">
                  <a:solidFill>
                    <a:schemeClr val="bg1">
                      <a:lumMod val="7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点击查看本节相关知识点</a:t>
              </a:r>
            </a:p>
          </p:txBody>
        </p:sp>
      </p:grp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标题 1"/>
          <p:cNvSpPr>
            <a:spLocks noChangeArrowheads="1"/>
          </p:cNvSpPr>
          <p:nvPr/>
        </p:nvSpPr>
        <p:spPr bwMode="auto">
          <a:xfrm>
            <a:off x="502285" y="136525"/>
            <a:ext cx="5884863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571500" indent="-571500" eaLnBrk="1" hangingPunct="1">
              <a:buFont typeface="Wingdings" pitchFamily="2" charset="2"/>
              <a:buNone/>
            </a:pPr>
            <a:r>
              <a:rPr lang="zh-CN" altLang="en-US" sz="2400" b="1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  <a:sym typeface="宋体" pitchFamily="2" charset="-122"/>
              </a:rPr>
              <a:t>            </a:t>
            </a:r>
            <a:r>
              <a:rPr lang="en-US" altLang="zh-CN" sz="2400" b="1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  <a:sym typeface="宋体" pitchFamily="2" charset="-122"/>
              </a:rPr>
              <a:t>5.5 Zookeeper</a:t>
            </a:r>
            <a:r>
              <a:rPr lang="zh-CN" altLang="en-US" sz="2400" b="1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  <a:sym typeface="宋体" pitchFamily="2" charset="-122"/>
              </a:rPr>
              <a:t>分布式集群部署</a:t>
            </a: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83" y="2366325"/>
            <a:ext cx="2050804" cy="2804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1" name="组合 20"/>
          <p:cNvGrpSpPr/>
          <p:nvPr/>
        </p:nvGrpSpPr>
        <p:grpSpPr>
          <a:xfrm>
            <a:off x="2161310" y="2313645"/>
            <a:ext cx="6525490" cy="2909520"/>
            <a:chOff x="2286670" y="2475955"/>
            <a:chExt cx="6794187" cy="3070332"/>
          </a:xfrm>
        </p:grpSpPr>
        <p:sp>
          <p:nvSpPr>
            <p:cNvPr id="22" name="矩形 1"/>
            <p:cNvSpPr>
              <a:spLocks noChangeArrowheads="1"/>
            </p:cNvSpPr>
            <p:nvPr/>
          </p:nvSpPr>
          <p:spPr bwMode="auto">
            <a:xfrm>
              <a:off x="2434566" y="2833574"/>
              <a:ext cx="6502041" cy="24758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indent="457200" algn="just">
                <a:lnSpc>
                  <a:spcPct val="150000"/>
                </a:lnSpc>
              </a:pPr>
              <a:r>
                <a:rPr lang="en-US" altLang="zh-CN" sz="2000" dirty="0">
                  <a:solidFill>
                    <a:srgbClr val="1369B2"/>
                  </a:solidFill>
                  <a:latin typeface="微软雅黑" pitchFamily="34" charset="-122"/>
                  <a:ea typeface="微软雅黑" pitchFamily="34" charset="-122"/>
                </a:rPr>
                <a:t>Zookeeper</a:t>
              </a:r>
              <a:r>
                <a:rPr lang="zh-CN" altLang="en-US" sz="2000" dirty="0">
                  <a:latin typeface="微软雅黑" pitchFamily="34" charset="-122"/>
                  <a:ea typeface="微软雅黑" pitchFamily="34" charset="-122"/>
                </a:rPr>
                <a:t>分布式集群部署指的是</a:t>
              </a:r>
              <a:r>
                <a:rPr lang="en-US" altLang="zh-CN" sz="2000" dirty="0">
                  <a:solidFill>
                    <a:srgbClr val="1369B2"/>
                  </a:solidFill>
                  <a:latin typeface="微软雅黑" pitchFamily="34" charset="-122"/>
                  <a:ea typeface="微软雅黑" pitchFamily="34" charset="-122"/>
                </a:rPr>
                <a:t>ZooKeeper</a:t>
              </a:r>
              <a:r>
                <a:rPr lang="zh-CN" altLang="en-US" sz="2000" dirty="0">
                  <a:solidFill>
                    <a:srgbClr val="1369B2"/>
                  </a:solidFill>
                  <a:latin typeface="微软雅黑" pitchFamily="34" charset="-122"/>
                  <a:ea typeface="微软雅黑" pitchFamily="34" charset="-122"/>
                </a:rPr>
                <a:t>分布式模式安装</a:t>
              </a:r>
              <a:r>
                <a:rPr lang="zh-CN" altLang="en-US" sz="2000" dirty="0">
                  <a:latin typeface="微软雅黑" pitchFamily="34" charset="-122"/>
                  <a:ea typeface="微软雅黑" pitchFamily="34" charset="-122"/>
                </a:rPr>
                <a:t>。</a:t>
              </a:r>
              <a:r>
                <a:rPr lang="en-US" altLang="zh-CN" sz="2000" dirty="0">
                  <a:latin typeface="微软雅黑" pitchFamily="34" charset="-122"/>
                  <a:ea typeface="微软雅黑" pitchFamily="34" charset="-122"/>
                </a:rPr>
                <a:t>Zookeeper</a:t>
              </a:r>
              <a:r>
                <a:rPr lang="zh-CN" altLang="en-US" sz="2000" dirty="0">
                  <a:latin typeface="微软雅黑" pitchFamily="34" charset="-122"/>
                  <a:ea typeface="微软雅黑" pitchFamily="34" charset="-122"/>
                </a:rPr>
                <a:t>集群搭建通常是由</a:t>
              </a:r>
              <a:r>
                <a:rPr lang="en-US" altLang="zh-CN" sz="2000" dirty="0">
                  <a:solidFill>
                    <a:srgbClr val="1369B2"/>
                  </a:solidFill>
                  <a:latin typeface="微软雅黑" pitchFamily="34" charset="-122"/>
                  <a:ea typeface="微软雅黑" pitchFamily="34" charset="-122"/>
                </a:rPr>
                <a:t>2n+1</a:t>
              </a:r>
              <a:r>
                <a:rPr lang="zh-CN" altLang="en-US" sz="2000" dirty="0">
                  <a:latin typeface="微软雅黑" pitchFamily="34" charset="-122"/>
                  <a:ea typeface="微软雅黑" pitchFamily="34" charset="-122"/>
                </a:rPr>
                <a:t>台服务器组成，这是为了保</a:t>
              </a:r>
              <a:r>
                <a:rPr lang="zh-CN" altLang="en-US" sz="2000" dirty="0">
                  <a:solidFill>
                    <a:srgbClr val="1369B2"/>
                  </a:solidFill>
                  <a:latin typeface="微软雅黑" pitchFamily="34" charset="-122"/>
                  <a:ea typeface="微软雅黑" pitchFamily="34" charset="-122"/>
                </a:rPr>
                <a:t>证 </a:t>
              </a:r>
              <a:r>
                <a:rPr lang="en-US" altLang="zh-CN" sz="2000" dirty="0">
                  <a:solidFill>
                    <a:srgbClr val="1369B2"/>
                  </a:solidFill>
                  <a:latin typeface="微软雅黑" pitchFamily="34" charset="-122"/>
                  <a:ea typeface="微软雅黑" pitchFamily="34" charset="-122"/>
                </a:rPr>
                <a:t>Leader </a:t>
              </a:r>
              <a:r>
                <a:rPr lang="zh-CN" altLang="en-US" sz="2000" dirty="0">
                  <a:solidFill>
                    <a:srgbClr val="1369B2"/>
                  </a:solidFill>
                  <a:latin typeface="微软雅黑" pitchFamily="34" charset="-122"/>
                  <a:ea typeface="微软雅黑" pitchFamily="34" charset="-122"/>
                </a:rPr>
                <a:t>选举</a:t>
              </a:r>
              <a:r>
                <a:rPr lang="zh-CN" altLang="en-US" sz="2000" dirty="0">
                  <a:latin typeface="微软雅黑" pitchFamily="34" charset="-122"/>
                  <a:ea typeface="微软雅黑" pitchFamily="34" charset="-122"/>
                </a:rPr>
                <a:t>（基于</a:t>
              </a:r>
              <a:r>
                <a:rPr lang="en-US" altLang="zh-CN" sz="2000" dirty="0">
                  <a:latin typeface="微软雅黑" pitchFamily="34" charset="-122"/>
                  <a:ea typeface="微软雅黑" pitchFamily="34" charset="-122"/>
                </a:rPr>
                <a:t>Paxos</a:t>
              </a:r>
              <a:r>
                <a:rPr lang="zh-CN" altLang="en-US" sz="2000" dirty="0">
                  <a:latin typeface="微软雅黑" pitchFamily="34" charset="-122"/>
                  <a:ea typeface="微软雅黑" pitchFamily="34" charset="-122"/>
                </a:rPr>
                <a:t>算法的实现）能够通过</a:t>
              </a:r>
              <a:r>
                <a:rPr lang="zh-CN" altLang="en-US" sz="2000" dirty="0">
                  <a:solidFill>
                    <a:srgbClr val="1369B2"/>
                  </a:solidFill>
                  <a:latin typeface="微软雅黑" pitchFamily="34" charset="-122"/>
                  <a:ea typeface="微软雅黑" pitchFamily="34" charset="-122"/>
                </a:rPr>
                <a:t>半数以上</a:t>
              </a:r>
              <a:r>
                <a:rPr lang="zh-CN" altLang="en-US" sz="2000" dirty="0">
                  <a:latin typeface="微软雅黑" pitchFamily="34" charset="-122"/>
                  <a:ea typeface="微软雅黑" pitchFamily="34" charset="-122"/>
                </a:rPr>
                <a:t>台服务器选举支持，因此，</a:t>
              </a:r>
              <a:r>
                <a:rPr lang="en-US" altLang="zh-CN" sz="2000" dirty="0">
                  <a:latin typeface="微软雅黑" pitchFamily="34" charset="-122"/>
                  <a:ea typeface="微软雅黑" pitchFamily="34" charset="-122"/>
                </a:rPr>
                <a:t>ZooKeeper</a:t>
              </a:r>
              <a:r>
                <a:rPr lang="zh-CN" altLang="en-US" sz="2000" dirty="0">
                  <a:latin typeface="微软雅黑" pitchFamily="34" charset="-122"/>
                  <a:ea typeface="微软雅黑" pitchFamily="34" charset="-122"/>
                </a:rPr>
                <a:t>集群的数量一般为</a:t>
              </a:r>
              <a:r>
                <a:rPr lang="zh-CN" altLang="en-US" sz="2000" dirty="0">
                  <a:solidFill>
                    <a:srgbClr val="1369B2"/>
                  </a:solidFill>
                  <a:latin typeface="微软雅黑" pitchFamily="34" charset="-122"/>
                  <a:ea typeface="微软雅黑" pitchFamily="34" charset="-122"/>
                </a:rPr>
                <a:t>奇数台</a:t>
              </a:r>
              <a:r>
                <a:rPr lang="zh-CN" altLang="en-US" sz="2000" dirty="0">
                  <a:latin typeface="微软雅黑" pitchFamily="34" charset="-122"/>
                  <a:ea typeface="微软雅黑" pitchFamily="34" charset="-122"/>
                </a:rPr>
                <a:t>。</a:t>
              </a:r>
              <a:endParaRPr lang="zh-CN" altLang="en-US" sz="2000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3" name="圆角矩形标注 22"/>
            <p:cNvSpPr/>
            <p:nvPr/>
          </p:nvSpPr>
          <p:spPr bwMode="auto">
            <a:xfrm>
              <a:off x="2286670" y="2475955"/>
              <a:ext cx="6794187" cy="3070332"/>
            </a:xfrm>
            <a:prstGeom prst="wedgeRoundRectCallout">
              <a:avLst>
                <a:gd name="adj1" fmla="val -53946"/>
                <a:gd name="adj2" fmla="val 15313"/>
                <a:gd name="adj3" fmla="val 16667"/>
              </a:avLst>
            </a:prstGeom>
            <a:noFill/>
            <a:ln w="19050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/>
            <a:lstStyle/>
            <a:p>
              <a:pPr eaLnBrk="1" hangingPunct="1">
                <a:buFont typeface="Arial" pitchFamily="34" charset="0"/>
                <a:buNone/>
                <a:defRPr/>
              </a:pPr>
              <a:endParaRPr lang="zh-CN" altLang="en-US">
                <a:latin typeface="Arial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5079258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标题 1"/>
          <p:cNvSpPr>
            <a:spLocks noChangeArrowheads="1"/>
          </p:cNvSpPr>
          <p:nvPr/>
        </p:nvSpPr>
        <p:spPr bwMode="auto">
          <a:xfrm>
            <a:off x="502285" y="136525"/>
            <a:ext cx="5884863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571500" indent="-571500" eaLnBrk="1" hangingPunct="1">
              <a:buFont typeface="Wingdings" pitchFamily="2" charset="2"/>
              <a:buNone/>
            </a:pPr>
            <a:r>
              <a:rPr lang="zh-CN" altLang="en-US" sz="2400" b="1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  <a:sym typeface="宋体" pitchFamily="2" charset="-122"/>
              </a:rPr>
              <a:t>            </a:t>
            </a:r>
            <a:r>
              <a:rPr lang="en-US" altLang="zh-CN" sz="2400" b="1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  <a:sym typeface="宋体" pitchFamily="2" charset="-122"/>
              </a:rPr>
              <a:t>5.5 Zookeeper</a:t>
            </a:r>
            <a:r>
              <a:rPr lang="zh-CN" altLang="en-US" sz="2400" b="1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  <a:sym typeface="宋体" pitchFamily="2" charset="-122"/>
              </a:rPr>
              <a:t>分布式集群部署</a:t>
            </a:r>
          </a:p>
        </p:txBody>
      </p:sp>
      <p:sp>
        <p:nvSpPr>
          <p:cNvPr id="7" name="矩形 6"/>
          <p:cNvSpPr/>
          <p:nvPr/>
        </p:nvSpPr>
        <p:spPr bwMode="auto">
          <a:xfrm>
            <a:off x="0" y="969484"/>
            <a:ext cx="9144000" cy="792641"/>
          </a:xfrm>
          <a:prstGeom prst="rect">
            <a:avLst/>
          </a:prstGeom>
          <a:gradFill>
            <a:gsLst>
              <a:gs pos="100000">
                <a:srgbClr val="00B0F0">
                  <a:alpha val="0"/>
                </a:srgbClr>
              </a:gs>
              <a:gs pos="0">
                <a:srgbClr val="D1ECFF">
                  <a:alpha val="0"/>
                </a:srgbClr>
              </a:gs>
              <a:gs pos="49000">
                <a:srgbClr val="D1ECFF"/>
              </a:gs>
            </a:gsLst>
            <a:lin ang="0" scaled="0"/>
          </a:gra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buFont typeface="Arial" pitchFamily="34" charset="0"/>
              <a:buNone/>
              <a:defRPr/>
            </a:pPr>
            <a:endParaRPr lang="zh-CN" altLang="en-US">
              <a:latin typeface="Arial" charset="0"/>
            </a:endParaRPr>
          </a:p>
        </p:txBody>
      </p:sp>
      <p:pic>
        <p:nvPicPr>
          <p:cNvPr id="10247" name="Picture 2" descr="C:\Documents and Settings\Administrator\桌面\小人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25" y="969963"/>
            <a:ext cx="132397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矩形 9"/>
          <p:cNvSpPr/>
          <p:nvPr/>
        </p:nvSpPr>
        <p:spPr>
          <a:xfrm>
            <a:off x="1755775" y="1123950"/>
            <a:ext cx="47387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400" b="1" spc="200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</a:rPr>
              <a:t>Zookeeper</a:t>
            </a:r>
            <a:r>
              <a:rPr lang="zh-CN" altLang="en-US" sz="2400" b="1" spc="200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</a:rPr>
              <a:t>安装包的下载安装</a:t>
            </a:r>
            <a:endParaRPr lang="en-US" altLang="zh-CN" sz="2400" b="1" spc="200" dirty="0">
              <a:solidFill>
                <a:srgbClr val="1369B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87620" y="1966031"/>
            <a:ext cx="8353155" cy="8744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50000"/>
              </a:lnSpc>
            </a:pP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由于</a:t>
            </a:r>
            <a:r>
              <a:rPr lang="en-US" altLang="zh-CN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</a:rPr>
              <a:t>Zookeeper</a:t>
            </a:r>
            <a:r>
              <a:rPr lang="zh-CN" altLang="en-US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</a:rPr>
              <a:t>集群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运行需要</a:t>
            </a:r>
            <a:r>
              <a:rPr lang="en-US" altLang="zh-CN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</a:rPr>
              <a:t>Java</a:t>
            </a:r>
            <a:r>
              <a:rPr lang="zh-CN" altLang="en-US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</a:rPr>
              <a:t>环境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支持，所以要提前安装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JDK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（对于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jdk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的下载安装这里不作赘述）。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Zookeeper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安装包的下载安装，具体步骤如下：</a:t>
            </a:r>
          </a:p>
        </p:txBody>
      </p:sp>
      <p:grpSp>
        <p:nvGrpSpPr>
          <p:cNvPr id="28" name="组合 4"/>
          <p:cNvGrpSpPr>
            <a:grpSpLocks/>
          </p:cNvGrpSpPr>
          <p:nvPr/>
        </p:nvGrpSpPr>
        <p:grpSpPr bwMode="auto">
          <a:xfrm>
            <a:off x="897217" y="3044344"/>
            <a:ext cx="7349566" cy="3027695"/>
            <a:chOff x="1228902" y="2410688"/>
            <a:chExt cx="5612841" cy="4563748"/>
          </a:xfrm>
        </p:grpSpPr>
        <p:grpSp>
          <p:nvGrpSpPr>
            <p:cNvPr id="31" name="组合 21"/>
            <p:cNvGrpSpPr>
              <a:grpSpLocks/>
            </p:cNvGrpSpPr>
            <p:nvPr/>
          </p:nvGrpSpPr>
          <p:grpSpPr bwMode="auto">
            <a:xfrm>
              <a:off x="1228902" y="2410688"/>
              <a:ext cx="5612841" cy="3105007"/>
              <a:chOff x="902896" y="1815779"/>
              <a:chExt cx="5612922" cy="3106095"/>
            </a:xfrm>
          </p:grpSpPr>
          <p:grpSp>
            <p:nvGrpSpPr>
              <p:cNvPr id="35" name="组合 19"/>
              <p:cNvGrpSpPr>
                <a:grpSpLocks/>
              </p:cNvGrpSpPr>
              <p:nvPr/>
            </p:nvGrpSpPr>
            <p:grpSpPr bwMode="auto">
              <a:xfrm>
                <a:off x="902896" y="1815779"/>
                <a:ext cx="5612922" cy="1573469"/>
                <a:chOff x="850644" y="1750464"/>
                <a:chExt cx="5612922" cy="1573469"/>
              </a:xfrm>
            </p:grpSpPr>
            <p:sp>
              <p:nvSpPr>
                <p:cNvPr id="42" name="任意多边形 41"/>
                <p:cNvSpPr/>
                <p:nvPr/>
              </p:nvSpPr>
              <p:spPr>
                <a:xfrm>
                  <a:off x="850644" y="1750464"/>
                  <a:ext cx="514638" cy="1573469"/>
                </a:xfrm>
                <a:custGeom>
                  <a:avLst/>
                  <a:gdLst>
                    <a:gd name="connsiteX0" fmla="*/ 0 w 1047684"/>
                    <a:gd name="connsiteY0" fmla="*/ 0 h 733379"/>
                    <a:gd name="connsiteX1" fmla="*/ 680995 w 1047684"/>
                    <a:gd name="connsiteY1" fmla="*/ 0 h 733379"/>
                    <a:gd name="connsiteX2" fmla="*/ 1047684 w 1047684"/>
                    <a:gd name="connsiteY2" fmla="*/ 366690 h 733379"/>
                    <a:gd name="connsiteX3" fmla="*/ 680995 w 1047684"/>
                    <a:gd name="connsiteY3" fmla="*/ 733379 h 733379"/>
                    <a:gd name="connsiteX4" fmla="*/ 0 w 1047684"/>
                    <a:gd name="connsiteY4" fmla="*/ 733379 h 733379"/>
                    <a:gd name="connsiteX5" fmla="*/ 366690 w 1047684"/>
                    <a:gd name="connsiteY5" fmla="*/ 366690 h 733379"/>
                    <a:gd name="connsiteX6" fmla="*/ 0 w 1047684"/>
                    <a:gd name="connsiteY6" fmla="*/ 0 h 7333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047684" h="733379">
                      <a:moveTo>
                        <a:pt x="1047683" y="0"/>
                      </a:moveTo>
                      <a:lnTo>
                        <a:pt x="1047683" y="476697"/>
                      </a:lnTo>
                      <a:lnTo>
                        <a:pt x="523841" y="733379"/>
                      </a:lnTo>
                      <a:lnTo>
                        <a:pt x="1" y="476697"/>
                      </a:lnTo>
                      <a:lnTo>
                        <a:pt x="1" y="0"/>
                      </a:lnTo>
                      <a:lnTo>
                        <a:pt x="523841" y="256683"/>
                      </a:lnTo>
                      <a:lnTo>
                        <a:pt x="1047683" y="0"/>
                      </a:lnTo>
                      <a:close/>
                    </a:path>
                  </a:pathLst>
                </a:cu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4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4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4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lIns="10161" tIns="376851" rIns="10160" bIns="376849" spcCol="1270" anchor="ctr"/>
                <a:lstStyle/>
                <a:p>
                  <a:pPr algn="ctr" defTabSz="711200">
                    <a:lnSpc>
                      <a:spcPct val="90000"/>
                    </a:lnSpc>
                    <a:spcAft>
                      <a:spcPct val="35000"/>
                    </a:spcAft>
                    <a:defRPr/>
                  </a:pPr>
                  <a:r>
                    <a:rPr lang="en-US" altLang="zh-CN" sz="2400" b="1" dirty="0"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1</a:t>
                  </a:r>
                  <a:endParaRPr lang="zh-CN" altLang="en-US" sz="2400" b="1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43" name="任意多边形 42"/>
                <p:cNvSpPr/>
                <p:nvPr/>
              </p:nvSpPr>
              <p:spPr>
                <a:xfrm>
                  <a:off x="1379867" y="1765686"/>
                  <a:ext cx="5083699" cy="963195"/>
                </a:xfrm>
                <a:custGeom>
                  <a:avLst/>
                  <a:gdLst>
                    <a:gd name="connsiteX0" fmla="*/ 113501 w 680995"/>
                    <a:gd name="connsiteY0" fmla="*/ 0 h 5854407"/>
                    <a:gd name="connsiteX1" fmla="*/ 567494 w 680995"/>
                    <a:gd name="connsiteY1" fmla="*/ 0 h 5854407"/>
                    <a:gd name="connsiteX2" fmla="*/ 680995 w 680995"/>
                    <a:gd name="connsiteY2" fmla="*/ 113501 h 5854407"/>
                    <a:gd name="connsiteX3" fmla="*/ 680995 w 680995"/>
                    <a:gd name="connsiteY3" fmla="*/ 5854407 h 5854407"/>
                    <a:gd name="connsiteX4" fmla="*/ 680995 w 680995"/>
                    <a:gd name="connsiteY4" fmla="*/ 5854407 h 5854407"/>
                    <a:gd name="connsiteX5" fmla="*/ 0 w 680995"/>
                    <a:gd name="connsiteY5" fmla="*/ 5854407 h 5854407"/>
                    <a:gd name="connsiteX6" fmla="*/ 0 w 680995"/>
                    <a:gd name="connsiteY6" fmla="*/ 5854407 h 5854407"/>
                    <a:gd name="connsiteX7" fmla="*/ 0 w 680995"/>
                    <a:gd name="connsiteY7" fmla="*/ 113501 h 5854407"/>
                    <a:gd name="connsiteX8" fmla="*/ 113501 w 680995"/>
                    <a:gd name="connsiteY8" fmla="*/ 0 h 58544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80995" h="5854407">
                      <a:moveTo>
                        <a:pt x="680995" y="975753"/>
                      </a:moveTo>
                      <a:lnTo>
                        <a:pt x="680995" y="4878654"/>
                      </a:lnTo>
                      <a:cubicBezTo>
                        <a:pt x="680995" y="5417546"/>
                        <a:pt x="675084" y="5854403"/>
                        <a:pt x="667792" y="5854403"/>
                      </a:cubicBezTo>
                      <a:lnTo>
                        <a:pt x="0" y="5854403"/>
                      </a:lnTo>
                      <a:lnTo>
                        <a:pt x="0" y="5854403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667792" y="4"/>
                      </a:lnTo>
                      <a:cubicBezTo>
                        <a:pt x="675084" y="4"/>
                        <a:pt x="680995" y="436861"/>
                        <a:pt x="680995" y="975753"/>
                      </a:cubicBezTo>
                      <a:close/>
                    </a:path>
                  </a:pathLst>
                </a:custGeom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4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lt1">
                    <a:alpha val="9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lt1">
                    <a:alpha val="9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lIns="99569" tIns="42132" rIns="42132" bIns="42134" spcCol="1270" anchor="ctr"/>
                <a:lstStyle/>
                <a:p>
                  <a:pPr marL="114300" lvl="1" indent="-114300" defTabSz="622300">
                    <a:spcAft>
                      <a:spcPct val="15000"/>
                    </a:spcAft>
                    <a:buFontTx/>
                    <a:buChar char="••"/>
                    <a:defRPr/>
                  </a:pPr>
                  <a:r>
                    <a:rPr lang="zh-CN" altLang="en-US" sz="1600" dirty="0">
                      <a:latin typeface="微软雅黑" pitchFamily="34" charset="-122"/>
                      <a:ea typeface="微软雅黑" pitchFamily="34" charset="-122"/>
                    </a:rPr>
                    <a:t>下载</a:t>
                  </a:r>
                  <a:r>
                    <a:rPr lang="en-US" altLang="zh-CN" sz="1600" dirty="0">
                      <a:latin typeface="微软雅黑" pitchFamily="34" charset="-122"/>
                      <a:ea typeface="微软雅黑" pitchFamily="34" charset="-122"/>
                    </a:rPr>
                    <a:t>Zookeeper</a:t>
                  </a:r>
                  <a:r>
                    <a:rPr lang="zh-CN" altLang="en-US" sz="1600" dirty="0">
                      <a:latin typeface="微软雅黑" pitchFamily="34" charset="-122"/>
                      <a:ea typeface="微软雅黑" pitchFamily="34" charset="-122"/>
                    </a:rPr>
                    <a:t>安装包。</a:t>
                  </a:r>
                  <a:r>
                    <a:rPr lang="en-US" altLang="zh-CN" sz="1600" dirty="0">
                      <a:latin typeface="微软雅黑" pitchFamily="34" charset="-122"/>
                      <a:ea typeface="微软雅黑" pitchFamily="34" charset="-122"/>
                    </a:rPr>
                    <a:t>Zookeeper</a:t>
                  </a:r>
                  <a:r>
                    <a:rPr lang="zh-CN" altLang="en-US" sz="1600" dirty="0">
                      <a:latin typeface="微软雅黑" pitchFamily="34" charset="-122"/>
                      <a:ea typeface="微软雅黑" pitchFamily="34" charset="-122"/>
                    </a:rPr>
                    <a:t>的下载地址为：</a:t>
                  </a:r>
                  <a:r>
                    <a:rPr lang="en-US" altLang="zh-CN" sz="1600" dirty="0">
                      <a:latin typeface="微软雅黑" pitchFamily="34" charset="-122"/>
                      <a:ea typeface="微软雅黑" pitchFamily="34" charset="-122"/>
                    </a:rPr>
                    <a:t>http://mirror.bit.edu.cn/apache/zookeeper/zookeeper-3.4.10/</a:t>
                  </a:r>
                  <a:r>
                    <a:rPr lang="zh-CN" altLang="en-US" sz="1600" dirty="0">
                      <a:latin typeface="微软雅黑" pitchFamily="34" charset="-122"/>
                      <a:ea typeface="微软雅黑" pitchFamily="34" charset="-122"/>
                    </a:rPr>
                    <a:t>。</a:t>
                  </a:r>
                </a:p>
              </p:txBody>
            </p:sp>
          </p:grpSp>
          <p:grpSp>
            <p:nvGrpSpPr>
              <p:cNvPr id="36" name="组合 20"/>
              <p:cNvGrpSpPr>
                <a:grpSpLocks/>
              </p:cNvGrpSpPr>
              <p:nvPr/>
            </p:nvGrpSpPr>
            <p:grpSpPr bwMode="auto">
              <a:xfrm>
                <a:off x="902896" y="3229759"/>
                <a:ext cx="5601554" cy="1692115"/>
                <a:chOff x="902896" y="5359028"/>
                <a:chExt cx="5601554" cy="1692115"/>
              </a:xfrm>
            </p:grpSpPr>
            <p:sp>
              <p:nvSpPr>
                <p:cNvPr id="40" name="任意多边形 39"/>
                <p:cNvSpPr/>
                <p:nvPr/>
              </p:nvSpPr>
              <p:spPr>
                <a:xfrm>
                  <a:off x="1420750" y="5374794"/>
                  <a:ext cx="5083700" cy="1104153"/>
                </a:xfrm>
                <a:custGeom>
                  <a:avLst/>
                  <a:gdLst>
                    <a:gd name="connsiteX0" fmla="*/ 113501 w 680995"/>
                    <a:gd name="connsiteY0" fmla="*/ 0 h 5854407"/>
                    <a:gd name="connsiteX1" fmla="*/ 567494 w 680995"/>
                    <a:gd name="connsiteY1" fmla="*/ 0 h 5854407"/>
                    <a:gd name="connsiteX2" fmla="*/ 680995 w 680995"/>
                    <a:gd name="connsiteY2" fmla="*/ 113501 h 5854407"/>
                    <a:gd name="connsiteX3" fmla="*/ 680995 w 680995"/>
                    <a:gd name="connsiteY3" fmla="*/ 5854407 h 5854407"/>
                    <a:gd name="connsiteX4" fmla="*/ 680995 w 680995"/>
                    <a:gd name="connsiteY4" fmla="*/ 5854407 h 5854407"/>
                    <a:gd name="connsiteX5" fmla="*/ 0 w 680995"/>
                    <a:gd name="connsiteY5" fmla="*/ 5854407 h 5854407"/>
                    <a:gd name="connsiteX6" fmla="*/ 0 w 680995"/>
                    <a:gd name="connsiteY6" fmla="*/ 5854407 h 5854407"/>
                    <a:gd name="connsiteX7" fmla="*/ 0 w 680995"/>
                    <a:gd name="connsiteY7" fmla="*/ 113501 h 5854407"/>
                    <a:gd name="connsiteX8" fmla="*/ 113501 w 680995"/>
                    <a:gd name="connsiteY8" fmla="*/ 0 h 58544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80995" h="5854407">
                      <a:moveTo>
                        <a:pt x="680995" y="975753"/>
                      </a:moveTo>
                      <a:lnTo>
                        <a:pt x="680995" y="4878654"/>
                      </a:lnTo>
                      <a:cubicBezTo>
                        <a:pt x="680995" y="5417546"/>
                        <a:pt x="675084" y="5854403"/>
                        <a:pt x="667792" y="5854403"/>
                      </a:cubicBezTo>
                      <a:lnTo>
                        <a:pt x="0" y="5854403"/>
                      </a:lnTo>
                      <a:lnTo>
                        <a:pt x="0" y="5854403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667792" y="4"/>
                      </a:lnTo>
                      <a:cubicBezTo>
                        <a:pt x="675084" y="4"/>
                        <a:pt x="680995" y="436861"/>
                        <a:pt x="680995" y="975753"/>
                      </a:cubicBezTo>
                      <a:close/>
                    </a:path>
                  </a:pathLst>
                </a:custGeom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4">
                    <a:hueOff val="1237882"/>
                    <a:satOff val="-37607"/>
                    <a:lumOff val="12419"/>
                    <a:alphaOff val="0"/>
                  </a:schemeClr>
                </a:lnRef>
                <a:fillRef idx="1">
                  <a:schemeClr val="lt1">
                    <a:alpha val="9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lt1">
                    <a:alpha val="9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lIns="99569" tIns="42132" rIns="42132" bIns="42135" spcCol="1270" anchor="ctr"/>
                <a:lstStyle/>
                <a:p>
                  <a:pPr marL="114300" lvl="1" indent="-114300" defTabSz="622300">
                    <a:spcAft>
                      <a:spcPct val="15000"/>
                    </a:spcAft>
                    <a:buFontTx/>
                    <a:buChar char="••"/>
                    <a:defRPr/>
                  </a:pPr>
                  <a:r>
                    <a:rPr lang="zh-CN" altLang="en-US" sz="1600" dirty="0">
                      <a:latin typeface="微软雅黑" pitchFamily="34" charset="-122"/>
                      <a:ea typeface="微软雅黑" pitchFamily="34" charset="-122"/>
                    </a:rPr>
                    <a:t>上传</a:t>
                  </a:r>
                  <a:r>
                    <a:rPr lang="en-US" altLang="zh-CN" sz="1600" dirty="0">
                      <a:latin typeface="微软雅黑" pitchFamily="34" charset="-122"/>
                      <a:ea typeface="微软雅黑" pitchFamily="34" charset="-122"/>
                    </a:rPr>
                    <a:t>Zookeeper</a:t>
                  </a:r>
                  <a:r>
                    <a:rPr lang="zh-CN" altLang="en-US" sz="1600" dirty="0">
                      <a:latin typeface="微软雅黑" pitchFamily="34" charset="-122"/>
                      <a:ea typeface="微软雅黑" pitchFamily="34" charset="-122"/>
                    </a:rPr>
                    <a:t>安装包。将下载完毕的</a:t>
                  </a:r>
                  <a:r>
                    <a:rPr lang="en-US" altLang="zh-CN" sz="1600" dirty="0">
                      <a:latin typeface="微软雅黑" pitchFamily="34" charset="-122"/>
                      <a:ea typeface="微软雅黑" pitchFamily="34" charset="-122"/>
                    </a:rPr>
                    <a:t>Zookeeper</a:t>
                  </a:r>
                  <a:r>
                    <a:rPr lang="zh-CN" altLang="en-US" sz="1600" dirty="0">
                      <a:latin typeface="微软雅黑" pitchFamily="34" charset="-122"/>
                      <a:ea typeface="微软雅黑" pitchFamily="34" charset="-122"/>
                    </a:rPr>
                    <a:t>安装包上传至</a:t>
                  </a:r>
                  <a:r>
                    <a:rPr lang="en-US" altLang="zh-CN" sz="1600" dirty="0">
                      <a:latin typeface="微软雅黑" pitchFamily="34" charset="-122"/>
                      <a:ea typeface="微软雅黑" pitchFamily="34" charset="-122"/>
                    </a:rPr>
                    <a:t>Linux</a:t>
                  </a:r>
                  <a:r>
                    <a:rPr lang="zh-CN" altLang="en-US" sz="1600" dirty="0">
                      <a:latin typeface="微软雅黑" pitchFamily="34" charset="-122"/>
                      <a:ea typeface="微软雅黑" pitchFamily="34" charset="-122"/>
                    </a:rPr>
                    <a:t>系统</a:t>
                  </a:r>
                  <a:r>
                    <a:rPr lang="en-US" altLang="zh-CN" sz="1600" dirty="0">
                      <a:latin typeface="微软雅黑" pitchFamily="34" charset="-122"/>
                      <a:ea typeface="微软雅黑" pitchFamily="34" charset="-122"/>
                    </a:rPr>
                    <a:t>/export/software/</a:t>
                  </a:r>
                  <a:r>
                    <a:rPr lang="zh-CN" altLang="en-US" sz="1600" dirty="0">
                      <a:latin typeface="微软雅黑" pitchFamily="34" charset="-122"/>
                      <a:ea typeface="微软雅黑" pitchFamily="34" charset="-122"/>
                    </a:rPr>
                    <a:t>目录下。</a:t>
                  </a:r>
                </a:p>
              </p:txBody>
            </p:sp>
            <p:sp>
              <p:nvSpPr>
                <p:cNvPr id="41" name="任意多边形 40"/>
                <p:cNvSpPr/>
                <p:nvPr/>
              </p:nvSpPr>
              <p:spPr>
                <a:xfrm>
                  <a:off x="902896" y="5359028"/>
                  <a:ext cx="527235" cy="1692115"/>
                </a:xfrm>
                <a:custGeom>
                  <a:avLst/>
                  <a:gdLst>
                    <a:gd name="connsiteX0" fmla="*/ 0 w 1047684"/>
                    <a:gd name="connsiteY0" fmla="*/ 0 h 733379"/>
                    <a:gd name="connsiteX1" fmla="*/ 680995 w 1047684"/>
                    <a:gd name="connsiteY1" fmla="*/ 0 h 733379"/>
                    <a:gd name="connsiteX2" fmla="*/ 1047684 w 1047684"/>
                    <a:gd name="connsiteY2" fmla="*/ 366690 h 733379"/>
                    <a:gd name="connsiteX3" fmla="*/ 680995 w 1047684"/>
                    <a:gd name="connsiteY3" fmla="*/ 733379 h 733379"/>
                    <a:gd name="connsiteX4" fmla="*/ 0 w 1047684"/>
                    <a:gd name="connsiteY4" fmla="*/ 733379 h 733379"/>
                    <a:gd name="connsiteX5" fmla="*/ 366690 w 1047684"/>
                    <a:gd name="connsiteY5" fmla="*/ 366690 h 733379"/>
                    <a:gd name="connsiteX6" fmla="*/ 0 w 1047684"/>
                    <a:gd name="connsiteY6" fmla="*/ 0 h 7333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047684" h="733379">
                      <a:moveTo>
                        <a:pt x="1047683" y="0"/>
                      </a:moveTo>
                      <a:lnTo>
                        <a:pt x="1047683" y="476697"/>
                      </a:lnTo>
                      <a:lnTo>
                        <a:pt x="523841" y="733379"/>
                      </a:lnTo>
                      <a:lnTo>
                        <a:pt x="1" y="476697"/>
                      </a:lnTo>
                      <a:lnTo>
                        <a:pt x="1" y="0"/>
                      </a:lnTo>
                      <a:lnTo>
                        <a:pt x="523841" y="256683"/>
                      </a:lnTo>
                      <a:lnTo>
                        <a:pt x="1047683" y="0"/>
                      </a:lnTo>
                      <a:close/>
                    </a:path>
                  </a:pathLst>
                </a:cu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4">
                    <a:hueOff val="1237882"/>
                    <a:satOff val="-37607"/>
                    <a:lumOff val="12419"/>
                    <a:alphaOff val="0"/>
                  </a:schemeClr>
                </a:lnRef>
                <a:fillRef idx="1">
                  <a:schemeClr val="accent4">
                    <a:hueOff val="1237882"/>
                    <a:satOff val="-37607"/>
                    <a:lumOff val="12419"/>
                    <a:alphaOff val="0"/>
                  </a:schemeClr>
                </a:fillRef>
                <a:effectRef idx="0">
                  <a:schemeClr val="accent4">
                    <a:hueOff val="1237882"/>
                    <a:satOff val="-37607"/>
                    <a:lumOff val="12419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lIns="12701" tIns="407195" rIns="12700" bIns="407193" spcCol="1270" anchor="ctr"/>
                <a:lstStyle/>
                <a:p>
                  <a:pPr algn="ctr" defTabSz="889000">
                    <a:lnSpc>
                      <a:spcPct val="90000"/>
                    </a:lnSpc>
                    <a:spcAft>
                      <a:spcPct val="35000"/>
                    </a:spcAft>
                    <a:defRPr/>
                  </a:pPr>
                  <a:r>
                    <a:rPr lang="en-US" altLang="zh-CN" sz="2800" dirty="0"/>
                    <a:t>2</a:t>
                  </a:r>
                  <a:endParaRPr lang="zh-CN" altLang="en-US" sz="2800" dirty="0"/>
                </a:p>
              </p:txBody>
            </p:sp>
          </p:grpSp>
        </p:grpSp>
        <p:grpSp>
          <p:nvGrpSpPr>
            <p:cNvPr id="32" name="组合 3"/>
            <p:cNvGrpSpPr>
              <a:grpSpLocks/>
            </p:cNvGrpSpPr>
            <p:nvPr/>
          </p:nvGrpSpPr>
          <p:grpSpPr bwMode="auto">
            <a:xfrm>
              <a:off x="1259717" y="5252443"/>
              <a:ext cx="5582026" cy="1721993"/>
              <a:chOff x="1259717" y="5252443"/>
              <a:chExt cx="5582026" cy="1721993"/>
            </a:xfrm>
          </p:grpSpPr>
          <p:sp>
            <p:nvSpPr>
              <p:cNvPr id="33" name="任意多边形 32"/>
              <p:cNvSpPr/>
              <p:nvPr/>
            </p:nvSpPr>
            <p:spPr bwMode="auto">
              <a:xfrm>
                <a:off x="1259717" y="5252443"/>
                <a:ext cx="507129" cy="1721993"/>
              </a:xfrm>
              <a:custGeom>
                <a:avLst/>
                <a:gdLst>
                  <a:gd name="connsiteX0" fmla="*/ 0 w 1047684"/>
                  <a:gd name="connsiteY0" fmla="*/ 0 h 733379"/>
                  <a:gd name="connsiteX1" fmla="*/ 680995 w 1047684"/>
                  <a:gd name="connsiteY1" fmla="*/ 0 h 733379"/>
                  <a:gd name="connsiteX2" fmla="*/ 1047684 w 1047684"/>
                  <a:gd name="connsiteY2" fmla="*/ 366690 h 733379"/>
                  <a:gd name="connsiteX3" fmla="*/ 680995 w 1047684"/>
                  <a:gd name="connsiteY3" fmla="*/ 733379 h 733379"/>
                  <a:gd name="connsiteX4" fmla="*/ 0 w 1047684"/>
                  <a:gd name="connsiteY4" fmla="*/ 733379 h 733379"/>
                  <a:gd name="connsiteX5" fmla="*/ 366690 w 1047684"/>
                  <a:gd name="connsiteY5" fmla="*/ 366690 h 733379"/>
                  <a:gd name="connsiteX6" fmla="*/ 0 w 1047684"/>
                  <a:gd name="connsiteY6" fmla="*/ 0 h 7333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47684" h="733379">
                    <a:moveTo>
                      <a:pt x="1047683" y="0"/>
                    </a:moveTo>
                    <a:lnTo>
                      <a:pt x="1047683" y="476697"/>
                    </a:lnTo>
                    <a:lnTo>
                      <a:pt x="523841" y="733379"/>
                    </a:lnTo>
                    <a:lnTo>
                      <a:pt x="1" y="476697"/>
                    </a:lnTo>
                    <a:lnTo>
                      <a:pt x="1" y="0"/>
                    </a:lnTo>
                    <a:lnTo>
                      <a:pt x="523841" y="256683"/>
                    </a:lnTo>
                    <a:lnTo>
                      <a:pt x="1047683" y="0"/>
                    </a:ln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4">
                  <a:hueOff val="618941"/>
                  <a:satOff val="-18803"/>
                  <a:lumOff val="6209"/>
                  <a:alphaOff val="0"/>
                </a:schemeClr>
              </a:lnRef>
              <a:fillRef idx="1">
                <a:schemeClr val="accent4">
                  <a:hueOff val="618941"/>
                  <a:satOff val="-18803"/>
                  <a:lumOff val="6209"/>
                  <a:alphaOff val="0"/>
                </a:schemeClr>
              </a:fillRef>
              <a:effectRef idx="0">
                <a:schemeClr val="accent4">
                  <a:hueOff val="618941"/>
                  <a:satOff val="-18803"/>
                  <a:lumOff val="6209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lIns="12701" tIns="407195" rIns="12700" bIns="407193" spcCol="1270" anchor="ctr"/>
              <a:lstStyle/>
              <a:p>
                <a:pPr algn="ctr" defTabSz="8890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en-US" altLang="zh-CN" sz="2400" dirty="0"/>
                  <a:t>3</a:t>
                </a:r>
                <a:endParaRPr lang="zh-CN" altLang="en-US" sz="2400" dirty="0"/>
              </a:p>
            </p:txBody>
          </p:sp>
          <p:sp>
            <p:nvSpPr>
              <p:cNvPr id="34" name="任意多边形 33"/>
              <p:cNvSpPr/>
              <p:nvPr/>
            </p:nvSpPr>
            <p:spPr bwMode="auto">
              <a:xfrm>
                <a:off x="1766846" y="5280199"/>
                <a:ext cx="5074897" cy="1103766"/>
              </a:xfrm>
              <a:custGeom>
                <a:avLst/>
                <a:gdLst>
                  <a:gd name="connsiteX0" fmla="*/ 113501 w 680995"/>
                  <a:gd name="connsiteY0" fmla="*/ 0 h 5854407"/>
                  <a:gd name="connsiteX1" fmla="*/ 567494 w 680995"/>
                  <a:gd name="connsiteY1" fmla="*/ 0 h 5854407"/>
                  <a:gd name="connsiteX2" fmla="*/ 680995 w 680995"/>
                  <a:gd name="connsiteY2" fmla="*/ 113501 h 5854407"/>
                  <a:gd name="connsiteX3" fmla="*/ 680995 w 680995"/>
                  <a:gd name="connsiteY3" fmla="*/ 5854407 h 5854407"/>
                  <a:gd name="connsiteX4" fmla="*/ 680995 w 680995"/>
                  <a:gd name="connsiteY4" fmla="*/ 5854407 h 5854407"/>
                  <a:gd name="connsiteX5" fmla="*/ 0 w 680995"/>
                  <a:gd name="connsiteY5" fmla="*/ 5854407 h 5854407"/>
                  <a:gd name="connsiteX6" fmla="*/ 0 w 680995"/>
                  <a:gd name="connsiteY6" fmla="*/ 5854407 h 5854407"/>
                  <a:gd name="connsiteX7" fmla="*/ 0 w 680995"/>
                  <a:gd name="connsiteY7" fmla="*/ 113501 h 5854407"/>
                  <a:gd name="connsiteX8" fmla="*/ 113501 w 680995"/>
                  <a:gd name="connsiteY8" fmla="*/ 0 h 58544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80995" h="5854407">
                    <a:moveTo>
                      <a:pt x="680995" y="975753"/>
                    </a:moveTo>
                    <a:lnTo>
                      <a:pt x="680995" y="4878654"/>
                    </a:lnTo>
                    <a:cubicBezTo>
                      <a:pt x="680995" y="5417546"/>
                      <a:pt x="675084" y="5854403"/>
                      <a:pt x="667792" y="5854403"/>
                    </a:cubicBezTo>
                    <a:lnTo>
                      <a:pt x="0" y="5854403"/>
                    </a:lnTo>
                    <a:lnTo>
                      <a:pt x="0" y="5854403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667792" y="4"/>
                    </a:lnTo>
                    <a:cubicBezTo>
                      <a:pt x="675084" y="4"/>
                      <a:pt x="680995" y="436861"/>
                      <a:pt x="680995" y="975753"/>
                    </a:cubicBezTo>
                    <a:close/>
                  </a:path>
                </a:pathLst>
              </a:custGeom>
              <a:ln>
                <a:solidFill>
                  <a:srgbClr val="0070C0"/>
                </a:solidFill>
              </a:ln>
            </p:spPr>
            <p:style>
              <a:lnRef idx="2">
                <a:schemeClr val="accent4">
                  <a:hueOff val="618941"/>
                  <a:satOff val="-18803"/>
                  <a:lumOff val="6209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lIns="99569" tIns="42132" rIns="42132" bIns="42135" spcCol="1270" anchor="ctr"/>
              <a:lstStyle/>
              <a:p>
                <a:pPr marL="114300" lvl="1" indent="-114300" algn="just" defTabSz="622300">
                  <a:lnSpc>
                    <a:spcPct val="150000"/>
                  </a:lnSpc>
                  <a:spcAft>
                    <a:spcPct val="15000"/>
                  </a:spcAft>
                  <a:buFontTx/>
                  <a:buChar char="••"/>
                  <a:defRPr/>
                </a:pPr>
                <a:r>
                  <a:rPr lang="zh-CN" altLang="en-US" sz="1600" dirty="0">
                    <a:latin typeface="微软雅黑" pitchFamily="34" charset="-122"/>
                    <a:ea typeface="微软雅黑" pitchFamily="34" charset="-122"/>
                  </a:rPr>
                  <a:t>解压安装</a:t>
                </a:r>
                <a:r>
                  <a:rPr lang="en-US" altLang="zh-CN" sz="1600" dirty="0">
                    <a:latin typeface="微软雅黑" pitchFamily="34" charset="-122"/>
                    <a:ea typeface="微软雅黑" pitchFamily="34" charset="-122"/>
                  </a:rPr>
                  <a:t>Zookeeper</a:t>
                </a:r>
                <a:r>
                  <a:rPr lang="zh-CN" altLang="en-US" sz="1600" dirty="0">
                    <a:latin typeface="微软雅黑" pitchFamily="34" charset="-122"/>
                    <a:ea typeface="微软雅黑" pitchFamily="34" charset="-122"/>
                  </a:rPr>
                  <a:t>安装包。</a:t>
                </a:r>
                <a:endParaRPr lang="zh-CN" altLang="en-US" sz="1600" spc="-30" dirty="0"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621043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标题 1"/>
          <p:cNvSpPr>
            <a:spLocks noChangeArrowheads="1"/>
          </p:cNvSpPr>
          <p:nvPr/>
        </p:nvSpPr>
        <p:spPr bwMode="auto">
          <a:xfrm>
            <a:off x="502285" y="136525"/>
            <a:ext cx="5884863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571500" indent="-571500" eaLnBrk="1" hangingPunct="1">
              <a:buFont typeface="Wingdings" pitchFamily="2" charset="2"/>
              <a:buNone/>
            </a:pPr>
            <a:r>
              <a:rPr lang="zh-CN" altLang="en-US" sz="2400" b="1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  <a:sym typeface="宋体" pitchFamily="2" charset="-122"/>
              </a:rPr>
              <a:t>            </a:t>
            </a:r>
            <a:r>
              <a:rPr lang="en-US" altLang="zh-CN" sz="2400" b="1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  <a:sym typeface="宋体" pitchFamily="2" charset="-122"/>
              </a:rPr>
              <a:t>5.5 Zookeeper</a:t>
            </a:r>
            <a:r>
              <a:rPr lang="zh-CN" altLang="en-US" sz="2400" b="1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  <a:sym typeface="宋体" pitchFamily="2" charset="-122"/>
              </a:rPr>
              <a:t>分布式集群部署</a:t>
            </a:r>
          </a:p>
        </p:txBody>
      </p:sp>
      <p:sp>
        <p:nvSpPr>
          <p:cNvPr id="7" name="矩形 6"/>
          <p:cNvSpPr/>
          <p:nvPr/>
        </p:nvSpPr>
        <p:spPr bwMode="auto">
          <a:xfrm>
            <a:off x="0" y="969484"/>
            <a:ext cx="9144000" cy="792641"/>
          </a:xfrm>
          <a:prstGeom prst="rect">
            <a:avLst/>
          </a:prstGeom>
          <a:gradFill>
            <a:gsLst>
              <a:gs pos="100000">
                <a:srgbClr val="00B0F0">
                  <a:alpha val="0"/>
                </a:srgbClr>
              </a:gs>
              <a:gs pos="0">
                <a:srgbClr val="D1ECFF">
                  <a:alpha val="0"/>
                </a:srgbClr>
              </a:gs>
              <a:gs pos="49000">
                <a:srgbClr val="D1ECFF"/>
              </a:gs>
            </a:gsLst>
            <a:lin ang="0" scaled="0"/>
          </a:gra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buFont typeface="Arial" pitchFamily="34" charset="0"/>
              <a:buNone/>
              <a:defRPr/>
            </a:pPr>
            <a:endParaRPr lang="zh-CN" altLang="en-US">
              <a:latin typeface="Arial" charset="0"/>
            </a:endParaRPr>
          </a:p>
        </p:txBody>
      </p:sp>
      <p:pic>
        <p:nvPicPr>
          <p:cNvPr id="10247" name="Picture 2" descr="C:\Documents and Settings\Administrator\桌面\小人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25" y="969963"/>
            <a:ext cx="132397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矩形 9"/>
          <p:cNvSpPr/>
          <p:nvPr/>
        </p:nvSpPr>
        <p:spPr>
          <a:xfrm>
            <a:off x="1755775" y="1123950"/>
            <a:ext cx="34050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400" b="1" spc="200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</a:rPr>
              <a:t>Zookeeper</a:t>
            </a:r>
            <a:r>
              <a:rPr lang="zh-CN" altLang="en-US" sz="2400" b="1" spc="200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</a:rPr>
              <a:t>相关配置</a:t>
            </a:r>
            <a:endParaRPr lang="en-US" altLang="zh-CN" sz="2400" b="1" spc="200" dirty="0">
              <a:solidFill>
                <a:srgbClr val="1369B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xmlns="" id="{4D6B0057-5A73-184A-94E6-F9E8B5FB636A}"/>
              </a:ext>
            </a:extLst>
          </p:cNvPr>
          <p:cNvSpPr/>
          <p:nvPr/>
        </p:nvSpPr>
        <p:spPr>
          <a:xfrm>
            <a:off x="1393824" y="1998663"/>
            <a:ext cx="7135813" cy="12899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defTabSz="622300">
              <a:lnSpc>
                <a:spcPct val="150000"/>
              </a:lnSpc>
              <a:spcAft>
                <a:spcPct val="15000"/>
              </a:spcAft>
              <a:defRPr/>
            </a:pPr>
            <a:r>
              <a:rPr lang="zh-CN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修改</a:t>
            </a:r>
            <a:r>
              <a:rPr lang="en-US" altLang="zh-CN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Zookeeper</a:t>
            </a:r>
            <a:r>
              <a:rPr lang="zh-CN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的配置文件。先将</a:t>
            </a:r>
            <a:r>
              <a:rPr lang="en-US" altLang="zh-CN" dirty="0" err="1">
                <a:latin typeface="Microsoft YaHei" panose="020B0503020204020204" pitchFamily="34" charset="-122"/>
                <a:ea typeface="Microsoft YaHei" panose="020B0503020204020204" pitchFamily="34" charset="-122"/>
              </a:rPr>
              <a:t>zoo_sample.cfg</a:t>
            </a:r>
            <a:r>
              <a:rPr lang="zh-CN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配置文件重命名为</a:t>
            </a:r>
            <a:r>
              <a:rPr lang="en-US" altLang="zh-CN" dirty="0" err="1">
                <a:latin typeface="Microsoft YaHei" panose="020B0503020204020204" pitchFamily="34" charset="-122"/>
                <a:ea typeface="Microsoft YaHei" panose="020B0503020204020204" pitchFamily="34" charset="-122"/>
              </a:rPr>
              <a:t>zoo.cfg</a:t>
            </a:r>
            <a:r>
              <a:rPr lang="zh-CN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，然后指定</a:t>
            </a:r>
            <a:r>
              <a:rPr lang="en-US" altLang="zh-CN" dirty="0" err="1">
                <a:latin typeface="Microsoft YaHei" panose="020B0503020204020204" pitchFamily="34" charset="-122"/>
                <a:ea typeface="Microsoft YaHei" panose="020B0503020204020204" pitchFamily="34" charset="-122"/>
              </a:rPr>
              <a:t>dataDir</a:t>
            </a:r>
            <a:r>
              <a:rPr lang="zh-CN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目录、配置服务器编号与主机名映射关系、设置与主机连接的心跳端口和选举端口。</a:t>
            </a:r>
          </a:p>
        </p:txBody>
      </p:sp>
      <p:cxnSp>
        <p:nvCxnSpPr>
          <p:cNvPr id="28" name="直线连接符 27">
            <a:extLst>
              <a:ext uri="{FF2B5EF4-FFF2-40B4-BE49-F238E27FC236}">
                <a16:creationId xmlns:a16="http://schemas.microsoft.com/office/drawing/2014/main" xmlns="" id="{7933FD72-BD28-3046-AA26-A2760B5C44B5}"/>
              </a:ext>
            </a:extLst>
          </p:cNvPr>
          <p:cNvCxnSpPr>
            <a:cxnSpLocks/>
          </p:cNvCxnSpPr>
          <p:nvPr/>
        </p:nvCxnSpPr>
        <p:spPr bwMode="auto">
          <a:xfrm>
            <a:off x="468540" y="3429000"/>
            <a:ext cx="8061097" cy="0"/>
          </a:xfrm>
          <a:prstGeom prst="line">
            <a:avLst/>
          </a:prstGeom>
          <a:noFill/>
          <a:ln w="28575" cap="flat" cmpd="sng" algn="ctr">
            <a:solidFill>
              <a:srgbClr val="0070C0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1" name="矩形 30">
            <a:extLst>
              <a:ext uri="{FF2B5EF4-FFF2-40B4-BE49-F238E27FC236}">
                <a16:creationId xmlns:a16="http://schemas.microsoft.com/office/drawing/2014/main" xmlns="" id="{755A54AF-48DF-8240-80E9-D7D6F2460C6E}"/>
              </a:ext>
            </a:extLst>
          </p:cNvPr>
          <p:cNvSpPr/>
          <p:nvPr/>
        </p:nvSpPr>
        <p:spPr>
          <a:xfrm>
            <a:off x="403225" y="2458949"/>
            <a:ext cx="10198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步骤</a:t>
            </a:r>
            <a:r>
              <a:rPr lang="en-US" altLang="zh-CN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1</a:t>
            </a:r>
            <a:r>
              <a:rPr lang="zh-CN" altLang="en-US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：</a:t>
            </a:r>
            <a:endParaRPr lang="zh-CN" altLang="en-US" b="1" dirty="0"/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xmlns="" id="{32B46E16-1F47-9543-B139-DCA0B9C4237B}"/>
              </a:ext>
            </a:extLst>
          </p:cNvPr>
          <p:cNvSpPr/>
          <p:nvPr/>
        </p:nvSpPr>
        <p:spPr>
          <a:xfrm>
            <a:off x="403224" y="3845054"/>
            <a:ext cx="10198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步骤</a:t>
            </a:r>
            <a:r>
              <a:rPr lang="en-US" altLang="zh-CN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2</a:t>
            </a:r>
            <a:r>
              <a:rPr lang="zh-CN" altLang="en-US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：</a:t>
            </a:r>
            <a:endParaRPr lang="zh-CN" altLang="en-US" b="1" dirty="0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xmlns="" id="{3EADF9FB-3657-C94C-8A24-5CAEEB1D9AD7}"/>
              </a:ext>
            </a:extLst>
          </p:cNvPr>
          <p:cNvSpPr/>
          <p:nvPr/>
        </p:nvSpPr>
        <p:spPr>
          <a:xfrm>
            <a:off x="1393825" y="3569433"/>
            <a:ext cx="7346952" cy="8744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defTabSz="622300">
              <a:lnSpc>
                <a:spcPct val="150000"/>
              </a:lnSpc>
              <a:spcAft>
                <a:spcPct val="15000"/>
              </a:spcAft>
            </a:pPr>
            <a:r>
              <a:rPr lang="zh-CN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创建</a:t>
            </a:r>
            <a:r>
              <a:rPr lang="en-US" altLang="zh-CN" dirty="0" err="1">
                <a:latin typeface="Microsoft YaHei" panose="020B0503020204020204" pitchFamily="34" charset="-122"/>
                <a:ea typeface="Microsoft YaHei" panose="020B0503020204020204" pitchFamily="34" charset="-122"/>
              </a:rPr>
              <a:t>myid</a:t>
            </a:r>
            <a:r>
              <a:rPr lang="zh-CN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文件。根据配置文件</a:t>
            </a:r>
            <a:r>
              <a:rPr lang="en-US" altLang="zh-CN" dirty="0" err="1">
                <a:latin typeface="Microsoft YaHei" panose="020B0503020204020204" pitchFamily="34" charset="-122"/>
                <a:ea typeface="Microsoft YaHei" panose="020B0503020204020204" pitchFamily="34" charset="-122"/>
              </a:rPr>
              <a:t>zoo.cfg</a:t>
            </a:r>
            <a:r>
              <a:rPr lang="zh-CN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设置的</a:t>
            </a:r>
            <a:r>
              <a:rPr lang="en-US" altLang="zh-CN" dirty="0" err="1">
                <a:latin typeface="Microsoft YaHei" panose="020B0503020204020204" pitchFamily="34" charset="-122"/>
                <a:ea typeface="Microsoft YaHei" panose="020B0503020204020204" pitchFamily="34" charset="-122"/>
              </a:rPr>
              <a:t>dataDir</a:t>
            </a:r>
            <a:r>
              <a:rPr lang="zh-CN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目录，创建</a:t>
            </a:r>
            <a:r>
              <a:rPr lang="en-US" altLang="zh-CN" dirty="0" err="1">
                <a:latin typeface="Microsoft YaHei" panose="020B0503020204020204" pitchFamily="34" charset="-122"/>
                <a:ea typeface="Microsoft YaHei" panose="020B0503020204020204" pitchFamily="34" charset="-122"/>
              </a:rPr>
              <a:t>zkdata</a:t>
            </a:r>
            <a:r>
              <a:rPr lang="zh-CN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文件夹并创建</a:t>
            </a:r>
            <a:r>
              <a:rPr lang="en-US" altLang="zh-CN" dirty="0" err="1">
                <a:latin typeface="Microsoft YaHei" panose="020B0503020204020204" pitchFamily="34" charset="-122"/>
                <a:ea typeface="Microsoft YaHei" panose="020B0503020204020204" pitchFamily="34" charset="-122"/>
              </a:rPr>
              <a:t>myid</a:t>
            </a:r>
            <a:r>
              <a:rPr lang="zh-CN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文件，该文件里面的内容就是服务器编号。</a:t>
            </a:r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xmlns="" id="{97B2B874-5454-5342-8364-4CFAB9F0C17E}"/>
              </a:ext>
            </a:extLst>
          </p:cNvPr>
          <p:cNvSpPr/>
          <p:nvPr/>
        </p:nvSpPr>
        <p:spPr>
          <a:xfrm>
            <a:off x="403223" y="4950293"/>
            <a:ext cx="10198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步骤</a:t>
            </a:r>
            <a:r>
              <a:rPr lang="en-US" altLang="zh-CN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3</a:t>
            </a:r>
            <a:r>
              <a:rPr lang="zh-CN" altLang="en-US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：</a:t>
            </a:r>
            <a:endParaRPr lang="zh-CN" altLang="en-US" b="1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xmlns="" id="{DCE22A66-0BD8-A94A-B1AA-31D48EE1FDB9}"/>
              </a:ext>
            </a:extLst>
          </p:cNvPr>
          <p:cNvSpPr/>
          <p:nvPr/>
        </p:nvSpPr>
        <p:spPr>
          <a:xfrm>
            <a:off x="1393823" y="4766360"/>
            <a:ext cx="7135813" cy="8739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pc="-30" dirty="0">
                <a:latin typeface="微软雅黑" pitchFamily="34" charset="-122"/>
                <a:ea typeface="微软雅黑" pitchFamily="34" charset="-122"/>
              </a:rPr>
              <a:t>配置环境变量。执行命令</a:t>
            </a:r>
            <a:r>
              <a:rPr lang="en-US" altLang="zh-CN" spc="-30" dirty="0">
                <a:latin typeface="微软雅黑" pitchFamily="34" charset="-122"/>
                <a:ea typeface="微软雅黑" pitchFamily="34" charset="-122"/>
              </a:rPr>
              <a:t>vi /</a:t>
            </a:r>
            <a:r>
              <a:rPr lang="en-US" altLang="zh-CN" spc="-30" dirty="0" err="1">
                <a:latin typeface="微软雅黑" pitchFamily="34" charset="-122"/>
                <a:ea typeface="微软雅黑" pitchFamily="34" charset="-122"/>
              </a:rPr>
              <a:t>etc</a:t>
            </a:r>
            <a:r>
              <a:rPr lang="en-US" altLang="zh-CN" spc="-30" dirty="0">
                <a:latin typeface="微软雅黑" pitchFamily="34" charset="-122"/>
                <a:ea typeface="微软雅黑" pitchFamily="34" charset="-122"/>
              </a:rPr>
              <a:t>/profile</a:t>
            </a:r>
            <a:r>
              <a:rPr lang="zh-CN" altLang="en-US" spc="-30" dirty="0">
                <a:latin typeface="微软雅黑" pitchFamily="34" charset="-122"/>
                <a:ea typeface="微软雅黑" pitchFamily="34" charset="-122"/>
              </a:rPr>
              <a:t>对</a:t>
            </a:r>
            <a:r>
              <a:rPr lang="en-US" altLang="zh-CN" spc="-30" dirty="0">
                <a:latin typeface="微软雅黑" pitchFamily="34" charset="-122"/>
                <a:ea typeface="微软雅黑" pitchFamily="34" charset="-122"/>
              </a:rPr>
              <a:t>profile</a:t>
            </a:r>
            <a:r>
              <a:rPr lang="zh-CN" altLang="en-US" spc="-30" dirty="0">
                <a:latin typeface="微软雅黑" pitchFamily="34" charset="-122"/>
                <a:ea typeface="微软雅黑" pitchFamily="34" charset="-122"/>
              </a:rPr>
              <a:t>文件进行修改，添加</a:t>
            </a:r>
            <a:r>
              <a:rPr lang="en-US" altLang="zh-CN" spc="-30" dirty="0">
                <a:latin typeface="微软雅黑" pitchFamily="34" charset="-122"/>
                <a:ea typeface="微软雅黑" pitchFamily="34" charset="-122"/>
              </a:rPr>
              <a:t>Zookeeper</a:t>
            </a:r>
            <a:r>
              <a:rPr lang="zh-CN" altLang="en-US" spc="-30" dirty="0">
                <a:latin typeface="微软雅黑" pitchFamily="34" charset="-122"/>
                <a:ea typeface="微软雅黑" pitchFamily="34" charset="-122"/>
              </a:rPr>
              <a:t>的环境变量</a:t>
            </a:r>
            <a:endParaRPr lang="zh-CN" altLang="en-US" dirty="0"/>
          </a:p>
        </p:txBody>
      </p:sp>
      <p:cxnSp>
        <p:nvCxnSpPr>
          <p:cNvPr id="34" name="直线连接符 33">
            <a:extLst>
              <a:ext uri="{FF2B5EF4-FFF2-40B4-BE49-F238E27FC236}">
                <a16:creationId xmlns:a16="http://schemas.microsoft.com/office/drawing/2014/main" xmlns="" id="{9BA52D97-9114-824C-A175-9D71DCEA6C19}"/>
              </a:ext>
            </a:extLst>
          </p:cNvPr>
          <p:cNvCxnSpPr>
            <a:cxnSpLocks/>
          </p:cNvCxnSpPr>
          <p:nvPr/>
        </p:nvCxnSpPr>
        <p:spPr bwMode="auto">
          <a:xfrm>
            <a:off x="502285" y="4624388"/>
            <a:ext cx="8061097" cy="0"/>
          </a:xfrm>
          <a:prstGeom prst="line">
            <a:avLst/>
          </a:prstGeom>
          <a:noFill/>
          <a:ln w="28575" cap="flat" cmpd="sng" algn="ctr">
            <a:solidFill>
              <a:srgbClr val="0070C0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4971795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标题 1"/>
          <p:cNvSpPr>
            <a:spLocks noChangeArrowheads="1"/>
          </p:cNvSpPr>
          <p:nvPr/>
        </p:nvSpPr>
        <p:spPr bwMode="auto">
          <a:xfrm>
            <a:off x="502285" y="136525"/>
            <a:ext cx="5884863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571500" indent="-571500" eaLnBrk="1" hangingPunct="1">
              <a:buFont typeface="Wingdings" pitchFamily="2" charset="2"/>
              <a:buNone/>
            </a:pPr>
            <a:r>
              <a:rPr lang="zh-CN" altLang="en-US" sz="2400" b="1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  <a:sym typeface="宋体" pitchFamily="2" charset="-122"/>
              </a:rPr>
              <a:t>            </a:t>
            </a:r>
            <a:r>
              <a:rPr lang="en-US" altLang="zh-CN" sz="2400" b="1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  <a:sym typeface="宋体" pitchFamily="2" charset="-122"/>
              </a:rPr>
              <a:t>5.5 Zookeeper</a:t>
            </a:r>
            <a:r>
              <a:rPr lang="zh-CN" altLang="en-US" sz="2400" b="1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  <a:sym typeface="宋体" pitchFamily="2" charset="-122"/>
              </a:rPr>
              <a:t>分布式集群部署</a:t>
            </a:r>
          </a:p>
        </p:txBody>
      </p:sp>
      <p:sp>
        <p:nvSpPr>
          <p:cNvPr id="7" name="矩形 6"/>
          <p:cNvSpPr/>
          <p:nvPr/>
        </p:nvSpPr>
        <p:spPr bwMode="auto">
          <a:xfrm>
            <a:off x="0" y="969484"/>
            <a:ext cx="9144000" cy="792641"/>
          </a:xfrm>
          <a:prstGeom prst="rect">
            <a:avLst/>
          </a:prstGeom>
          <a:gradFill>
            <a:gsLst>
              <a:gs pos="100000">
                <a:srgbClr val="00B0F0">
                  <a:alpha val="0"/>
                </a:srgbClr>
              </a:gs>
              <a:gs pos="0">
                <a:srgbClr val="D1ECFF">
                  <a:alpha val="0"/>
                </a:srgbClr>
              </a:gs>
              <a:gs pos="49000">
                <a:srgbClr val="D1ECFF"/>
              </a:gs>
            </a:gsLst>
            <a:lin ang="0" scaled="0"/>
          </a:gra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buFont typeface="Arial" pitchFamily="34" charset="0"/>
              <a:buNone/>
              <a:defRPr/>
            </a:pPr>
            <a:endParaRPr lang="zh-CN" altLang="en-US">
              <a:latin typeface="Arial" charset="0"/>
            </a:endParaRPr>
          </a:p>
        </p:txBody>
      </p:sp>
      <p:pic>
        <p:nvPicPr>
          <p:cNvPr id="10247" name="Picture 2" descr="C:\Documents and Settings\Administrator\桌面\小人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25" y="969963"/>
            <a:ext cx="132397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矩形 9"/>
          <p:cNvSpPr/>
          <p:nvPr/>
        </p:nvSpPr>
        <p:spPr>
          <a:xfrm>
            <a:off x="1755775" y="1123950"/>
            <a:ext cx="34050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400" b="1" spc="200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</a:rPr>
              <a:t>Zookeeper</a:t>
            </a:r>
            <a:r>
              <a:rPr lang="zh-CN" altLang="en-US" sz="2400" b="1" spc="200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</a:rPr>
              <a:t>相关配置</a:t>
            </a:r>
            <a:endParaRPr lang="en-US" altLang="zh-CN" sz="2400" b="1" spc="200" dirty="0">
              <a:solidFill>
                <a:srgbClr val="1369B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xmlns="" id="{4D6B0057-5A73-184A-94E6-F9E8B5FB636A}"/>
              </a:ext>
            </a:extLst>
          </p:cNvPr>
          <p:cNvSpPr/>
          <p:nvPr/>
        </p:nvSpPr>
        <p:spPr>
          <a:xfrm>
            <a:off x="1423056" y="2030060"/>
            <a:ext cx="7106581" cy="17469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defTabSz="622300">
              <a:lnSpc>
                <a:spcPct val="150000"/>
              </a:lnSpc>
              <a:spcAft>
                <a:spcPct val="15000"/>
              </a:spcAft>
              <a:defRPr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分发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Zookeeper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相关文件至其他服务器。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1" defTabSz="622300">
              <a:lnSpc>
                <a:spcPct val="150000"/>
              </a:lnSpc>
              <a:spcAft>
                <a:spcPct val="15000"/>
              </a:spcAft>
              <a:defRPr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先将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Zookeeper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安装目录、</a:t>
            </a:r>
            <a:r>
              <a:rPr lang="en-US" altLang="zh-CN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myid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文件以及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profile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文件分发至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hadoop02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hadoop03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服务器上，并且修改</a:t>
            </a:r>
            <a:r>
              <a:rPr lang="en-US" altLang="zh-CN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myid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的文件内容，依次对应服务器号进行设置，分别为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</p:txBody>
      </p:sp>
      <p:cxnSp>
        <p:nvCxnSpPr>
          <p:cNvPr id="28" name="直线连接符 27">
            <a:extLst>
              <a:ext uri="{FF2B5EF4-FFF2-40B4-BE49-F238E27FC236}">
                <a16:creationId xmlns:a16="http://schemas.microsoft.com/office/drawing/2014/main" xmlns="" id="{7933FD72-BD28-3046-AA26-A2760B5C44B5}"/>
              </a:ext>
            </a:extLst>
          </p:cNvPr>
          <p:cNvCxnSpPr>
            <a:cxnSpLocks/>
          </p:cNvCxnSpPr>
          <p:nvPr/>
        </p:nvCxnSpPr>
        <p:spPr bwMode="auto">
          <a:xfrm>
            <a:off x="468540" y="4000500"/>
            <a:ext cx="8061097" cy="0"/>
          </a:xfrm>
          <a:prstGeom prst="line">
            <a:avLst/>
          </a:prstGeom>
          <a:noFill/>
          <a:ln w="28575" cap="flat" cmpd="sng" algn="ctr">
            <a:solidFill>
              <a:srgbClr val="0070C0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1" name="矩形 30">
            <a:extLst>
              <a:ext uri="{FF2B5EF4-FFF2-40B4-BE49-F238E27FC236}">
                <a16:creationId xmlns:a16="http://schemas.microsoft.com/office/drawing/2014/main" xmlns="" id="{755A54AF-48DF-8240-80E9-D7D6F2460C6E}"/>
              </a:ext>
            </a:extLst>
          </p:cNvPr>
          <p:cNvSpPr/>
          <p:nvPr/>
        </p:nvSpPr>
        <p:spPr>
          <a:xfrm>
            <a:off x="410209" y="2720459"/>
            <a:ext cx="10198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步骤</a:t>
            </a:r>
            <a:r>
              <a:rPr lang="en-US" altLang="zh-CN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4</a:t>
            </a:r>
            <a:r>
              <a:rPr lang="zh-CN" altLang="en-US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：</a:t>
            </a:r>
            <a:endParaRPr lang="zh-CN" altLang="en-US" b="1" dirty="0"/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xmlns="" id="{32B46E16-1F47-9543-B139-DCA0B9C4237B}"/>
              </a:ext>
            </a:extLst>
          </p:cNvPr>
          <p:cNvSpPr/>
          <p:nvPr/>
        </p:nvSpPr>
        <p:spPr>
          <a:xfrm>
            <a:off x="410209" y="4622840"/>
            <a:ext cx="10198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步骤</a:t>
            </a:r>
            <a:r>
              <a:rPr lang="en-US" altLang="zh-CN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5</a:t>
            </a:r>
            <a:r>
              <a:rPr lang="zh-CN" altLang="en-US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：</a:t>
            </a:r>
            <a:endParaRPr lang="zh-CN" altLang="en-US" b="1" dirty="0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xmlns="" id="{3EADF9FB-3657-C94C-8A24-5CAEEB1D9AD7}"/>
              </a:ext>
            </a:extLst>
          </p:cNvPr>
          <p:cNvSpPr/>
          <p:nvPr/>
        </p:nvSpPr>
        <p:spPr>
          <a:xfrm>
            <a:off x="1423056" y="4370303"/>
            <a:ext cx="7346952" cy="8744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defTabSz="622300">
              <a:lnSpc>
                <a:spcPct val="150000"/>
              </a:lnSpc>
              <a:spcAft>
                <a:spcPct val="15000"/>
              </a:spcAft>
            </a:pP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环境变量生效。分别在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hadoop01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hadoop02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hadoop03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服务器上刷新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profile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配置文件，使环境变量生效。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832941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标题 1"/>
          <p:cNvSpPr>
            <a:spLocks noChangeArrowheads="1"/>
          </p:cNvSpPr>
          <p:nvPr/>
        </p:nvSpPr>
        <p:spPr bwMode="auto">
          <a:xfrm>
            <a:off x="502285" y="136525"/>
            <a:ext cx="5884863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571500" indent="-571500" eaLnBrk="1" hangingPunct="1">
              <a:buFont typeface="Wingdings" pitchFamily="2" charset="2"/>
              <a:buNone/>
            </a:pPr>
            <a:r>
              <a:rPr lang="zh-CN" altLang="en-US" sz="2400" b="1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  <a:sym typeface="宋体" pitchFamily="2" charset="-122"/>
              </a:rPr>
              <a:t>            </a:t>
            </a:r>
            <a:r>
              <a:rPr lang="en-US" altLang="zh-CN" sz="2400" b="1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  <a:sym typeface="宋体" pitchFamily="2" charset="-122"/>
              </a:rPr>
              <a:t>5.5 Zookeeper</a:t>
            </a:r>
            <a:r>
              <a:rPr lang="zh-CN" altLang="en-US" sz="2400" b="1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  <a:sym typeface="宋体" pitchFamily="2" charset="-122"/>
              </a:rPr>
              <a:t>分布式集群部署</a:t>
            </a:r>
          </a:p>
        </p:txBody>
      </p:sp>
      <p:sp>
        <p:nvSpPr>
          <p:cNvPr id="7" name="矩形 6"/>
          <p:cNvSpPr/>
          <p:nvPr/>
        </p:nvSpPr>
        <p:spPr bwMode="auto">
          <a:xfrm>
            <a:off x="0" y="969484"/>
            <a:ext cx="9144000" cy="792641"/>
          </a:xfrm>
          <a:prstGeom prst="rect">
            <a:avLst/>
          </a:prstGeom>
          <a:gradFill>
            <a:gsLst>
              <a:gs pos="100000">
                <a:srgbClr val="00B0F0">
                  <a:alpha val="0"/>
                </a:srgbClr>
              </a:gs>
              <a:gs pos="0">
                <a:srgbClr val="D1ECFF">
                  <a:alpha val="0"/>
                </a:srgbClr>
              </a:gs>
              <a:gs pos="49000">
                <a:srgbClr val="D1ECFF"/>
              </a:gs>
            </a:gsLst>
            <a:lin ang="0" scaled="0"/>
          </a:gra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buFont typeface="Arial" pitchFamily="34" charset="0"/>
              <a:buNone/>
              <a:defRPr/>
            </a:pPr>
            <a:endParaRPr lang="zh-CN" altLang="en-US">
              <a:latin typeface="Arial" charset="0"/>
            </a:endParaRPr>
          </a:p>
        </p:txBody>
      </p:sp>
      <p:pic>
        <p:nvPicPr>
          <p:cNvPr id="10247" name="Picture 2" descr="C:\Documents and Settings\Administrator\桌面\小人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25" y="969963"/>
            <a:ext cx="132397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矩形 9"/>
          <p:cNvSpPr/>
          <p:nvPr/>
        </p:nvSpPr>
        <p:spPr>
          <a:xfrm>
            <a:off x="1755775" y="1123950"/>
            <a:ext cx="47387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400" b="1" spc="200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</a:rPr>
              <a:t>Zookeeper</a:t>
            </a:r>
            <a:r>
              <a:rPr lang="zh-CN" altLang="en-US" sz="2400" b="1" spc="200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</a:rPr>
              <a:t>服务的启动和关闭</a:t>
            </a:r>
            <a:endParaRPr lang="en-US" altLang="zh-CN" sz="2400" b="1" spc="200" dirty="0">
              <a:solidFill>
                <a:srgbClr val="1369B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28" name="组合 34"/>
          <p:cNvGrpSpPr>
            <a:grpSpLocks/>
          </p:cNvGrpSpPr>
          <p:nvPr/>
        </p:nvGrpSpPr>
        <p:grpSpPr bwMode="auto">
          <a:xfrm>
            <a:off x="961640" y="1890608"/>
            <a:ext cx="4781550" cy="490537"/>
            <a:chOff x="900725" y="1985600"/>
            <a:chExt cx="4781618" cy="490537"/>
          </a:xfrm>
        </p:grpSpPr>
        <p:sp>
          <p:nvSpPr>
            <p:cNvPr id="31" name="圆角矩形 1"/>
            <p:cNvSpPr>
              <a:spLocks noChangeArrowheads="1"/>
            </p:cNvSpPr>
            <p:nvPr/>
          </p:nvSpPr>
          <p:spPr bwMode="auto">
            <a:xfrm>
              <a:off x="900725" y="1985600"/>
              <a:ext cx="4781618" cy="490537"/>
            </a:xfrm>
            <a:prstGeom prst="roundRect">
              <a:avLst>
                <a:gd name="adj" fmla="val 16667"/>
              </a:avLst>
            </a:prstGeom>
            <a:solidFill>
              <a:srgbClr val="6B81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buFont typeface="Arial" pitchFamily="34" charset="0"/>
                <a:buNone/>
              </a:pPr>
              <a:endParaRPr lang="zh-CN" altLang="en-US"/>
            </a:p>
          </p:txBody>
        </p:sp>
        <p:sp>
          <p:nvSpPr>
            <p:cNvPr id="32" name="矩形 14"/>
            <p:cNvSpPr>
              <a:spLocks noChangeArrowheads="1"/>
            </p:cNvSpPr>
            <p:nvPr/>
          </p:nvSpPr>
          <p:spPr bwMode="auto">
            <a:xfrm>
              <a:off x="1358113" y="2037852"/>
              <a:ext cx="3507756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altLang="zh-CN" sz="20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1. </a:t>
              </a:r>
              <a:r>
                <a:rPr lang="zh-CN" altLang="en-US" sz="20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启动</a:t>
              </a:r>
              <a:r>
                <a:rPr lang="en-US" altLang="zh-CN" sz="20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Zookeeper</a:t>
              </a:r>
              <a:r>
                <a:rPr lang="zh-CN" altLang="en-US" sz="20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服务</a:t>
              </a: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816" y="3603805"/>
            <a:ext cx="6995348" cy="2739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xmlns="" id="{07093AA7-2F1E-D248-A7DA-22268CE7D11F}"/>
              </a:ext>
            </a:extLst>
          </p:cNvPr>
          <p:cNvSpPr/>
          <p:nvPr/>
        </p:nvSpPr>
        <p:spPr>
          <a:xfrm>
            <a:off x="1222373" y="2482855"/>
            <a:ext cx="7921627" cy="4589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defTabSz="622300">
              <a:lnSpc>
                <a:spcPct val="150000"/>
              </a:lnSpc>
              <a:spcAft>
                <a:spcPct val="15000"/>
              </a:spcAft>
              <a:defRPr/>
            </a:pP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在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hadoop01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hadoop02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hadoop03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服务器上依次启动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Zookeeper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服务。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xmlns="" id="{6A88CAC5-AC0D-3E48-A008-23E603FA7AA4}"/>
              </a:ext>
            </a:extLst>
          </p:cNvPr>
          <p:cNvSpPr/>
          <p:nvPr/>
        </p:nvSpPr>
        <p:spPr>
          <a:xfrm>
            <a:off x="1222373" y="2996658"/>
            <a:ext cx="6735763" cy="4589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defTabSz="622300">
              <a:lnSpc>
                <a:spcPct val="150000"/>
              </a:lnSpc>
              <a:spcAft>
                <a:spcPct val="15000"/>
              </a:spcAft>
              <a:defRPr/>
            </a:pP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执行命令“</a:t>
            </a:r>
            <a:r>
              <a:rPr lang="en-US" altLang="zh-CN" dirty="0" err="1">
                <a:latin typeface="微软雅黑" pitchFamily="34" charset="-122"/>
                <a:ea typeface="微软雅黑" pitchFamily="34" charset="-122"/>
              </a:rPr>
              <a:t>zkServer.sh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 status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”查看该节点</a:t>
            </a:r>
            <a:r>
              <a:rPr lang="en-US" altLang="zh-CN" dirty="0" err="1">
                <a:latin typeface="微软雅黑" pitchFamily="34" charset="-122"/>
                <a:ea typeface="微软雅黑" pitchFamily="34" charset="-122"/>
              </a:rPr>
              <a:t>Zookpeer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的角色。</a:t>
            </a: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xmlns="" id="{E53D6A92-648A-2846-83F8-A0121C92CA5C}"/>
              </a:ext>
            </a:extLst>
          </p:cNvPr>
          <p:cNvSpPr/>
          <p:nvPr/>
        </p:nvSpPr>
        <p:spPr>
          <a:xfrm>
            <a:off x="301901" y="2571019"/>
            <a:ext cx="10198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步骤</a:t>
            </a:r>
            <a:r>
              <a:rPr lang="en-US" altLang="zh-CN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1</a:t>
            </a:r>
            <a:r>
              <a:rPr lang="zh-CN" altLang="en-US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：</a:t>
            </a:r>
            <a:endParaRPr lang="zh-CN" altLang="en-US" b="1" dirty="0"/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xmlns="" id="{9D8F55C2-8812-F546-A491-FC8CB5997E9C}"/>
              </a:ext>
            </a:extLst>
          </p:cNvPr>
          <p:cNvSpPr/>
          <p:nvPr/>
        </p:nvSpPr>
        <p:spPr>
          <a:xfrm>
            <a:off x="301901" y="3090002"/>
            <a:ext cx="10198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步骤</a:t>
            </a:r>
            <a:r>
              <a:rPr lang="en-US" altLang="zh-CN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2</a:t>
            </a:r>
            <a:r>
              <a:rPr lang="zh-CN" altLang="en-US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：</a:t>
            </a:r>
            <a:endParaRPr lang="zh-CN" altLang="en-US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656804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标题 1"/>
          <p:cNvSpPr>
            <a:spLocks noChangeArrowheads="1"/>
          </p:cNvSpPr>
          <p:nvPr/>
        </p:nvSpPr>
        <p:spPr bwMode="auto">
          <a:xfrm>
            <a:off x="502285" y="136525"/>
            <a:ext cx="5884863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571500" indent="-571500" eaLnBrk="1" hangingPunct="1">
              <a:buFont typeface="Wingdings" pitchFamily="2" charset="2"/>
              <a:buNone/>
            </a:pPr>
            <a:r>
              <a:rPr lang="zh-CN" altLang="en-US" sz="2400" b="1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  <a:sym typeface="宋体" pitchFamily="2" charset="-122"/>
              </a:rPr>
              <a:t>            </a:t>
            </a:r>
            <a:r>
              <a:rPr lang="en-US" altLang="zh-CN" sz="2400" b="1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  <a:sym typeface="宋体" pitchFamily="2" charset="-122"/>
              </a:rPr>
              <a:t>5.5 Zookeeper</a:t>
            </a:r>
            <a:r>
              <a:rPr lang="zh-CN" altLang="en-US" sz="2400" b="1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  <a:sym typeface="宋体" pitchFamily="2" charset="-122"/>
              </a:rPr>
              <a:t>分布式集群部署</a:t>
            </a:r>
          </a:p>
        </p:txBody>
      </p:sp>
      <p:sp>
        <p:nvSpPr>
          <p:cNvPr id="7" name="矩形 6"/>
          <p:cNvSpPr/>
          <p:nvPr/>
        </p:nvSpPr>
        <p:spPr bwMode="auto">
          <a:xfrm>
            <a:off x="0" y="969484"/>
            <a:ext cx="9144000" cy="792641"/>
          </a:xfrm>
          <a:prstGeom prst="rect">
            <a:avLst/>
          </a:prstGeom>
          <a:gradFill>
            <a:gsLst>
              <a:gs pos="100000">
                <a:srgbClr val="00B0F0">
                  <a:alpha val="0"/>
                </a:srgbClr>
              </a:gs>
              <a:gs pos="0">
                <a:srgbClr val="D1ECFF">
                  <a:alpha val="0"/>
                </a:srgbClr>
              </a:gs>
              <a:gs pos="49000">
                <a:srgbClr val="D1ECFF"/>
              </a:gs>
            </a:gsLst>
            <a:lin ang="0" scaled="0"/>
          </a:gra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buFont typeface="Arial" pitchFamily="34" charset="0"/>
              <a:buNone/>
              <a:defRPr/>
            </a:pPr>
            <a:endParaRPr lang="zh-CN" altLang="en-US">
              <a:latin typeface="Arial" charset="0"/>
            </a:endParaRPr>
          </a:p>
        </p:txBody>
      </p:sp>
      <p:pic>
        <p:nvPicPr>
          <p:cNvPr id="10247" name="Picture 2" descr="C:\Documents and Settings\Administrator\桌面\小人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25" y="969963"/>
            <a:ext cx="132397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矩形 9"/>
          <p:cNvSpPr/>
          <p:nvPr/>
        </p:nvSpPr>
        <p:spPr>
          <a:xfrm>
            <a:off x="1755775" y="1123950"/>
            <a:ext cx="47387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400" b="1" spc="200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</a:rPr>
              <a:t>Zookeeper</a:t>
            </a:r>
            <a:r>
              <a:rPr lang="zh-CN" altLang="en-US" sz="2400" b="1" spc="200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</a:rPr>
              <a:t>服务的启动和关闭</a:t>
            </a:r>
            <a:endParaRPr lang="en-US" altLang="zh-CN" sz="2400" b="1" spc="200" dirty="0">
              <a:solidFill>
                <a:srgbClr val="1369B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28" name="组合 34"/>
          <p:cNvGrpSpPr>
            <a:grpSpLocks/>
          </p:cNvGrpSpPr>
          <p:nvPr/>
        </p:nvGrpSpPr>
        <p:grpSpPr bwMode="auto">
          <a:xfrm>
            <a:off x="961640" y="1890608"/>
            <a:ext cx="4781550" cy="490537"/>
            <a:chOff x="900725" y="1985600"/>
            <a:chExt cx="4781618" cy="490537"/>
          </a:xfrm>
        </p:grpSpPr>
        <p:sp>
          <p:nvSpPr>
            <p:cNvPr id="31" name="圆角矩形 1"/>
            <p:cNvSpPr>
              <a:spLocks noChangeArrowheads="1"/>
            </p:cNvSpPr>
            <p:nvPr/>
          </p:nvSpPr>
          <p:spPr bwMode="auto">
            <a:xfrm>
              <a:off x="900725" y="1985600"/>
              <a:ext cx="4781618" cy="490537"/>
            </a:xfrm>
            <a:prstGeom prst="roundRect">
              <a:avLst>
                <a:gd name="adj" fmla="val 16667"/>
              </a:avLst>
            </a:prstGeom>
            <a:solidFill>
              <a:srgbClr val="6B81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buFont typeface="Arial" pitchFamily="34" charset="0"/>
                <a:buNone/>
              </a:pPr>
              <a:endParaRPr lang="zh-CN" altLang="en-US"/>
            </a:p>
          </p:txBody>
        </p:sp>
        <p:sp>
          <p:nvSpPr>
            <p:cNvPr id="32" name="矩形 14"/>
            <p:cNvSpPr>
              <a:spLocks noChangeArrowheads="1"/>
            </p:cNvSpPr>
            <p:nvPr/>
          </p:nvSpPr>
          <p:spPr bwMode="auto">
            <a:xfrm>
              <a:off x="1358113" y="2037852"/>
              <a:ext cx="3507756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altLang="zh-CN" sz="20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2. </a:t>
              </a:r>
              <a:r>
                <a:rPr lang="zh-CN" altLang="en-US" sz="20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关闭</a:t>
              </a:r>
              <a:r>
                <a:rPr lang="en-US" altLang="zh-CN" sz="20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Zookeeper</a:t>
              </a:r>
              <a:r>
                <a:rPr lang="zh-CN" altLang="en-US" sz="20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服务</a:t>
              </a:r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640" y="4008320"/>
            <a:ext cx="7021254" cy="2335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xmlns="" id="{2FC6FC35-6BED-CA4A-9943-9F7B3E240551}"/>
              </a:ext>
            </a:extLst>
          </p:cNvPr>
          <p:cNvSpPr/>
          <p:nvPr/>
        </p:nvSpPr>
        <p:spPr>
          <a:xfrm>
            <a:off x="1343025" y="2493804"/>
            <a:ext cx="7476608" cy="8744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defTabSz="622300">
              <a:lnSpc>
                <a:spcPct val="150000"/>
              </a:lnSpc>
              <a:spcAft>
                <a:spcPct val="15000"/>
              </a:spcAft>
            </a:pPr>
            <a:r>
              <a:rPr lang="zh-CN" altLang="en-US">
                <a:latin typeface="Microsoft YaHei" panose="020B0503020204020204" pitchFamily="34" charset="-122"/>
                <a:ea typeface="Microsoft YaHei" panose="020B0503020204020204" pitchFamily="34" charset="-122"/>
              </a:rPr>
              <a:t>在</a:t>
            </a:r>
            <a:r>
              <a:rPr lang="en-US" altLang="zh-CN">
                <a:latin typeface="Microsoft YaHei" panose="020B0503020204020204" pitchFamily="34" charset="-122"/>
                <a:ea typeface="Microsoft YaHei" panose="020B0503020204020204" pitchFamily="34" charset="-122"/>
              </a:rPr>
              <a:t>hadoop01</a:t>
            </a:r>
            <a:r>
              <a:rPr lang="zh-CN" altLang="en-US">
                <a:latin typeface="Microsoft YaHei" panose="020B0503020204020204" pitchFamily="34" charset="-122"/>
                <a:ea typeface="Microsoft YaHei" panose="020B0503020204020204" pitchFamily="34" charset="-122"/>
              </a:rPr>
              <a:t>、</a:t>
            </a:r>
            <a:r>
              <a:rPr lang="en-US" altLang="zh-CN">
                <a:latin typeface="Microsoft YaHei" panose="020B0503020204020204" pitchFamily="34" charset="-122"/>
                <a:ea typeface="Microsoft YaHei" panose="020B0503020204020204" pitchFamily="34" charset="-122"/>
              </a:rPr>
              <a:t>hadoop02</a:t>
            </a:r>
            <a:r>
              <a:rPr lang="zh-CN" altLang="en-US">
                <a:latin typeface="Microsoft YaHei" panose="020B0503020204020204" pitchFamily="34" charset="-122"/>
                <a:ea typeface="Microsoft YaHei" panose="020B0503020204020204" pitchFamily="34" charset="-122"/>
              </a:rPr>
              <a:t>、</a:t>
            </a:r>
            <a:r>
              <a:rPr lang="en-US" altLang="zh-CN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hadoop03</a:t>
            </a:r>
            <a:r>
              <a:rPr lang="zh-CN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服务器</a:t>
            </a:r>
            <a:r>
              <a:rPr lang="zh-CN" altLang="en-US">
                <a:latin typeface="Microsoft YaHei" panose="020B0503020204020204" pitchFamily="34" charset="-122"/>
                <a:ea typeface="Microsoft YaHei" panose="020B0503020204020204" pitchFamily="34" charset="-122"/>
              </a:rPr>
              <a:t>上执行</a:t>
            </a:r>
            <a:r>
              <a:rPr lang="en-US" altLang="zh-CN">
                <a:latin typeface="Microsoft YaHei" panose="020B0503020204020204" pitchFamily="34" charset="-122"/>
                <a:ea typeface="Microsoft YaHei" panose="020B0503020204020204" pitchFamily="34" charset="-122"/>
              </a:rPr>
              <a:t>zkServer</a:t>
            </a:r>
            <a:r>
              <a:rPr lang="en-US" altLang="zh-CN" err="1">
                <a:latin typeface="Microsoft YaHei" panose="020B0503020204020204" pitchFamily="34" charset="-122"/>
                <a:ea typeface="Microsoft YaHei" panose="020B0503020204020204" pitchFamily="34" charset="-122"/>
              </a:rPr>
              <a:t>.</a:t>
            </a:r>
            <a:r>
              <a:rPr lang="en-US" altLang="zh-CN">
                <a:latin typeface="Microsoft YaHei" panose="020B0503020204020204" pitchFamily="34" charset="-122"/>
                <a:ea typeface="Microsoft YaHei" panose="020B0503020204020204" pitchFamily="34" charset="-122"/>
              </a:rPr>
              <a:t>sh stop</a:t>
            </a:r>
            <a:r>
              <a:rPr lang="zh-CN" altLang="en-US">
                <a:latin typeface="Microsoft YaHei" panose="020B0503020204020204" pitchFamily="34" charset="-122"/>
                <a:ea typeface="Microsoft YaHei" panose="020B0503020204020204" pitchFamily="34" charset="-122"/>
              </a:rPr>
              <a:t>关闭</a:t>
            </a:r>
            <a:r>
              <a:rPr lang="en-US" altLang="zh-CN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Zookeeper</a:t>
            </a:r>
            <a:r>
              <a:rPr lang="zh-CN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服务。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xmlns="" id="{F69B2484-277E-9A4C-9817-1F4BC2258815}"/>
              </a:ext>
            </a:extLst>
          </p:cNvPr>
          <p:cNvSpPr/>
          <p:nvPr/>
        </p:nvSpPr>
        <p:spPr>
          <a:xfrm>
            <a:off x="1343025" y="3467276"/>
            <a:ext cx="6663042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 defTabSz="622300">
              <a:lnSpc>
                <a:spcPct val="90000"/>
              </a:lnSpc>
              <a:spcAft>
                <a:spcPct val="15000"/>
              </a:spcAft>
              <a:defRPr/>
            </a:pPr>
            <a:r>
              <a:rPr lang="zh-CN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执行命令“</a:t>
            </a:r>
            <a:r>
              <a:rPr lang="en-US" altLang="zh-CN" dirty="0" err="1">
                <a:latin typeface="Microsoft YaHei" panose="020B0503020204020204" pitchFamily="34" charset="-122"/>
                <a:ea typeface="Microsoft YaHei" panose="020B0503020204020204" pitchFamily="34" charset="-122"/>
              </a:rPr>
              <a:t>zkServer.sh</a:t>
            </a:r>
            <a:r>
              <a:rPr lang="en-US" altLang="zh-CN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status</a:t>
            </a:r>
            <a:r>
              <a:rPr lang="zh-CN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”查看该节点</a:t>
            </a:r>
            <a:r>
              <a:rPr lang="en-US" altLang="zh-CN" dirty="0" err="1">
                <a:latin typeface="Microsoft YaHei" panose="020B0503020204020204" pitchFamily="34" charset="-122"/>
                <a:ea typeface="Microsoft YaHei" panose="020B0503020204020204" pitchFamily="34" charset="-122"/>
              </a:rPr>
              <a:t>Zookpeer</a:t>
            </a:r>
            <a:r>
              <a:rPr lang="zh-CN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的角色。</a:t>
            </a: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xmlns="" id="{3D3C4DC2-635A-4E46-A60F-DD7B9FDBBFFE}"/>
              </a:ext>
            </a:extLst>
          </p:cNvPr>
          <p:cNvSpPr/>
          <p:nvPr/>
        </p:nvSpPr>
        <p:spPr>
          <a:xfrm>
            <a:off x="399190" y="2750087"/>
            <a:ext cx="10198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步骤</a:t>
            </a:r>
            <a:r>
              <a:rPr lang="en-US" altLang="zh-CN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1</a:t>
            </a:r>
            <a:r>
              <a:rPr lang="zh-CN" altLang="en-US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：</a:t>
            </a:r>
            <a:endParaRPr lang="zh-CN" altLang="en-US" b="1" dirty="0"/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xmlns="" id="{05D9FE11-11C0-A549-B64D-398DE884189D}"/>
              </a:ext>
            </a:extLst>
          </p:cNvPr>
          <p:cNvSpPr/>
          <p:nvPr/>
        </p:nvSpPr>
        <p:spPr>
          <a:xfrm>
            <a:off x="399189" y="3389300"/>
            <a:ext cx="10198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步骤</a:t>
            </a:r>
            <a:r>
              <a:rPr lang="en-US" altLang="zh-CN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2</a:t>
            </a:r>
            <a:r>
              <a:rPr lang="zh-CN" altLang="en-US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：</a:t>
            </a:r>
            <a:endParaRPr lang="zh-CN" altLang="en-US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182258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标题 1"/>
          <p:cNvSpPr>
            <a:spLocks noChangeArrowheads="1"/>
          </p:cNvSpPr>
          <p:nvPr/>
        </p:nvSpPr>
        <p:spPr bwMode="auto">
          <a:xfrm>
            <a:off x="502285" y="136525"/>
            <a:ext cx="5884863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571500" indent="-571500" eaLnBrk="1" hangingPunct="1">
              <a:buFont typeface="Wingdings" pitchFamily="2" charset="2"/>
              <a:buNone/>
            </a:pPr>
            <a:r>
              <a:rPr lang="zh-CN" altLang="en-US" sz="2400" b="1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  <a:sym typeface="宋体" pitchFamily="2" charset="-122"/>
              </a:rPr>
              <a:t>            </a:t>
            </a:r>
            <a:r>
              <a:rPr lang="en-US" altLang="zh-CN" sz="2400" b="1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  <a:sym typeface="宋体" pitchFamily="2" charset="-122"/>
              </a:rPr>
              <a:t>5.6 Zookeeper</a:t>
            </a:r>
            <a:r>
              <a:rPr lang="zh-CN" altLang="en-US" sz="2400" b="1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  <a:sym typeface="宋体" pitchFamily="2" charset="-122"/>
              </a:rPr>
              <a:t>的</a:t>
            </a:r>
            <a:r>
              <a:rPr lang="en-US" altLang="zh-CN" sz="2400" b="1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  <a:sym typeface="宋体" pitchFamily="2" charset="-122"/>
              </a:rPr>
              <a:t>Shell</a:t>
            </a:r>
            <a:r>
              <a:rPr lang="zh-CN" altLang="en-US" sz="2400" b="1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  <a:sym typeface="宋体" pitchFamily="2" charset="-122"/>
              </a:rPr>
              <a:t>操作</a:t>
            </a:r>
          </a:p>
        </p:txBody>
      </p:sp>
      <p:sp>
        <p:nvSpPr>
          <p:cNvPr id="7" name="矩形 6"/>
          <p:cNvSpPr/>
          <p:nvPr/>
        </p:nvSpPr>
        <p:spPr bwMode="auto">
          <a:xfrm>
            <a:off x="0" y="969484"/>
            <a:ext cx="9144000" cy="792641"/>
          </a:xfrm>
          <a:prstGeom prst="rect">
            <a:avLst/>
          </a:prstGeom>
          <a:gradFill>
            <a:gsLst>
              <a:gs pos="100000">
                <a:srgbClr val="00B0F0">
                  <a:alpha val="0"/>
                </a:srgbClr>
              </a:gs>
              <a:gs pos="0">
                <a:srgbClr val="D1ECFF">
                  <a:alpha val="0"/>
                </a:srgbClr>
              </a:gs>
              <a:gs pos="49000">
                <a:srgbClr val="D1ECFF"/>
              </a:gs>
            </a:gsLst>
            <a:lin ang="0" scaled="0"/>
          </a:gra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buFont typeface="Arial" pitchFamily="34" charset="0"/>
              <a:buNone/>
              <a:defRPr/>
            </a:pPr>
            <a:endParaRPr lang="zh-CN" altLang="en-US">
              <a:latin typeface="Arial" charset="0"/>
            </a:endParaRPr>
          </a:p>
        </p:txBody>
      </p:sp>
      <p:pic>
        <p:nvPicPr>
          <p:cNvPr id="10247" name="Picture 2" descr="C:\Documents and Settings\Administrator\桌面\小人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25" y="969963"/>
            <a:ext cx="132397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矩形 9"/>
          <p:cNvSpPr/>
          <p:nvPr/>
        </p:nvSpPr>
        <p:spPr>
          <a:xfrm>
            <a:off x="1755775" y="1123950"/>
            <a:ext cx="37305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400" b="1" spc="200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</a:rPr>
              <a:t>Zookeeper</a:t>
            </a:r>
            <a:r>
              <a:rPr lang="zh-CN" altLang="en-US" sz="2400" b="1" spc="200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2400" b="1" spc="200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</a:rPr>
              <a:t>Shell</a:t>
            </a:r>
            <a:r>
              <a:rPr lang="zh-CN" altLang="en-US" sz="2400" b="1" spc="200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</a:rPr>
              <a:t>介绍</a:t>
            </a:r>
            <a:endParaRPr lang="en-US" altLang="zh-CN" sz="2400" b="1" spc="200" dirty="0">
              <a:solidFill>
                <a:srgbClr val="1369B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aphicFrame>
        <p:nvGraphicFramePr>
          <p:cNvPr id="17" name="表格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0262111"/>
              </p:ext>
            </p:extLst>
          </p:nvPr>
        </p:nvGraphicFramePr>
        <p:xfrm>
          <a:off x="782781" y="2895599"/>
          <a:ext cx="7737764" cy="3442007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18209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55567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87928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700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常用命令</a:t>
                      </a:r>
                    </a:p>
                  </a:txBody>
                  <a:tcPr marL="85054" marR="85054" marT="42527" marB="42527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CN" altLang="en-US" sz="1700" b="1" kern="1200" dirty="0">
                          <a:solidFill>
                            <a:schemeClr val="lt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命令描述</a:t>
                      </a:r>
                    </a:p>
                  </a:txBody>
                  <a:tcPr marL="85054" marR="85054" marT="42527" marB="42527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0873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Microsoft YaHei" panose="020B0503020204020204" pitchFamily="34" charset="-122"/>
                          <a:cs typeface="+mn-cs"/>
                        </a:rPr>
                        <a:t>ls /</a:t>
                      </a:r>
                      <a:endParaRPr lang="zh-CN" altLang="en-US" sz="1600" dirty="0">
                        <a:latin typeface="+mn-lt"/>
                        <a:ea typeface="Microsoft YaHei" panose="020B0503020204020204" pitchFamily="34" charset="-122"/>
                      </a:endParaRPr>
                    </a:p>
                  </a:txBody>
                  <a:tcPr marL="85054" marR="85054" marT="42527" marB="42527" anchor="ctr">
                    <a:solidFill>
                      <a:srgbClr val="D5DAE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CN" alt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Microsoft YaHei" panose="020B0503020204020204" pitchFamily="34" charset="-122"/>
                          <a:cs typeface="+mn-cs"/>
                        </a:rPr>
                        <a:t>使用</a:t>
                      </a:r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Microsoft YaHei" panose="020B0503020204020204" pitchFamily="34" charset="-122"/>
                          <a:cs typeface="+mn-cs"/>
                        </a:rPr>
                        <a:t>ls</a:t>
                      </a:r>
                      <a:r>
                        <a:rPr lang="zh-CN" alt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Microsoft YaHei" panose="020B0503020204020204" pitchFamily="34" charset="-122"/>
                          <a:cs typeface="+mn-cs"/>
                        </a:rPr>
                        <a:t>命令来查看</a:t>
                      </a:r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Microsoft YaHei" panose="020B0503020204020204" pitchFamily="34" charset="-122"/>
                          <a:cs typeface="+mn-cs"/>
                        </a:rPr>
                        <a:t>Zookeeper</a:t>
                      </a:r>
                      <a:r>
                        <a:rPr lang="zh-CN" alt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Microsoft YaHei" panose="020B0503020204020204" pitchFamily="34" charset="-122"/>
                          <a:cs typeface="+mn-cs"/>
                        </a:rPr>
                        <a:t>中所包含的内容</a:t>
                      </a:r>
                      <a:endParaRPr lang="zh-CN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Microsoft YaHei" panose="020B0503020204020204" pitchFamily="34" charset="-122"/>
                        <a:cs typeface="+mn-cs"/>
                      </a:endParaRPr>
                    </a:p>
                  </a:txBody>
                  <a:tcPr marL="85440" marR="85440" marT="0" marB="0" anchor="ctr">
                    <a:solidFill>
                      <a:srgbClr val="D5DA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20658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Microsoft YaHei" panose="020B0503020204020204" pitchFamily="34" charset="-122"/>
                          <a:cs typeface="+mn-cs"/>
                        </a:rPr>
                        <a:t>ls2 /</a:t>
                      </a:r>
                      <a:endParaRPr lang="zh-CN" altLang="en-US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Microsoft YaHei" panose="020B0503020204020204" pitchFamily="34" charset="-122"/>
                        <a:cs typeface="+mn-cs"/>
                      </a:endParaRPr>
                    </a:p>
                  </a:txBody>
                  <a:tcPr marL="85054" marR="85054" marT="42527" marB="42527" anchor="ctr">
                    <a:solidFill>
                      <a:srgbClr val="E9EB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CN" alt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Microsoft YaHei" panose="020B0503020204020204" pitchFamily="34" charset="-122"/>
                          <a:cs typeface="+mn-cs"/>
                        </a:rPr>
                        <a:t>查看当前节点数据并能看到更新次数等数据</a:t>
                      </a:r>
                      <a:endParaRPr lang="zh-CN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Microsoft YaHei" panose="020B0503020204020204" pitchFamily="34" charset="-122"/>
                        <a:cs typeface="+mn-cs"/>
                      </a:endParaRPr>
                    </a:p>
                  </a:txBody>
                  <a:tcPr marL="85440" marR="85440" marT="0" marB="0" anchor="ctr">
                    <a:solidFill>
                      <a:srgbClr val="E9EB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40487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Microsoft YaHei" panose="020B0503020204020204" pitchFamily="34" charset="-122"/>
                          <a:cs typeface="+mn-cs"/>
                        </a:rPr>
                        <a:t>create /zk “test”</a:t>
                      </a:r>
                      <a:endParaRPr lang="zh-CN" altLang="en-US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Microsoft YaHei" panose="020B0503020204020204" pitchFamily="34" charset="-122"/>
                        <a:cs typeface="+mn-cs"/>
                      </a:endParaRPr>
                    </a:p>
                  </a:txBody>
                  <a:tcPr marL="85054" marR="85054" marT="42527" marB="42527" anchor="ctr">
                    <a:solidFill>
                      <a:srgbClr val="D5DAE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CN" alt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Microsoft YaHei" panose="020B0503020204020204" pitchFamily="34" charset="-122"/>
                          <a:cs typeface="+mn-cs"/>
                        </a:rPr>
                        <a:t>在当前目录创建一个新的</a:t>
                      </a:r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Microsoft YaHei" panose="020B0503020204020204" pitchFamily="34" charset="-122"/>
                          <a:cs typeface="+mn-cs"/>
                        </a:rPr>
                        <a:t>Znode</a:t>
                      </a:r>
                      <a:r>
                        <a:rPr lang="zh-CN" alt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Microsoft YaHei" panose="020B0503020204020204" pitchFamily="34" charset="-122"/>
                          <a:cs typeface="+mn-cs"/>
                        </a:rPr>
                        <a:t>节点“</a:t>
                      </a:r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Microsoft YaHei" panose="020B0503020204020204" pitchFamily="34" charset="-122"/>
                          <a:cs typeface="+mn-cs"/>
                        </a:rPr>
                        <a:t>zk”</a:t>
                      </a:r>
                      <a:r>
                        <a:rPr lang="zh-CN" alt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Microsoft YaHei" panose="020B0503020204020204" pitchFamily="34" charset="-122"/>
                          <a:cs typeface="+mn-cs"/>
                        </a:rPr>
                        <a:t>以及与它关联的字符串</a:t>
                      </a:r>
                    </a:p>
                  </a:txBody>
                  <a:tcPr marL="85440" marR="85440" marT="0" marB="0" anchor="ctr">
                    <a:solidFill>
                      <a:srgbClr val="D5DA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86765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Microsoft YaHei" panose="020B0503020204020204" pitchFamily="34" charset="-122"/>
                          <a:cs typeface="+mn-cs"/>
                        </a:rPr>
                        <a:t>get /zk</a:t>
                      </a:r>
                      <a:endParaRPr lang="zh-CN" altLang="en-US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Microsoft YaHei" panose="020B0503020204020204" pitchFamily="34" charset="-122"/>
                        <a:cs typeface="+mn-cs"/>
                      </a:endParaRPr>
                    </a:p>
                  </a:txBody>
                  <a:tcPr marL="85054" marR="85054" marT="42527" marB="42527" anchor="ctr">
                    <a:solidFill>
                      <a:srgbClr val="E9EB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CN" alt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Microsoft YaHei" panose="020B0503020204020204" pitchFamily="34" charset="-122"/>
                          <a:cs typeface="+mn-cs"/>
                        </a:rPr>
                        <a:t>获取</a:t>
                      </a:r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Microsoft YaHei" panose="020B0503020204020204" pitchFamily="34" charset="-122"/>
                          <a:cs typeface="+mn-cs"/>
                        </a:rPr>
                        <a:t>zk</a:t>
                      </a:r>
                      <a:r>
                        <a:rPr lang="zh-CN" alt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Microsoft YaHei" panose="020B0503020204020204" pitchFamily="34" charset="-122"/>
                          <a:cs typeface="+mn-cs"/>
                        </a:rPr>
                        <a:t>所包含的信息</a:t>
                      </a:r>
                      <a:endParaRPr lang="zh-CN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Microsoft YaHei" panose="020B0503020204020204" pitchFamily="34" charset="-122"/>
                        <a:cs typeface="+mn-cs"/>
                      </a:endParaRPr>
                    </a:p>
                  </a:txBody>
                  <a:tcPr marL="85440" marR="85440" marT="0" marB="0" anchor="ctr">
                    <a:solidFill>
                      <a:srgbClr val="E9EB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86765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Microsoft YaHei" panose="020B0503020204020204" pitchFamily="34" charset="-122"/>
                          <a:cs typeface="+mn-cs"/>
                        </a:rPr>
                        <a:t>set /zk “zkbak”</a:t>
                      </a:r>
                      <a:endParaRPr lang="zh-CN" altLang="en-US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Microsoft YaHei" panose="020B0503020204020204" pitchFamily="34" charset="-122"/>
                        <a:cs typeface="+mn-cs"/>
                      </a:endParaRPr>
                    </a:p>
                  </a:txBody>
                  <a:tcPr marL="85054" marR="85054" marT="42527" marB="42527" anchor="ctr">
                    <a:solidFill>
                      <a:srgbClr val="D5DAE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CN" alt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Microsoft YaHei" panose="020B0503020204020204" pitchFamily="34" charset="-122"/>
                          <a:cs typeface="+mn-cs"/>
                        </a:rPr>
                        <a:t>对</a:t>
                      </a:r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Microsoft YaHei" panose="020B0503020204020204" pitchFamily="34" charset="-122"/>
                          <a:cs typeface="+mn-cs"/>
                        </a:rPr>
                        <a:t>zk</a:t>
                      </a:r>
                      <a:r>
                        <a:rPr lang="zh-CN" alt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Microsoft YaHei" panose="020B0503020204020204" pitchFamily="34" charset="-122"/>
                          <a:cs typeface="+mn-cs"/>
                        </a:rPr>
                        <a:t>所关联的字符串进行设置</a:t>
                      </a:r>
                      <a:endParaRPr lang="zh-CN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Microsoft YaHei" panose="020B0503020204020204" pitchFamily="34" charset="-122"/>
                        <a:cs typeface="+mn-cs"/>
                      </a:endParaRPr>
                    </a:p>
                  </a:txBody>
                  <a:tcPr marL="85440" marR="85440" marT="0" marB="0" anchor="ctr">
                    <a:solidFill>
                      <a:srgbClr val="D5DA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86765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Microsoft YaHei" panose="020B0503020204020204" pitchFamily="34" charset="-122"/>
                          <a:cs typeface="+mn-cs"/>
                        </a:rPr>
                        <a:t>delete /zk</a:t>
                      </a:r>
                      <a:endParaRPr lang="zh-CN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Microsoft YaHei" panose="020B0503020204020204" pitchFamily="34" charset="-122"/>
                        <a:cs typeface="+mn-cs"/>
                      </a:endParaRPr>
                    </a:p>
                  </a:txBody>
                  <a:tcPr marL="72624" marR="72624" marT="0" marB="0" anchor="ctr">
                    <a:solidFill>
                      <a:srgbClr val="E9EB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CN" alt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Microsoft YaHei" panose="020B0503020204020204" pitchFamily="34" charset="-122"/>
                          <a:cs typeface="+mn-cs"/>
                        </a:rPr>
                        <a:t>将节点</a:t>
                      </a:r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Microsoft YaHei" panose="020B0503020204020204" pitchFamily="34" charset="-122"/>
                          <a:cs typeface="+mn-cs"/>
                        </a:rPr>
                        <a:t>Znode</a:t>
                      </a:r>
                      <a:r>
                        <a:rPr lang="zh-CN" alt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Microsoft YaHei" panose="020B0503020204020204" pitchFamily="34" charset="-122"/>
                          <a:cs typeface="+mn-cs"/>
                        </a:rPr>
                        <a:t>删除</a:t>
                      </a:r>
                      <a:endParaRPr lang="zh-CN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Microsoft YaHei" panose="020B0503020204020204" pitchFamily="34" charset="-122"/>
                        <a:cs typeface="+mn-cs"/>
                      </a:endParaRPr>
                    </a:p>
                  </a:txBody>
                  <a:tcPr marL="85440" marR="85440" marT="0" marB="0" anchor="ctr">
                    <a:solidFill>
                      <a:srgbClr val="E9EB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86765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Microsoft YaHei" panose="020B0503020204020204" pitchFamily="34" charset="-122"/>
                          <a:cs typeface="+mn-cs"/>
                        </a:rPr>
                        <a:t>rmr</a:t>
                      </a:r>
                      <a:endParaRPr lang="zh-CN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Microsoft YaHei" panose="020B0503020204020204" pitchFamily="34" charset="-122"/>
                        <a:cs typeface="+mn-cs"/>
                      </a:endParaRPr>
                    </a:p>
                  </a:txBody>
                  <a:tcPr marL="72624" marR="72624" marT="0" marB="0" anchor="ctr">
                    <a:solidFill>
                      <a:srgbClr val="D5DAE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CN" alt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Microsoft YaHei" panose="020B0503020204020204" pitchFamily="34" charset="-122"/>
                          <a:cs typeface="+mn-cs"/>
                        </a:rPr>
                        <a:t>将节点</a:t>
                      </a:r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Microsoft YaHei" panose="020B0503020204020204" pitchFamily="34" charset="-122"/>
                          <a:cs typeface="+mn-cs"/>
                        </a:rPr>
                        <a:t>Znode</a:t>
                      </a:r>
                      <a:r>
                        <a:rPr lang="zh-CN" alt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Microsoft YaHei" panose="020B0503020204020204" pitchFamily="34" charset="-122"/>
                          <a:cs typeface="+mn-cs"/>
                        </a:rPr>
                        <a:t>递归删除</a:t>
                      </a:r>
                      <a:endParaRPr lang="zh-CN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Microsoft YaHei" panose="020B0503020204020204" pitchFamily="34" charset="-122"/>
                        <a:cs typeface="+mn-cs"/>
                      </a:endParaRPr>
                    </a:p>
                  </a:txBody>
                  <a:tcPr marL="85440" marR="85440" marT="0" marB="0" anchor="ctr">
                    <a:solidFill>
                      <a:srgbClr val="D5DA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86765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Microsoft YaHei" panose="020B0503020204020204" pitchFamily="34" charset="-122"/>
                          <a:cs typeface="+mn-cs"/>
                        </a:rPr>
                        <a:t>help</a:t>
                      </a:r>
                      <a:endParaRPr lang="zh-CN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Microsoft YaHei" panose="020B0503020204020204" pitchFamily="34" charset="-122"/>
                        <a:cs typeface="+mn-cs"/>
                      </a:endParaRPr>
                    </a:p>
                  </a:txBody>
                  <a:tcPr marL="72624" marR="72624" marT="0" marB="0" anchor="ctr">
                    <a:solidFill>
                      <a:srgbClr val="E9EB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CN" alt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Microsoft YaHei" panose="020B0503020204020204" pitchFamily="34" charset="-122"/>
                          <a:cs typeface="+mn-cs"/>
                        </a:rPr>
                        <a:t>帮助命令</a:t>
                      </a:r>
                      <a:endParaRPr lang="zh-CN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Microsoft YaHei" panose="020B0503020204020204" pitchFamily="34" charset="-122"/>
                        <a:cs typeface="+mn-cs"/>
                      </a:endParaRPr>
                    </a:p>
                  </a:txBody>
                  <a:tcPr marL="85440" marR="85440" marT="0" marB="0" anchor="ctr">
                    <a:solidFill>
                      <a:srgbClr val="E9EB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3" name="矩形 2"/>
          <p:cNvSpPr/>
          <p:nvPr/>
        </p:nvSpPr>
        <p:spPr>
          <a:xfrm>
            <a:off x="489757" y="1894256"/>
            <a:ext cx="8323812" cy="8744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</a:rPr>
              <a:t>Zookeeper</a:t>
            </a:r>
            <a:r>
              <a:rPr lang="zh-CN" altLang="en-US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</a:rPr>
              <a:t>命令行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工具类似于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Linux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的</a:t>
            </a:r>
            <a:r>
              <a:rPr lang="en-US" altLang="zh-CN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</a:rPr>
              <a:t>Shell</a:t>
            </a:r>
            <a:r>
              <a:rPr lang="zh-CN" altLang="en-US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</a:rPr>
              <a:t>环境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，能够简单地实现对</a:t>
            </a:r>
            <a:r>
              <a:rPr lang="en-US" altLang="zh-CN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</a:rPr>
              <a:t>Zookeeper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进行</a:t>
            </a:r>
            <a:r>
              <a:rPr lang="zh-CN" altLang="en-US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</a:rPr>
              <a:t>访问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zh-CN" altLang="en-US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</a:rPr>
              <a:t>数据创建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zh-CN" altLang="en-US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</a:rPr>
              <a:t>数据修改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等的一系列操作。</a:t>
            </a:r>
            <a:endParaRPr lang="en-US" altLang="zh-CN" dirty="0">
              <a:latin typeface="微软雅黑" pitchFamily="34" charset="-122"/>
              <a:ea typeface="微软雅黑" pitchFamily="34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853055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标题 1"/>
          <p:cNvSpPr>
            <a:spLocks noChangeArrowheads="1"/>
          </p:cNvSpPr>
          <p:nvPr/>
        </p:nvSpPr>
        <p:spPr bwMode="auto">
          <a:xfrm>
            <a:off x="502285" y="136525"/>
            <a:ext cx="5884863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571500" indent="-571500" eaLnBrk="1" hangingPunct="1">
              <a:buFont typeface="Wingdings" pitchFamily="2" charset="2"/>
              <a:buNone/>
            </a:pPr>
            <a:r>
              <a:rPr lang="zh-CN" altLang="en-US" sz="2400" b="1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  <a:sym typeface="宋体" pitchFamily="2" charset="-122"/>
              </a:rPr>
              <a:t>            </a:t>
            </a:r>
            <a:r>
              <a:rPr lang="en-US" altLang="zh-CN" sz="2400" b="1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  <a:sym typeface="宋体" pitchFamily="2" charset="-122"/>
              </a:rPr>
              <a:t>5.6 Zookeeper</a:t>
            </a:r>
            <a:r>
              <a:rPr lang="zh-CN" altLang="en-US" sz="2400" b="1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  <a:sym typeface="宋体" pitchFamily="2" charset="-122"/>
              </a:rPr>
              <a:t>的</a:t>
            </a:r>
            <a:r>
              <a:rPr lang="en-US" altLang="zh-CN" sz="2400" b="1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  <a:sym typeface="宋体" pitchFamily="2" charset="-122"/>
              </a:rPr>
              <a:t>Shell</a:t>
            </a:r>
            <a:r>
              <a:rPr lang="zh-CN" altLang="en-US" sz="2400" b="1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  <a:sym typeface="宋体" pitchFamily="2" charset="-122"/>
              </a:rPr>
              <a:t>操作</a:t>
            </a:r>
          </a:p>
        </p:txBody>
      </p:sp>
      <p:sp>
        <p:nvSpPr>
          <p:cNvPr id="7" name="矩形 6"/>
          <p:cNvSpPr/>
          <p:nvPr/>
        </p:nvSpPr>
        <p:spPr bwMode="auto">
          <a:xfrm>
            <a:off x="0" y="969484"/>
            <a:ext cx="9144000" cy="792641"/>
          </a:xfrm>
          <a:prstGeom prst="rect">
            <a:avLst/>
          </a:prstGeom>
          <a:gradFill>
            <a:gsLst>
              <a:gs pos="100000">
                <a:srgbClr val="00B0F0">
                  <a:alpha val="0"/>
                </a:srgbClr>
              </a:gs>
              <a:gs pos="0">
                <a:srgbClr val="D1ECFF">
                  <a:alpha val="0"/>
                </a:srgbClr>
              </a:gs>
              <a:gs pos="49000">
                <a:srgbClr val="D1ECFF"/>
              </a:gs>
            </a:gsLst>
            <a:lin ang="0" scaled="0"/>
          </a:gra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buFont typeface="Arial" pitchFamily="34" charset="0"/>
              <a:buNone/>
              <a:defRPr/>
            </a:pPr>
            <a:endParaRPr lang="zh-CN" altLang="en-US">
              <a:latin typeface="Arial" charset="0"/>
            </a:endParaRPr>
          </a:p>
        </p:txBody>
      </p:sp>
      <p:pic>
        <p:nvPicPr>
          <p:cNvPr id="10247" name="Picture 2" descr="C:\Documents and Settings\Administrator\桌面\小人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25" y="969963"/>
            <a:ext cx="132397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矩形 9"/>
          <p:cNvSpPr/>
          <p:nvPr/>
        </p:nvSpPr>
        <p:spPr>
          <a:xfrm>
            <a:off x="1755775" y="1123950"/>
            <a:ext cx="4947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400" b="1" spc="200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</a:rPr>
              <a:t>通过</a:t>
            </a:r>
            <a:r>
              <a:rPr lang="en-US" altLang="zh-CN" sz="2400" b="1" spc="200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</a:rPr>
              <a:t>Shell</a:t>
            </a:r>
            <a:r>
              <a:rPr lang="zh-CN" altLang="en-US" sz="2400" b="1" spc="200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</a:rPr>
              <a:t>命令操作</a:t>
            </a:r>
            <a:r>
              <a:rPr lang="en-US" altLang="zh-CN" sz="2400" b="1" spc="200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</a:rPr>
              <a:t>Zookeeper</a:t>
            </a:r>
          </a:p>
        </p:txBody>
      </p:sp>
      <p:sp>
        <p:nvSpPr>
          <p:cNvPr id="16" name="矩形 15"/>
          <p:cNvSpPr/>
          <p:nvPr/>
        </p:nvSpPr>
        <p:spPr>
          <a:xfrm>
            <a:off x="502285" y="1891480"/>
            <a:ext cx="8238490" cy="8744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</a:rPr>
              <a:t>启动</a:t>
            </a:r>
            <a:r>
              <a:rPr lang="en-US" altLang="zh-CN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</a:rPr>
              <a:t>Zookeeper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，并</a:t>
            </a:r>
            <a:r>
              <a:rPr lang="zh-CN" altLang="en-US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</a:rPr>
              <a:t>连接</a:t>
            </a:r>
            <a:r>
              <a:rPr lang="en-US" altLang="zh-CN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</a:rPr>
              <a:t>Zookeeper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服务，系统会输出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Zookeeper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集群的</a:t>
            </a:r>
            <a:r>
              <a:rPr lang="zh-CN" altLang="en-US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</a:rPr>
              <a:t>相关配置信息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，并在屏幕输出“</a:t>
            </a:r>
            <a:r>
              <a:rPr lang="en-US" altLang="zh-CN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</a:rPr>
              <a:t>welcome to Zookeeper!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”等信息。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7121" y="2895242"/>
            <a:ext cx="6068296" cy="3597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636189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标题 1"/>
          <p:cNvSpPr>
            <a:spLocks noChangeArrowheads="1"/>
          </p:cNvSpPr>
          <p:nvPr/>
        </p:nvSpPr>
        <p:spPr bwMode="auto">
          <a:xfrm>
            <a:off x="502285" y="136525"/>
            <a:ext cx="5884863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571500" indent="-571500" eaLnBrk="1" hangingPunct="1">
              <a:buFont typeface="Wingdings" pitchFamily="2" charset="2"/>
              <a:buNone/>
            </a:pPr>
            <a:r>
              <a:rPr lang="zh-CN" altLang="en-US" sz="2400" b="1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  <a:sym typeface="宋体" pitchFamily="2" charset="-122"/>
              </a:rPr>
              <a:t>            </a:t>
            </a:r>
            <a:r>
              <a:rPr lang="en-US" altLang="zh-CN" sz="2400" b="1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  <a:sym typeface="宋体" pitchFamily="2" charset="-122"/>
              </a:rPr>
              <a:t>5.6 Zookeeper</a:t>
            </a:r>
            <a:r>
              <a:rPr lang="zh-CN" altLang="en-US" sz="2400" b="1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  <a:sym typeface="宋体" pitchFamily="2" charset="-122"/>
              </a:rPr>
              <a:t>的</a:t>
            </a:r>
            <a:r>
              <a:rPr lang="en-US" altLang="zh-CN" sz="2400" b="1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  <a:sym typeface="宋体" pitchFamily="2" charset="-122"/>
              </a:rPr>
              <a:t>Shell</a:t>
            </a:r>
            <a:r>
              <a:rPr lang="zh-CN" altLang="en-US" sz="2400" b="1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  <a:sym typeface="宋体" pitchFamily="2" charset="-122"/>
              </a:rPr>
              <a:t>操作</a:t>
            </a:r>
          </a:p>
        </p:txBody>
      </p:sp>
      <p:sp>
        <p:nvSpPr>
          <p:cNvPr id="7" name="矩形 6"/>
          <p:cNvSpPr/>
          <p:nvPr/>
        </p:nvSpPr>
        <p:spPr bwMode="auto">
          <a:xfrm>
            <a:off x="0" y="969484"/>
            <a:ext cx="9144000" cy="792641"/>
          </a:xfrm>
          <a:prstGeom prst="rect">
            <a:avLst/>
          </a:prstGeom>
          <a:gradFill>
            <a:gsLst>
              <a:gs pos="100000">
                <a:srgbClr val="00B0F0">
                  <a:alpha val="0"/>
                </a:srgbClr>
              </a:gs>
              <a:gs pos="0">
                <a:srgbClr val="D1ECFF">
                  <a:alpha val="0"/>
                </a:srgbClr>
              </a:gs>
              <a:gs pos="49000">
                <a:srgbClr val="D1ECFF"/>
              </a:gs>
            </a:gsLst>
            <a:lin ang="0" scaled="0"/>
          </a:gra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buFont typeface="Arial" pitchFamily="34" charset="0"/>
              <a:buNone/>
              <a:defRPr/>
            </a:pPr>
            <a:endParaRPr lang="zh-CN" altLang="en-US">
              <a:latin typeface="Arial" charset="0"/>
            </a:endParaRPr>
          </a:p>
        </p:txBody>
      </p:sp>
      <p:pic>
        <p:nvPicPr>
          <p:cNvPr id="10247" name="Picture 2" descr="C:\Documents and Settings\Administrator\桌面\小人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25" y="969963"/>
            <a:ext cx="132397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矩形 9"/>
          <p:cNvSpPr/>
          <p:nvPr/>
        </p:nvSpPr>
        <p:spPr>
          <a:xfrm>
            <a:off x="1755775" y="1123950"/>
            <a:ext cx="4947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400" b="1" spc="200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</a:rPr>
              <a:t>通过</a:t>
            </a:r>
            <a:r>
              <a:rPr lang="en-US" altLang="zh-CN" sz="2400" b="1" spc="200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</a:rPr>
              <a:t>Shell</a:t>
            </a:r>
            <a:r>
              <a:rPr lang="zh-CN" altLang="en-US" sz="2400" b="1" spc="200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</a:rPr>
              <a:t>命令操作</a:t>
            </a:r>
            <a:r>
              <a:rPr lang="en-US" altLang="zh-CN" sz="2400" b="1" spc="200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</a:rPr>
              <a:t>Zookeeper</a:t>
            </a:r>
          </a:p>
        </p:txBody>
      </p:sp>
      <p:grpSp>
        <p:nvGrpSpPr>
          <p:cNvPr id="8" name="组合 34"/>
          <p:cNvGrpSpPr>
            <a:grpSpLocks/>
          </p:cNvGrpSpPr>
          <p:nvPr/>
        </p:nvGrpSpPr>
        <p:grpSpPr bwMode="auto">
          <a:xfrm>
            <a:off x="961640" y="1890608"/>
            <a:ext cx="5425508" cy="490537"/>
            <a:chOff x="900725" y="1985600"/>
            <a:chExt cx="5425585" cy="490537"/>
          </a:xfrm>
        </p:grpSpPr>
        <p:sp>
          <p:nvSpPr>
            <p:cNvPr id="9" name="圆角矩形 1"/>
            <p:cNvSpPr>
              <a:spLocks noChangeArrowheads="1"/>
            </p:cNvSpPr>
            <p:nvPr/>
          </p:nvSpPr>
          <p:spPr bwMode="auto">
            <a:xfrm>
              <a:off x="900725" y="1985600"/>
              <a:ext cx="5425585" cy="490537"/>
            </a:xfrm>
            <a:prstGeom prst="roundRect">
              <a:avLst>
                <a:gd name="adj" fmla="val 16667"/>
              </a:avLst>
            </a:prstGeom>
            <a:solidFill>
              <a:srgbClr val="6B81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buFont typeface="Arial" pitchFamily="34" charset="0"/>
                <a:buNone/>
              </a:pPr>
              <a:endParaRPr lang="zh-CN" altLang="en-US"/>
            </a:p>
          </p:txBody>
        </p:sp>
        <p:sp>
          <p:nvSpPr>
            <p:cNvPr id="11" name="矩形 14"/>
            <p:cNvSpPr>
              <a:spLocks noChangeArrowheads="1"/>
            </p:cNvSpPr>
            <p:nvPr/>
          </p:nvSpPr>
          <p:spPr bwMode="auto">
            <a:xfrm>
              <a:off x="1358113" y="2037852"/>
              <a:ext cx="3507756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altLang="zh-CN" sz="20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1. </a:t>
              </a:r>
              <a:r>
                <a:rPr lang="zh-CN" altLang="en-US" sz="20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显示所有操作命令</a:t>
              </a: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961640" y="2737392"/>
            <a:ext cx="7245100" cy="600778"/>
            <a:chOff x="961640" y="2642740"/>
            <a:chExt cx="7245100" cy="551386"/>
          </a:xfrm>
        </p:grpSpPr>
        <p:grpSp>
          <p:nvGrpSpPr>
            <p:cNvPr id="12" name="组合 11"/>
            <p:cNvGrpSpPr/>
            <p:nvPr/>
          </p:nvGrpSpPr>
          <p:grpSpPr>
            <a:xfrm>
              <a:off x="961640" y="2642740"/>
              <a:ext cx="7245100" cy="551386"/>
              <a:chOff x="2708910" y="2650493"/>
              <a:chExt cx="6069330" cy="1489705"/>
            </a:xfrm>
          </p:grpSpPr>
          <p:sp>
            <p:nvSpPr>
              <p:cNvPr id="13" name="矩形 1"/>
              <p:cNvSpPr>
                <a:spLocks noChangeArrowheads="1"/>
              </p:cNvSpPr>
              <p:nvPr/>
            </p:nvSpPr>
            <p:spPr bwMode="auto">
              <a:xfrm>
                <a:off x="2803329" y="2813586"/>
                <a:ext cx="5974910" cy="6199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 indent="457200" algn="just">
                  <a:lnSpc>
                    <a:spcPct val="150000"/>
                  </a:lnSpc>
                </a:pPr>
                <a:endParaRPr lang="zh-CN" altLang="en-US" dirty="0">
                  <a:solidFill>
                    <a:srgbClr val="1369B2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14" name="圆角矩形标注 13"/>
              <p:cNvSpPr/>
              <p:nvPr/>
            </p:nvSpPr>
            <p:spPr bwMode="auto">
              <a:xfrm>
                <a:off x="2708910" y="2650493"/>
                <a:ext cx="6069330" cy="1489705"/>
              </a:xfrm>
              <a:prstGeom prst="wedgeRoundRectCallout">
                <a:avLst>
                  <a:gd name="adj1" fmla="val -19780"/>
                  <a:gd name="adj2" fmla="val -83697"/>
                  <a:gd name="adj3" fmla="val 16667"/>
                </a:avLst>
              </a:prstGeom>
              <a:noFill/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buFont typeface="Arial" pitchFamily="34" charset="0"/>
                  <a:buNone/>
                  <a:defRPr/>
                </a:pPr>
                <a:endParaRPr lang="zh-CN" altLang="en-US">
                  <a:latin typeface="Arial" charset="0"/>
                </a:endParaRPr>
              </a:p>
            </p:txBody>
          </p:sp>
        </p:grpSp>
        <p:sp>
          <p:nvSpPr>
            <p:cNvPr id="2" name="矩形 1"/>
            <p:cNvSpPr/>
            <p:nvPr/>
          </p:nvSpPr>
          <p:spPr>
            <a:xfrm>
              <a:off x="1065212" y="2754985"/>
              <a:ext cx="6222411" cy="33896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zh-CN" dirty="0">
                  <a:latin typeface="微软雅黑" pitchFamily="34" charset="-122"/>
                  <a:ea typeface="微软雅黑" pitchFamily="34" charset="-122"/>
                </a:rPr>
                <a:t>在客户端输入</a:t>
              </a:r>
              <a:r>
                <a:rPr lang="en-US" altLang="zh-CN" dirty="0">
                  <a:solidFill>
                    <a:srgbClr val="1369B2"/>
                  </a:solidFill>
                  <a:latin typeface="微软雅黑" pitchFamily="34" charset="-122"/>
                  <a:ea typeface="微软雅黑" pitchFamily="34" charset="-122"/>
                </a:rPr>
                <a:t>help</a:t>
              </a:r>
              <a:r>
                <a:rPr lang="zh-CN" altLang="zh-CN" dirty="0">
                  <a:latin typeface="微软雅黑" pitchFamily="34" charset="-122"/>
                  <a:ea typeface="微软雅黑" pitchFamily="34" charset="-122"/>
                </a:rPr>
                <a:t>，屏幕会输出所有</a:t>
              </a:r>
              <a:r>
                <a:rPr lang="zh-CN" altLang="zh-CN" dirty="0">
                  <a:solidFill>
                    <a:srgbClr val="1369B2"/>
                  </a:solidFill>
                  <a:latin typeface="微软雅黑" pitchFamily="34" charset="-122"/>
                  <a:ea typeface="微软雅黑" pitchFamily="34" charset="-122"/>
                </a:rPr>
                <a:t>可用</a:t>
              </a:r>
              <a:r>
                <a:rPr lang="zh-CN" altLang="zh-CN" dirty="0">
                  <a:latin typeface="微软雅黑" pitchFamily="34" charset="-122"/>
                  <a:ea typeface="微软雅黑" pitchFamily="34" charset="-122"/>
                </a:rPr>
                <a:t>的</a:t>
              </a:r>
              <a:r>
                <a:rPr lang="en-US" altLang="zh-CN" dirty="0">
                  <a:solidFill>
                    <a:srgbClr val="1369B2"/>
                  </a:solidFill>
                  <a:latin typeface="微软雅黑" pitchFamily="34" charset="-122"/>
                  <a:ea typeface="微软雅黑" pitchFamily="34" charset="-122"/>
                </a:rPr>
                <a:t>Shell</a:t>
              </a:r>
              <a:r>
                <a:rPr lang="zh-CN" altLang="zh-CN" dirty="0">
                  <a:solidFill>
                    <a:srgbClr val="1369B2"/>
                  </a:solidFill>
                  <a:latin typeface="微软雅黑" pitchFamily="34" charset="-122"/>
                  <a:ea typeface="微软雅黑" pitchFamily="34" charset="-122"/>
                </a:rPr>
                <a:t>命令</a:t>
              </a:r>
              <a:r>
                <a:rPr lang="zh-CN" altLang="en-US" dirty="0">
                  <a:latin typeface="微软雅黑" pitchFamily="34" charset="-122"/>
                  <a:ea typeface="微软雅黑" pitchFamily="34" charset="-122"/>
                </a:rPr>
                <a:t>。</a:t>
              </a:r>
            </a:p>
          </p:txBody>
        </p:sp>
      </p:grp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9022" y="3519831"/>
            <a:ext cx="5323594" cy="2828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39326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标题 1"/>
          <p:cNvSpPr>
            <a:spLocks noChangeArrowheads="1"/>
          </p:cNvSpPr>
          <p:nvPr/>
        </p:nvSpPr>
        <p:spPr bwMode="auto">
          <a:xfrm>
            <a:off x="502285" y="136525"/>
            <a:ext cx="5884863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571500" indent="-571500" eaLnBrk="1" hangingPunct="1">
              <a:buFont typeface="Wingdings" pitchFamily="2" charset="2"/>
              <a:buNone/>
            </a:pPr>
            <a:r>
              <a:rPr lang="zh-CN" altLang="en-US" sz="2400" b="1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  <a:sym typeface="宋体" pitchFamily="2" charset="-122"/>
              </a:rPr>
              <a:t>            </a:t>
            </a:r>
            <a:r>
              <a:rPr lang="en-US" altLang="zh-CN" sz="2400" b="1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  <a:sym typeface="宋体" pitchFamily="2" charset="-122"/>
              </a:rPr>
              <a:t>5.6 Zookeeper</a:t>
            </a:r>
            <a:r>
              <a:rPr lang="zh-CN" altLang="en-US" sz="2400" b="1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  <a:sym typeface="宋体" pitchFamily="2" charset="-122"/>
              </a:rPr>
              <a:t>的</a:t>
            </a:r>
            <a:r>
              <a:rPr lang="en-US" altLang="zh-CN" sz="2400" b="1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  <a:sym typeface="宋体" pitchFamily="2" charset="-122"/>
              </a:rPr>
              <a:t>Shell</a:t>
            </a:r>
            <a:r>
              <a:rPr lang="zh-CN" altLang="en-US" sz="2400" b="1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  <a:sym typeface="宋体" pitchFamily="2" charset="-122"/>
              </a:rPr>
              <a:t>操作</a:t>
            </a:r>
          </a:p>
        </p:txBody>
      </p:sp>
      <p:sp>
        <p:nvSpPr>
          <p:cNvPr id="7" name="矩形 6"/>
          <p:cNvSpPr/>
          <p:nvPr/>
        </p:nvSpPr>
        <p:spPr bwMode="auto">
          <a:xfrm>
            <a:off x="0" y="969484"/>
            <a:ext cx="9144000" cy="792641"/>
          </a:xfrm>
          <a:prstGeom prst="rect">
            <a:avLst/>
          </a:prstGeom>
          <a:gradFill>
            <a:gsLst>
              <a:gs pos="100000">
                <a:srgbClr val="00B0F0">
                  <a:alpha val="0"/>
                </a:srgbClr>
              </a:gs>
              <a:gs pos="0">
                <a:srgbClr val="D1ECFF">
                  <a:alpha val="0"/>
                </a:srgbClr>
              </a:gs>
              <a:gs pos="49000">
                <a:srgbClr val="D1ECFF"/>
              </a:gs>
            </a:gsLst>
            <a:lin ang="0" scaled="0"/>
          </a:gra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buFont typeface="Arial" pitchFamily="34" charset="0"/>
              <a:buNone/>
              <a:defRPr/>
            </a:pPr>
            <a:endParaRPr lang="zh-CN" altLang="en-US">
              <a:latin typeface="Arial" charset="0"/>
            </a:endParaRPr>
          </a:p>
        </p:txBody>
      </p:sp>
      <p:pic>
        <p:nvPicPr>
          <p:cNvPr id="10247" name="Picture 2" descr="C:\Documents and Settings\Administrator\桌面\小人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25" y="969963"/>
            <a:ext cx="132397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矩形 9"/>
          <p:cNvSpPr/>
          <p:nvPr/>
        </p:nvSpPr>
        <p:spPr>
          <a:xfrm>
            <a:off x="1755775" y="1123950"/>
            <a:ext cx="4947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400" b="1" spc="200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</a:rPr>
              <a:t>通过</a:t>
            </a:r>
            <a:r>
              <a:rPr lang="en-US" altLang="zh-CN" sz="2400" b="1" spc="200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</a:rPr>
              <a:t>Shell</a:t>
            </a:r>
            <a:r>
              <a:rPr lang="zh-CN" altLang="en-US" sz="2400" b="1" spc="200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</a:rPr>
              <a:t>命令操作</a:t>
            </a:r>
            <a:r>
              <a:rPr lang="en-US" altLang="zh-CN" sz="2400" b="1" spc="200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</a:rPr>
              <a:t>Zookeeper</a:t>
            </a:r>
          </a:p>
        </p:txBody>
      </p:sp>
      <p:grpSp>
        <p:nvGrpSpPr>
          <p:cNvPr id="8" name="组合 34"/>
          <p:cNvGrpSpPr>
            <a:grpSpLocks/>
          </p:cNvGrpSpPr>
          <p:nvPr/>
        </p:nvGrpSpPr>
        <p:grpSpPr bwMode="auto">
          <a:xfrm>
            <a:off x="961640" y="1890608"/>
            <a:ext cx="5425508" cy="490537"/>
            <a:chOff x="900725" y="1985600"/>
            <a:chExt cx="5425585" cy="490537"/>
          </a:xfrm>
        </p:grpSpPr>
        <p:sp>
          <p:nvSpPr>
            <p:cNvPr id="9" name="圆角矩形 1"/>
            <p:cNvSpPr>
              <a:spLocks noChangeArrowheads="1"/>
            </p:cNvSpPr>
            <p:nvPr/>
          </p:nvSpPr>
          <p:spPr bwMode="auto">
            <a:xfrm>
              <a:off x="900725" y="1985600"/>
              <a:ext cx="5425585" cy="490537"/>
            </a:xfrm>
            <a:prstGeom prst="roundRect">
              <a:avLst>
                <a:gd name="adj" fmla="val 16667"/>
              </a:avLst>
            </a:prstGeom>
            <a:solidFill>
              <a:srgbClr val="6B81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buFont typeface="Arial" pitchFamily="34" charset="0"/>
                <a:buNone/>
              </a:pPr>
              <a:endParaRPr lang="zh-CN" altLang="en-US"/>
            </a:p>
          </p:txBody>
        </p:sp>
        <p:sp>
          <p:nvSpPr>
            <p:cNvPr id="11" name="矩形 14"/>
            <p:cNvSpPr>
              <a:spLocks noChangeArrowheads="1"/>
            </p:cNvSpPr>
            <p:nvPr/>
          </p:nvSpPr>
          <p:spPr bwMode="auto">
            <a:xfrm>
              <a:off x="1358112" y="2037852"/>
              <a:ext cx="476467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altLang="zh-CN" sz="20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2. </a:t>
              </a:r>
              <a:r>
                <a:rPr lang="zh-CN" altLang="en-US" sz="20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查看当前</a:t>
              </a:r>
              <a:r>
                <a:rPr lang="en-US" altLang="zh-CN" sz="20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Zookeeper</a:t>
              </a:r>
              <a:r>
                <a:rPr lang="zh-CN" altLang="en-US" sz="20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中所包含的内容</a:t>
              </a: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795385" y="2620374"/>
            <a:ext cx="7245099" cy="490538"/>
            <a:chOff x="961640" y="2642739"/>
            <a:chExt cx="7245099" cy="490538"/>
          </a:xfrm>
        </p:grpSpPr>
        <p:grpSp>
          <p:nvGrpSpPr>
            <p:cNvPr id="12" name="组合 11"/>
            <p:cNvGrpSpPr/>
            <p:nvPr/>
          </p:nvGrpSpPr>
          <p:grpSpPr>
            <a:xfrm>
              <a:off x="961640" y="2642739"/>
              <a:ext cx="7245099" cy="490538"/>
              <a:chOff x="2708910" y="2650493"/>
              <a:chExt cx="6069329" cy="1325311"/>
            </a:xfrm>
          </p:grpSpPr>
          <p:sp>
            <p:nvSpPr>
              <p:cNvPr id="13" name="矩形 1"/>
              <p:cNvSpPr>
                <a:spLocks noChangeArrowheads="1"/>
              </p:cNvSpPr>
              <p:nvPr/>
            </p:nvSpPr>
            <p:spPr bwMode="auto">
              <a:xfrm>
                <a:off x="2803329" y="2813586"/>
                <a:ext cx="5974910" cy="6199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 indent="457200" algn="just">
                  <a:lnSpc>
                    <a:spcPct val="150000"/>
                  </a:lnSpc>
                </a:pPr>
                <a:endParaRPr lang="zh-CN" altLang="en-US" dirty="0">
                  <a:solidFill>
                    <a:srgbClr val="1369B2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14" name="圆角矩形标注 13"/>
              <p:cNvSpPr/>
              <p:nvPr/>
            </p:nvSpPr>
            <p:spPr bwMode="auto">
              <a:xfrm>
                <a:off x="2708910" y="2650493"/>
                <a:ext cx="5974910" cy="1325311"/>
              </a:xfrm>
              <a:prstGeom prst="wedgeRoundRectCallout">
                <a:avLst>
                  <a:gd name="adj1" fmla="val -19780"/>
                  <a:gd name="adj2" fmla="val -83697"/>
                  <a:gd name="adj3" fmla="val 16667"/>
                </a:avLst>
              </a:prstGeom>
              <a:noFill/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buFont typeface="Arial" pitchFamily="34" charset="0"/>
                  <a:buNone/>
                  <a:defRPr/>
                </a:pPr>
                <a:endParaRPr lang="zh-CN" altLang="en-US">
                  <a:latin typeface="Arial" charset="0"/>
                </a:endParaRPr>
              </a:p>
            </p:txBody>
          </p:sp>
        </p:grpSp>
        <p:sp>
          <p:nvSpPr>
            <p:cNvPr id="2" name="矩形 1"/>
            <p:cNvSpPr/>
            <p:nvPr/>
          </p:nvSpPr>
          <p:spPr>
            <a:xfrm>
              <a:off x="1190595" y="2713808"/>
              <a:ext cx="689989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dirty="0">
                  <a:latin typeface="微软雅黑" pitchFamily="34" charset="-122"/>
                  <a:ea typeface="微软雅黑" pitchFamily="34" charset="-122"/>
                </a:rPr>
                <a:t>在客户端输入</a:t>
              </a:r>
              <a:r>
                <a:rPr lang="en-US" altLang="zh-CN" dirty="0">
                  <a:solidFill>
                    <a:srgbClr val="1369B2"/>
                  </a:solidFill>
                  <a:latin typeface="微软雅黑" pitchFamily="34" charset="-122"/>
                  <a:ea typeface="微软雅黑" pitchFamily="34" charset="-122"/>
                </a:rPr>
                <a:t>ls /</a:t>
              </a:r>
              <a:r>
                <a:rPr lang="zh-CN" altLang="en-US" dirty="0">
                  <a:latin typeface="微软雅黑" pitchFamily="34" charset="-122"/>
                  <a:ea typeface="微软雅黑" pitchFamily="34" charset="-122"/>
                </a:rPr>
                <a:t>，屏幕会输出</a:t>
              </a:r>
              <a:r>
                <a:rPr lang="en-US" altLang="zh-CN" dirty="0">
                  <a:solidFill>
                    <a:srgbClr val="1369B2"/>
                  </a:solidFill>
                  <a:latin typeface="微软雅黑" pitchFamily="34" charset="-122"/>
                  <a:ea typeface="微软雅黑" pitchFamily="34" charset="-122"/>
                </a:rPr>
                <a:t>Zookeeper</a:t>
              </a:r>
              <a:r>
                <a:rPr lang="zh-CN" altLang="en-US" dirty="0">
                  <a:solidFill>
                    <a:srgbClr val="1369B2"/>
                  </a:solidFill>
                  <a:latin typeface="微软雅黑" pitchFamily="34" charset="-122"/>
                  <a:ea typeface="微软雅黑" pitchFamily="34" charset="-122"/>
                </a:rPr>
                <a:t>中所包含的内容</a:t>
              </a:r>
              <a:r>
                <a:rPr lang="zh-CN" altLang="en-US" dirty="0">
                  <a:latin typeface="微软雅黑" pitchFamily="34" charset="-122"/>
                  <a:ea typeface="微软雅黑" pitchFamily="34" charset="-122"/>
                </a:rPr>
                <a:t>。</a:t>
              </a:r>
            </a:p>
          </p:txBody>
        </p:sp>
      </p:grp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9491" y="3299760"/>
            <a:ext cx="5173292" cy="3156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598204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ChangeArrowheads="1"/>
          </p:cNvSpPr>
          <p:nvPr/>
        </p:nvSpPr>
        <p:spPr bwMode="auto">
          <a:xfrm>
            <a:off x="1778000" y="153988"/>
            <a:ext cx="5148263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571500" indent="-571500" eaLnBrk="1" hangingPunct="1">
              <a:buFont typeface="Wingdings" pitchFamily="2" charset="2"/>
              <a:buNone/>
            </a:pPr>
            <a:r>
              <a:rPr lang="en-US" altLang="zh-CN" sz="3600">
                <a:solidFill>
                  <a:srgbClr val="1369B2"/>
                </a:solidFill>
                <a:sym typeface="Wingdings" pitchFamily="2" charset="2"/>
              </a:rPr>
              <a:t></a:t>
            </a:r>
            <a:r>
              <a:rPr lang="zh-CN" altLang="en-US" sz="3600" b="1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  <a:sym typeface="宋体" pitchFamily="2" charset="-122"/>
              </a:rPr>
              <a:t> 目录</a:t>
            </a:r>
          </a:p>
        </p:txBody>
      </p:sp>
      <p:grpSp>
        <p:nvGrpSpPr>
          <p:cNvPr id="4100" name="组合 1"/>
          <p:cNvGrpSpPr>
            <a:grpSpLocks/>
          </p:cNvGrpSpPr>
          <p:nvPr/>
        </p:nvGrpSpPr>
        <p:grpSpPr bwMode="auto">
          <a:xfrm>
            <a:off x="1849438" y="1258888"/>
            <a:ext cx="5034290" cy="952500"/>
            <a:chOff x="2030063" y="1631469"/>
            <a:chExt cx="5034288" cy="952500"/>
          </a:xfrm>
        </p:grpSpPr>
        <p:grpSp>
          <p:nvGrpSpPr>
            <p:cNvPr id="4120" name="4.1"/>
            <p:cNvGrpSpPr>
              <a:grpSpLocks/>
            </p:cNvGrpSpPr>
            <p:nvPr/>
          </p:nvGrpSpPr>
          <p:grpSpPr bwMode="auto">
            <a:xfrm>
              <a:off x="2030063" y="1631469"/>
              <a:ext cx="5034288" cy="952500"/>
              <a:chOff x="1711766" y="1263306"/>
              <a:chExt cx="5034479" cy="952284"/>
            </a:xfrm>
          </p:grpSpPr>
          <p:grpSp>
            <p:nvGrpSpPr>
              <p:cNvPr id="4122" name="组合 29"/>
              <p:cNvGrpSpPr>
                <a:grpSpLocks/>
              </p:cNvGrpSpPr>
              <p:nvPr/>
            </p:nvGrpSpPr>
            <p:grpSpPr bwMode="auto">
              <a:xfrm rot="-12767">
                <a:off x="1711766" y="1263306"/>
                <a:ext cx="896507" cy="952284"/>
                <a:chOff x="1936620" y="1275606"/>
                <a:chExt cx="1313916" cy="1728192"/>
              </a:xfrm>
            </p:grpSpPr>
            <p:grpSp>
              <p:nvGrpSpPr>
                <p:cNvPr id="4125" name="组合 31"/>
                <p:cNvGrpSpPr>
                  <a:grpSpLocks/>
                </p:cNvGrpSpPr>
                <p:nvPr/>
              </p:nvGrpSpPr>
              <p:grpSpPr bwMode="auto">
                <a:xfrm>
                  <a:off x="1936620" y="1275606"/>
                  <a:ext cx="1296142" cy="1728192"/>
                  <a:chOff x="1907704" y="1275606"/>
                  <a:chExt cx="1296142" cy="1728192"/>
                </a:xfrm>
              </p:grpSpPr>
              <p:sp>
                <p:nvSpPr>
                  <p:cNvPr id="65" name="圆角矩形 64"/>
                  <p:cNvSpPr/>
                  <p:nvPr/>
                </p:nvSpPr>
                <p:spPr>
                  <a:xfrm>
                    <a:off x="1907704" y="1275564"/>
                    <a:ext cx="1295982" cy="1728192"/>
                  </a:xfrm>
                  <a:prstGeom prst="roundRect">
                    <a:avLst/>
                  </a:prstGeom>
                  <a:solidFill>
                    <a:srgbClr val="1369B2"/>
                  </a:solidFill>
                  <a:ln w="25400" cap="flat" cmpd="sng" algn="ctr">
                    <a:noFill/>
                    <a:prstDash val="solid"/>
                  </a:ln>
                  <a:effectLst>
                    <a:outerShdw blurRad="76200" dir="13500000" sy="23000" kx="1200000" algn="br" rotWithShape="0">
                      <a:prstClr val="black">
                        <a:alpha val="20000"/>
                      </a:prstClr>
                    </a:outerShdw>
                  </a:effectLst>
                </p:spPr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en-US" altLang="zh-CN" sz="3600" b="1" kern="0" dirty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汉仪综艺体简" panose="02010609000101010101" pitchFamily="49" charset="-122"/>
                      </a:rPr>
                      <a:t>5.5</a:t>
                    </a:r>
                    <a:endParaRPr lang="zh-CN" altLang="en-US" sz="3600" b="1" kern="0" dirty="0">
                      <a:solidFill>
                        <a:prstClr val="white"/>
                      </a:solidFill>
                      <a:latin typeface="Cambria Math" panose="02040503050406030204" pitchFamily="18" charset="0"/>
                      <a:ea typeface="汉仪综艺体简" panose="02010609000101010101" pitchFamily="49" charset="-122"/>
                    </a:endParaRPr>
                  </a:p>
                </p:txBody>
              </p:sp>
              <p:sp>
                <p:nvSpPr>
                  <p:cNvPr id="66" name="圆角矩形 65"/>
                  <p:cNvSpPr/>
                  <p:nvPr/>
                </p:nvSpPr>
                <p:spPr>
                  <a:xfrm>
                    <a:off x="1961218" y="1347571"/>
                    <a:ext cx="1188955" cy="1584176"/>
                  </a:xfrm>
                  <a:prstGeom prst="roundRect">
                    <a:avLst/>
                  </a:prstGeom>
                  <a:noFill/>
                  <a:ln w="15875" cap="flat" cmpd="sng" algn="ctr">
                    <a:solidFill>
                      <a:sysClr val="window" lastClr="FFFFFF"/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zh-CN" altLang="en-US" b="1" kern="0">
                      <a:solidFill>
                        <a:prstClr val="white"/>
                      </a:solidFill>
                      <a:latin typeface="Cambria Math" panose="02040503050406030204" pitchFamily="18" charset="0"/>
                      <a:ea typeface="汉仪综艺体简" panose="02010609000101010101" pitchFamily="49" charset="-122"/>
                    </a:endParaRPr>
                  </a:p>
                </p:txBody>
              </p:sp>
            </p:grpSp>
            <p:sp>
              <p:nvSpPr>
                <p:cNvPr id="64" name="圆角矩形 5"/>
                <p:cNvSpPr/>
                <p:nvPr/>
              </p:nvSpPr>
              <p:spPr>
                <a:xfrm>
                  <a:off x="1956484" y="2030297"/>
                  <a:ext cx="1293656" cy="9361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867" h="936362">
                      <a:moveTo>
                        <a:pt x="0" y="0"/>
                      </a:moveTo>
                      <a:lnTo>
                        <a:pt x="1292867" y="752847"/>
                      </a:lnTo>
                      <a:cubicBezTo>
                        <a:pt x="1277961" y="856795"/>
                        <a:pt x="1188330" y="936362"/>
                        <a:pt x="1080116" y="936362"/>
                      </a:cubicBezTo>
                      <a:lnTo>
                        <a:pt x="216028" y="936362"/>
                      </a:lnTo>
                      <a:cubicBezTo>
                        <a:pt x="96719" y="936362"/>
                        <a:pt x="0" y="839643"/>
                        <a:pt x="0" y="720334"/>
                      </a:cubicBezTo>
                      <a:close/>
                    </a:path>
                  </a:pathLst>
                </a:custGeom>
                <a:solidFill>
                  <a:sysClr val="window" lastClr="FFFFFF">
                    <a:alpha val="43000"/>
                  </a:sys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6000" b="1" kern="0" dirty="0">
                    <a:solidFill>
                      <a:prstClr val="white"/>
                    </a:solidFill>
                    <a:latin typeface="Cambria Math" panose="02040503050406030204" pitchFamily="18" charset="0"/>
                    <a:ea typeface="汉仪综艺体简" panose="02010609000101010101" pitchFamily="49" charset="-122"/>
                  </a:endParaRPr>
                </a:p>
              </p:txBody>
            </p:sp>
          </p:grpSp>
          <p:cxnSp>
            <p:nvCxnSpPr>
              <p:cNvPr id="61" name="直接连接符 60"/>
              <p:cNvCxnSpPr/>
              <p:nvPr/>
            </p:nvCxnSpPr>
            <p:spPr>
              <a:xfrm>
                <a:off x="2810357" y="1760080"/>
                <a:ext cx="3597410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bg1">
                    <a:lumMod val="50000"/>
                  </a:schemeClr>
                </a:solidFill>
                <a:prstDash val="sysDot"/>
                <a:headEnd type="oval" w="sm" len="sm"/>
                <a:tailEnd type="oval" w="sm" len="sm"/>
              </a:ln>
              <a:effectLst/>
            </p:spPr>
          </p:cxnSp>
          <p:sp>
            <p:nvSpPr>
              <p:cNvPr id="4124" name="矩形 35"/>
              <p:cNvSpPr>
                <a:spLocks noChangeArrowheads="1"/>
              </p:cNvSpPr>
              <p:nvPr/>
            </p:nvSpPr>
            <p:spPr bwMode="auto">
              <a:xfrm>
                <a:off x="2825025" y="1286488"/>
                <a:ext cx="3921220" cy="4615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zh-CN" sz="2400" dirty="0">
                    <a:solidFill>
                      <a:srgbClr val="1369B2"/>
                    </a:solidFill>
                    <a:latin typeface="微软雅黑" pitchFamily="34" charset="-122"/>
                    <a:ea typeface="微软雅黑" pitchFamily="34" charset="-122"/>
                  </a:rPr>
                  <a:t>Zookeeper</a:t>
                </a:r>
                <a:r>
                  <a:rPr lang="zh-CN" altLang="en-US" sz="2400" dirty="0">
                    <a:solidFill>
                      <a:srgbClr val="1369B2"/>
                    </a:solidFill>
                    <a:latin typeface="微软雅黑" pitchFamily="34" charset="-122"/>
                    <a:ea typeface="微软雅黑" pitchFamily="34" charset="-122"/>
                  </a:rPr>
                  <a:t>分布式集群部署</a:t>
                </a:r>
                <a:endParaRPr lang="en-US" altLang="zh-CN" sz="2400" dirty="0">
                  <a:solidFill>
                    <a:srgbClr val="1369B2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sp>
          <p:nvSpPr>
            <p:cNvPr id="59" name="TextBox 126">
              <a:hlinkClick r:id="rId4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3036538" y="2150581"/>
              <a:ext cx="3525835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>
                <a:defRPr/>
              </a:pPr>
              <a:r>
                <a:rPr lang="en-US" altLang="zh-CN" u="sng" dirty="0">
                  <a:solidFill>
                    <a:schemeClr val="bg1">
                      <a:lumMod val="7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☞</a:t>
              </a:r>
              <a:r>
                <a:rPr lang="zh-CN" altLang="en-US" u="sng" dirty="0">
                  <a:solidFill>
                    <a:schemeClr val="bg1">
                      <a:lumMod val="7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点击查看本节相关知识点</a:t>
              </a:r>
            </a:p>
          </p:txBody>
        </p:sp>
      </p:grpSp>
      <p:grpSp>
        <p:nvGrpSpPr>
          <p:cNvPr id="4101" name="组合 3"/>
          <p:cNvGrpSpPr>
            <a:grpSpLocks/>
          </p:cNvGrpSpPr>
          <p:nvPr/>
        </p:nvGrpSpPr>
        <p:grpSpPr bwMode="auto">
          <a:xfrm>
            <a:off x="1849438" y="3759200"/>
            <a:ext cx="4997593" cy="952500"/>
            <a:chOff x="2030061" y="4092447"/>
            <a:chExt cx="4997562" cy="952500"/>
          </a:xfrm>
        </p:grpSpPr>
        <p:grpSp>
          <p:nvGrpSpPr>
            <p:cNvPr id="4111" name="4.1"/>
            <p:cNvGrpSpPr>
              <a:grpSpLocks/>
            </p:cNvGrpSpPr>
            <p:nvPr/>
          </p:nvGrpSpPr>
          <p:grpSpPr bwMode="auto">
            <a:xfrm>
              <a:off x="2030061" y="4092447"/>
              <a:ext cx="4997562" cy="952500"/>
              <a:chOff x="1711764" y="1263306"/>
              <a:chExt cx="4997749" cy="952284"/>
            </a:xfrm>
          </p:grpSpPr>
          <p:grpSp>
            <p:nvGrpSpPr>
              <p:cNvPr id="4113" name="组合 29"/>
              <p:cNvGrpSpPr>
                <a:grpSpLocks/>
              </p:cNvGrpSpPr>
              <p:nvPr/>
            </p:nvGrpSpPr>
            <p:grpSpPr bwMode="auto">
              <a:xfrm rot="-12767">
                <a:off x="1711764" y="1263306"/>
                <a:ext cx="896498" cy="952284"/>
                <a:chOff x="1936620" y="1275606"/>
                <a:chExt cx="1313905" cy="1728192"/>
              </a:xfrm>
            </p:grpSpPr>
            <p:grpSp>
              <p:nvGrpSpPr>
                <p:cNvPr id="4116" name="组合 31"/>
                <p:cNvGrpSpPr>
                  <a:grpSpLocks/>
                </p:cNvGrpSpPr>
                <p:nvPr/>
              </p:nvGrpSpPr>
              <p:grpSpPr bwMode="auto">
                <a:xfrm>
                  <a:off x="1936620" y="1275606"/>
                  <a:ext cx="1296142" cy="1728192"/>
                  <a:chOff x="1907704" y="1275606"/>
                  <a:chExt cx="1296142" cy="1728192"/>
                </a:xfrm>
              </p:grpSpPr>
              <p:sp>
                <p:nvSpPr>
                  <p:cNvPr id="79" name="圆角矩形 78"/>
                  <p:cNvSpPr/>
                  <p:nvPr/>
                </p:nvSpPr>
                <p:spPr>
                  <a:xfrm>
                    <a:off x="1907704" y="1275564"/>
                    <a:ext cx="1295978" cy="1728192"/>
                  </a:xfrm>
                  <a:prstGeom prst="roundRect">
                    <a:avLst/>
                  </a:prstGeom>
                  <a:solidFill>
                    <a:srgbClr val="1369B2"/>
                  </a:solidFill>
                  <a:ln w="25400" cap="flat" cmpd="sng" algn="ctr">
                    <a:noFill/>
                    <a:prstDash val="solid"/>
                  </a:ln>
                  <a:effectLst>
                    <a:outerShdw blurRad="76200" dir="13500000" sy="23000" kx="1200000" algn="br" rotWithShape="0">
                      <a:prstClr val="black">
                        <a:alpha val="20000"/>
                      </a:prstClr>
                    </a:outerShdw>
                  </a:effectLst>
                </p:spPr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en-US" altLang="zh-CN" sz="3600" b="1" kern="0" dirty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汉仪综艺体简" panose="02010609000101010101" pitchFamily="49" charset="-122"/>
                      </a:rPr>
                      <a:t>5.7</a:t>
                    </a:r>
                    <a:endParaRPr lang="zh-CN" altLang="en-US" sz="3600" b="1" kern="0" dirty="0">
                      <a:solidFill>
                        <a:prstClr val="white"/>
                      </a:solidFill>
                      <a:latin typeface="Cambria Math" panose="02040503050406030204" pitchFamily="18" charset="0"/>
                      <a:ea typeface="汉仪综艺体简" panose="02010609000101010101" pitchFamily="49" charset="-122"/>
                    </a:endParaRPr>
                  </a:p>
                </p:txBody>
              </p:sp>
              <p:sp>
                <p:nvSpPr>
                  <p:cNvPr id="80" name="圆角矩形 79"/>
                  <p:cNvSpPr/>
                  <p:nvPr/>
                </p:nvSpPr>
                <p:spPr>
                  <a:xfrm>
                    <a:off x="1961218" y="1347573"/>
                    <a:ext cx="1188951" cy="1584176"/>
                  </a:xfrm>
                  <a:prstGeom prst="roundRect">
                    <a:avLst/>
                  </a:prstGeom>
                  <a:noFill/>
                  <a:ln w="15875" cap="flat" cmpd="sng" algn="ctr">
                    <a:solidFill>
                      <a:sysClr val="window" lastClr="FFFFFF"/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zh-CN" altLang="en-US" b="1" kern="0">
                      <a:solidFill>
                        <a:prstClr val="white"/>
                      </a:solidFill>
                      <a:latin typeface="Cambria Math" panose="02040503050406030204" pitchFamily="18" charset="0"/>
                      <a:ea typeface="汉仪综艺体简" panose="02010609000101010101" pitchFamily="49" charset="-122"/>
                    </a:endParaRPr>
                  </a:p>
                </p:txBody>
              </p:sp>
            </p:grpSp>
            <p:sp>
              <p:nvSpPr>
                <p:cNvPr id="78" name="圆角矩形 5"/>
                <p:cNvSpPr/>
                <p:nvPr/>
              </p:nvSpPr>
              <p:spPr>
                <a:xfrm>
                  <a:off x="1956484" y="2030297"/>
                  <a:ext cx="1293651" cy="9361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867" h="936362">
                      <a:moveTo>
                        <a:pt x="0" y="0"/>
                      </a:moveTo>
                      <a:lnTo>
                        <a:pt x="1292867" y="752847"/>
                      </a:lnTo>
                      <a:cubicBezTo>
                        <a:pt x="1277961" y="856795"/>
                        <a:pt x="1188330" y="936362"/>
                        <a:pt x="1080116" y="936362"/>
                      </a:cubicBezTo>
                      <a:lnTo>
                        <a:pt x="216028" y="936362"/>
                      </a:lnTo>
                      <a:cubicBezTo>
                        <a:pt x="96719" y="936362"/>
                        <a:pt x="0" y="839643"/>
                        <a:pt x="0" y="720334"/>
                      </a:cubicBezTo>
                      <a:close/>
                    </a:path>
                  </a:pathLst>
                </a:custGeom>
                <a:solidFill>
                  <a:sysClr val="window" lastClr="FFFFFF">
                    <a:alpha val="43000"/>
                  </a:sys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6000" b="1" kern="0" dirty="0">
                    <a:solidFill>
                      <a:prstClr val="white"/>
                    </a:solidFill>
                    <a:latin typeface="Cambria Math" panose="02040503050406030204" pitchFamily="18" charset="0"/>
                    <a:ea typeface="汉仪综艺体简" panose="02010609000101010101" pitchFamily="49" charset="-122"/>
                  </a:endParaRPr>
                </a:p>
              </p:txBody>
            </p:sp>
          </p:grpSp>
          <p:cxnSp>
            <p:nvCxnSpPr>
              <p:cNvPr id="75" name="直接连接符 74"/>
              <p:cNvCxnSpPr/>
              <p:nvPr/>
            </p:nvCxnSpPr>
            <p:spPr>
              <a:xfrm>
                <a:off x="2810349" y="1760081"/>
                <a:ext cx="3597391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bg1">
                    <a:lumMod val="50000"/>
                  </a:schemeClr>
                </a:solidFill>
                <a:prstDash val="sysDot"/>
                <a:headEnd type="oval" w="sm" len="sm"/>
                <a:tailEnd type="oval" w="sm" len="sm"/>
              </a:ln>
              <a:effectLst/>
            </p:spPr>
          </p:cxnSp>
          <p:sp>
            <p:nvSpPr>
              <p:cNvPr id="4115" name="矩形 35"/>
              <p:cNvSpPr>
                <a:spLocks noChangeArrowheads="1"/>
              </p:cNvSpPr>
              <p:nvPr/>
            </p:nvSpPr>
            <p:spPr bwMode="auto">
              <a:xfrm>
                <a:off x="2547025" y="1286488"/>
                <a:ext cx="4162488" cy="4615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zh-CN" sz="2400" dirty="0">
                    <a:solidFill>
                      <a:srgbClr val="1369B2"/>
                    </a:solidFill>
                    <a:latin typeface="微软雅黑" pitchFamily="34" charset="-122"/>
                    <a:ea typeface="微软雅黑" pitchFamily="34" charset="-122"/>
                  </a:rPr>
                  <a:t>   Zookeeper</a:t>
                </a:r>
                <a:r>
                  <a:rPr lang="zh-CN" altLang="en-US" sz="2400" dirty="0">
                    <a:solidFill>
                      <a:srgbClr val="1369B2"/>
                    </a:solidFill>
                    <a:latin typeface="微软雅黑" pitchFamily="34" charset="-122"/>
                    <a:ea typeface="微软雅黑" pitchFamily="34" charset="-122"/>
                  </a:rPr>
                  <a:t>的</a:t>
                </a:r>
                <a:r>
                  <a:rPr lang="en-US" altLang="zh-CN" sz="2400" dirty="0">
                    <a:solidFill>
                      <a:srgbClr val="1369B2"/>
                    </a:solidFill>
                    <a:latin typeface="微软雅黑" pitchFamily="34" charset="-122"/>
                    <a:ea typeface="微软雅黑" pitchFamily="34" charset="-122"/>
                  </a:rPr>
                  <a:t>Java API</a:t>
                </a:r>
                <a:r>
                  <a:rPr lang="zh-CN" altLang="en-US" sz="2400" dirty="0">
                    <a:solidFill>
                      <a:srgbClr val="1369B2"/>
                    </a:solidFill>
                    <a:latin typeface="微软雅黑" pitchFamily="34" charset="-122"/>
                    <a:ea typeface="微软雅黑" pitchFamily="34" charset="-122"/>
                  </a:rPr>
                  <a:t>操作</a:t>
                </a:r>
              </a:p>
            </p:txBody>
          </p:sp>
        </p:grpSp>
        <p:sp>
          <p:nvSpPr>
            <p:cNvPr id="70" name="TextBox 126">
              <a:hlinkClick r:id="rId5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3036530" y="4611560"/>
              <a:ext cx="3525817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>
                <a:defRPr/>
              </a:pPr>
              <a:r>
                <a:rPr lang="en-US" altLang="zh-CN" u="sng" dirty="0">
                  <a:solidFill>
                    <a:schemeClr val="bg1">
                      <a:lumMod val="7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☞</a:t>
              </a:r>
              <a:r>
                <a:rPr lang="zh-CN" altLang="en-US" u="sng" dirty="0">
                  <a:solidFill>
                    <a:schemeClr val="bg1">
                      <a:lumMod val="7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点击查看本节相关知识点</a:t>
              </a:r>
            </a:p>
          </p:txBody>
        </p:sp>
      </p:grpSp>
      <p:grpSp>
        <p:nvGrpSpPr>
          <p:cNvPr id="4102" name="组合 2"/>
          <p:cNvGrpSpPr>
            <a:grpSpLocks/>
          </p:cNvGrpSpPr>
          <p:nvPr/>
        </p:nvGrpSpPr>
        <p:grpSpPr bwMode="auto">
          <a:xfrm>
            <a:off x="3083878" y="5045075"/>
            <a:ext cx="4857750" cy="954088"/>
            <a:chOff x="3250849" y="2900309"/>
            <a:chExt cx="4857752" cy="954087"/>
          </a:xfrm>
        </p:grpSpPr>
        <p:cxnSp>
          <p:nvCxnSpPr>
            <p:cNvPr id="33" name="直接连接符 32"/>
            <p:cNvCxnSpPr/>
            <p:nvPr/>
          </p:nvCxnSpPr>
          <p:spPr bwMode="auto">
            <a:xfrm>
              <a:off x="4373211" y="3403546"/>
              <a:ext cx="3735390" cy="0"/>
            </a:xfrm>
            <a:prstGeom prst="line">
              <a:avLst/>
            </a:prstGeom>
            <a:noFill/>
            <a:ln w="3175" cap="flat" cmpd="sng" algn="ctr">
              <a:solidFill>
                <a:schemeClr val="bg1">
                  <a:lumMod val="50000"/>
                </a:schemeClr>
              </a:solidFill>
              <a:prstDash val="sysDot"/>
              <a:headEnd type="oval" w="sm" len="sm"/>
              <a:tailEnd type="oval" w="sm" len="sm"/>
            </a:ln>
            <a:effectLst/>
          </p:spPr>
        </p:cxnSp>
        <p:sp>
          <p:nvSpPr>
            <p:cNvPr id="4104" name="矩形 36"/>
            <p:cNvSpPr>
              <a:spLocks noChangeArrowheads="1"/>
            </p:cNvSpPr>
            <p:nvPr/>
          </p:nvSpPr>
          <p:spPr bwMode="auto">
            <a:xfrm flipH="1">
              <a:off x="4131560" y="2900312"/>
              <a:ext cx="370467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400" dirty="0">
                  <a:solidFill>
                    <a:srgbClr val="1369B2"/>
                  </a:solidFill>
                  <a:latin typeface="微软雅黑" pitchFamily="34" charset="-122"/>
                  <a:ea typeface="微软雅黑" pitchFamily="34" charset="-122"/>
                </a:rPr>
                <a:t> Zookeeper</a:t>
              </a:r>
              <a:r>
                <a:rPr lang="zh-CN" altLang="en-US" sz="2400" dirty="0">
                  <a:solidFill>
                    <a:srgbClr val="1369B2"/>
                  </a:solidFill>
                  <a:latin typeface="微软雅黑" pitchFamily="34" charset="-122"/>
                  <a:ea typeface="微软雅黑" pitchFamily="34" charset="-122"/>
                </a:rPr>
                <a:t>典型应用场景</a:t>
              </a:r>
            </a:p>
          </p:txBody>
        </p:sp>
        <p:grpSp>
          <p:nvGrpSpPr>
            <p:cNvPr id="4105" name="组合 111"/>
            <p:cNvGrpSpPr>
              <a:grpSpLocks/>
            </p:cNvGrpSpPr>
            <p:nvPr/>
          </p:nvGrpSpPr>
          <p:grpSpPr bwMode="auto">
            <a:xfrm rot="-12767">
              <a:off x="3250849" y="2900309"/>
              <a:ext cx="885714" cy="954087"/>
              <a:chOff x="1936620" y="1275606"/>
              <a:chExt cx="1298308" cy="1728192"/>
            </a:xfrm>
          </p:grpSpPr>
          <p:grpSp>
            <p:nvGrpSpPr>
              <p:cNvPr id="4107" name="组合 112"/>
              <p:cNvGrpSpPr>
                <a:grpSpLocks/>
              </p:cNvGrpSpPr>
              <p:nvPr/>
            </p:nvGrpSpPr>
            <p:grpSpPr bwMode="auto">
              <a:xfrm>
                <a:off x="1936620" y="1275606"/>
                <a:ext cx="1296142" cy="1728192"/>
                <a:chOff x="1907704" y="1275606"/>
                <a:chExt cx="1296142" cy="1728192"/>
              </a:xfrm>
            </p:grpSpPr>
            <p:sp>
              <p:nvSpPr>
                <p:cNvPr id="39" name="圆角矩形 38"/>
                <p:cNvSpPr/>
                <p:nvPr/>
              </p:nvSpPr>
              <p:spPr>
                <a:xfrm>
                  <a:off x="1907704" y="1275601"/>
                  <a:ext cx="1296143" cy="1728192"/>
                </a:xfrm>
                <a:prstGeom prst="roundRect">
                  <a:avLst/>
                </a:prstGeom>
                <a:solidFill>
                  <a:srgbClr val="1369B2"/>
                </a:solidFill>
                <a:ln w="25400" cap="flat" cmpd="sng" algn="ctr">
                  <a:noFill/>
                  <a:prstDash val="solid"/>
                </a:ln>
                <a:effectLst>
                  <a:outerShdw blurRad="76200" dir="13500000" sy="23000" kx="1200000" algn="br" rotWithShape="0">
                    <a:prstClr val="black">
                      <a:alpha val="20000"/>
                    </a:prstClr>
                  </a:outerShdw>
                </a:effectLst>
              </p:spPr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altLang="zh-CN" sz="3600" b="1" kern="0" dirty="0">
                      <a:solidFill>
                        <a:prstClr val="white"/>
                      </a:solidFill>
                      <a:latin typeface="Cambria Math" panose="02040503050406030204" pitchFamily="18" charset="0"/>
                      <a:ea typeface="汉仪综艺体简" panose="02010609000101010101" pitchFamily="49" charset="-122"/>
                    </a:rPr>
                    <a:t>5.8</a:t>
                  </a:r>
                  <a:endParaRPr lang="zh-CN" altLang="en-US" sz="3600" b="1" kern="0" dirty="0">
                    <a:solidFill>
                      <a:prstClr val="white"/>
                    </a:solidFill>
                    <a:latin typeface="Cambria Math" panose="02040503050406030204" pitchFamily="18" charset="0"/>
                    <a:ea typeface="汉仪综艺体简" panose="02010609000101010101" pitchFamily="49" charset="-122"/>
                  </a:endParaRPr>
                </a:p>
              </p:txBody>
            </p:sp>
            <p:sp>
              <p:nvSpPr>
                <p:cNvPr id="40" name="圆角矩形 39"/>
                <p:cNvSpPr/>
                <p:nvPr/>
              </p:nvSpPr>
              <p:spPr>
                <a:xfrm>
                  <a:off x="1961224" y="1347490"/>
                  <a:ext cx="1189103" cy="1584414"/>
                </a:xfrm>
                <a:prstGeom prst="roundRect">
                  <a:avLst/>
                </a:prstGeom>
                <a:noFill/>
                <a:ln w="15875" cap="flat" cmpd="sng" algn="ctr">
                  <a:solidFill>
                    <a:sysClr val="window" lastClr="FFFFFF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b="1" kern="0">
                    <a:solidFill>
                      <a:prstClr val="white"/>
                    </a:solidFill>
                    <a:latin typeface="Cambria Math" panose="02040503050406030204" pitchFamily="18" charset="0"/>
                    <a:ea typeface="汉仪综艺体简" panose="02010609000101010101" pitchFamily="49" charset="-122"/>
                  </a:endParaRPr>
                </a:p>
              </p:txBody>
            </p:sp>
          </p:grpSp>
          <p:sp>
            <p:nvSpPr>
              <p:cNvPr id="38" name="圆角矩形 5"/>
              <p:cNvSpPr/>
              <p:nvPr/>
            </p:nvSpPr>
            <p:spPr>
              <a:xfrm>
                <a:off x="1937870" y="2028997"/>
                <a:ext cx="1296144" cy="937421"/>
              </a:xfrm>
              <a:custGeom>
                <a:avLst/>
                <a:gdLst/>
                <a:ahLst/>
                <a:cxnLst/>
                <a:rect l="l" t="t" r="r" b="b"/>
                <a:pathLst>
                  <a:path w="1292867" h="936362">
                    <a:moveTo>
                      <a:pt x="0" y="0"/>
                    </a:moveTo>
                    <a:lnTo>
                      <a:pt x="1292867" y="752847"/>
                    </a:lnTo>
                    <a:cubicBezTo>
                      <a:pt x="1277961" y="856795"/>
                      <a:pt x="1188330" y="936362"/>
                      <a:pt x="1080116" y="936362"/>
                    </a:cubicBezTo>
                    <a:lnTo>
                      <a:pt x="216028" y="936362"/>
                    </a:lnTo>
                    <a:cubicBezTo>
                      <a:pt x="96719" y="936362"/>
                      <a:pt x="0" y="839643"/>
                      <a:pt x="0" y="720334"/>
                    </a:cubicBezTo>
                    <a:close/>
                  </a:path>
                </a:pathLst>
              </a:custGeom>
              <a:solidFill>
                <a:sysClr val="window" lastClr="FFFFFF">
                  <a:alpha val="43000"/>
                </a:sys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6000" b="1" kern="0" dirty="0">
                  <a:solidFill>
                    <a:prstClr val="white"/>
                  </a:solidFill>
                  <a:latin typeface="Cambria Math" panose="02040503050406030204" pitchFamily="18" charset="0"/>
                  <a:ea typeface="汉仪综艺体简" panose="02010609000101010101" pitchFamily="49" charset="-122"/>
                </a:endParaRPr>
              </a:p>
            </p:txBody>
          </p:sp>
        </p:grpSp>
        <p:sp>
          <p:nvSpPr>
            <p:cNvPr id="36" name="TextBox 126">
              <a:hlinkClick r:id="rId6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4301774" y="3422596"/>
              <a:ext cx="3379788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>
                <a:defRPr/>
              </a:pPr>
              <a:r>
                <a:rPr lang="en-US" altLang="zh-CN" u="sng" dirty="0">
                  <a:solidFill>
                    <a:schemeClr val="bg1">
                      <a:lumMod val="7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☞</a:t>
              </a:r>
              <a:r>
                <a:rPr lang="zh-CN" altLang="en-US" u="sng" dirty="0">
                  <a:solidFill>
                    <a:schemeClr val="bg1">
                      <a:lumMod val="7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点击查看本节相关知识点</a:t>
              </a:r>
            </a:p>
          </p:txBody>
        </p:sp>
      </p:grpSp>
      <p:grpSp>
        <p:nvGrpSpPr>
          <p:cNvPr id="41" name="组合 2"/>
          <p:cNvGrpSpPr>
            <a:grpSpLocks/>
          </p:cNvGrpSpPr>
          <p:nvPr/>
        </p:nvGrpSpPr>
        <p:grpSpPr bwMode="auto">
          <a:xfrm>
            <a:off x="3082289" y="2476499"/>
            <a:ext cx="4857751" cy="954088"/>
            <a:chOff x="3250848" y="2900308"/>
            <a:chExt cx="4857753" cy="954087"/>
          </a:xfrm>
        </p:grpSpPr>
        <p:cxnSp>
          <p:nvCxnSpPr>
            <p:cNvPr id="42" name="直接连接符 41"/>
            <p:cNvCxnSpPr/>
            <p:nvPr/>
          </p:nvCxnSpPr>
          <p:spPr bwMode="auto">
            <a:xfrm>
              <a:off x="4373212" y="3403546"/>
              <a:ext cx="3735389" cy="0"/>
            </a:xfrm>
            <a:prstGeom prst="line">
              <a:avLst/>
            </a:prstGeom>
            <a:noFill/>
            <a:ln w="3175" cap="flat" cmpd="sng" algn="ctr">
              <a:solidFill>
                <a:schemeClr val="bg1">
                  <a:lumMod val="50000"/>
                </a:schemeClr>
              </a:solidFill>
              <a:prstDash val="sysDot"/>
              <a:headEnd type="oval" w="sm" len="sm"/>
              <a:tailEnd type="oval" w="sm" len="sm"/>
            </a:ln>
            <a:effectLst/>
          </p:spPr>
        </p:cxnSp>
        <p:sp>
          <p:nvSpPr>
            <p:cNvPr id="43" name="矩形 36"/>
            <p:cNvSpPr>
              <a:spLocks noChangeArrowheads="1"/>
            </p:cNvSpPr>
            <p:nvPr/>
          </p:nvSpPr>
          <p:spPr bwMode="auto">
            <a:xfrm flipH="1">
              <a:off x="4131560" y="2900312"/>
              <a:ext cx="339528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400" dirty="0">
                  <a:solidFill>
                    <a:srgbClr val="1369B2"/>
                  </a:solidFill>
                  <a:latin typeface="微软雅黑" pitchFamily="34" charset="-122"/>
                  <a:ea typeface="微软雅黑" pitchFamily="34" charset="-122"/>
                </a:rPr>
                <a:t>Zookeeper</a:t>
              </a:r>
              <a:r>
                <a:rPr lang="zh-CN" altLang="en-US" sz="2400" dirty="0">
                  <a:solidFill>
                    <a:srgbClr val="1369B2"/>
                  </a:solidFill>
                  <a:latin typeface="微软雅黑" pitchFamily="34" charset="-122"/>
                  <a:ea typeface="微软雅黑" pitchFamily="34" charset="-122"/>
                </a:rPr>
                <a:t>的</a:t>
              </a:r>
              <a:r>
                <a:rPr lang="en-US" altLang="zh-CN" sz="2400" dirty="0">
                  <a:solidFill>
                    <a:srgbClr val="1369B2"/>
                  </a:solidFill>
                  <a:latin typeface="微软雅黑" pitchFamily="34" charset="-122"/>
                  <a:ea typeface="微软雅黑" pitchFamily="34" charset="-122"/>
                </a:rPr>
                <a:t>Shell</a:t>
              </a:r>
              <a:r>
                <a:rPr lang="zh-CN" altLang="en-US" sz="2400" dirty="0">
                  <a:solidFill>
                    <a:srgbClr val="1369B2"/>
                  </a:solidFill>
                  <a:latin typeface="微软雅黑" pitchFamily="34" charset="-122"/>
                  <a:ea typeface="微软雅黑" pitchFamily="34" charset="-122"/>
                </a:rPr>
                <a:t>操作</a:t>
              </a:r>
            </a:p>
          </p:txBody>
        </p:sp>
        <p:grpSp>
          <p:nvGrpSpPr>
            <p:cNvPr id="44" name="组合 111"/>
            <p:cNvGrpSpPr>
              <a:grpSpLocks/>
            </p:cNvGrpSpPr>
            <p:nvPr/>
          </p:nvGrpSpPr>
          <p:grpSpPr bwMode="auto">
            <a:xfrm rot="-12767">
              <a:off x="3250848" y="2900308"/>
              <a:ext cx="885091" cy="954087"/>
              <a:chOff x="1936620" y="1275602"/>
              <a:chExt cx="1297395" cy="1728192"/>
            </a:xfrm>
          </p:grpSpPr>
          <p:grpSp>
            <p:nvGrpSpPr>
              <p:cNvPr id="46" name="组合 112"/>
              <p:cNvGrpSpPr>
                <a:grpSpLocks/>
              </p:cNvGrpSpPr>
              <p:nvPr/>
            </p:nvGrpSpPr>
            <p:grpSpPr bwMode="auto">
              <a:xfrm>
                <a:off x="1936620" y="1275602"/>
                <a:ext cx="1296145" cy="1728192"/>
                <a:chOff x="1907704" y="1275602"/>
                <a:chExt cx="1296145" cy="1728192"/>
              </a:xfrm>
            </p:grpSpPr>
            <p:sp>
              <p:nvSpPr>
                <p:cNvPr id="48" name="圆角矩形 47"/>
                <p:cNvSpPr/>
                <p:nvPr/>
              </p:nvSpPr>
              <p:spPr>
                <a:xfrm>
                  <a:off x="1907704" y="1275602"/>
                  <a:ext cx="1296145" cy="1728192"/>
                </a:xfrm>
                <a:prstGeom prst="roundRect">
                  <a:avLst/>
                </a:prstGeom>
                <a:solidFill>
                  <a:srgbClr val="1369B2"/>
                </a:solidFill>
                <a:ln w="25400" cap="flat" cmpd="sng" algn="ctr">
                  <a:noFill/>
                  <a:prstDash val="solid"/>
                </a:ln>
                <a:effectLst>
                  <a:outerShdw blurRad="76200" dir="13500000" sy="23000" kx="1200000" algn="br" rotWithShape="0">
                    <a:prstClr val="black">
                      <a:alpha val="20000"/>
                    </a:prstClr>
                  </a:outerShdw>
                </a:effectLst>
              </p:spPr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altLang="zh-CN" sz="3600" b="1" kern="0" dirty="0">
                      <a:solidFill>
                        <a:prstClr val="white"/>
                      </a:solidFill>
                      <a:latin typeface="Cambria Math" panose="02040503050406030204" pitchFamily="18" charset="0"/>
                      <a:ea typeface="汉仪综艺体简" panose="02010609000101010101" pitchFamily="49" charset="-122"/>
                    </a:rPr>
                    <a:t>5.6</a:t>
                  </a:r>
                  <a:endParaRPr lang="zh-CN" altLang="en-US" sz="3600" b="1" kern="0" dirty="0">
                    <a:solidFill>
                      <a:prstClr val="white"/>
                    </a:solidFill>
                    <a:latin typeface="Cambria Math" panose="02040503050406030204" pitchFamily="18" charset="0"/>
                    <a:ea typeface="汉仪综艺体简" panose="02010609000101010101" pitchFamily="49" charset="-122"/>
                  </a:endParaRPr>
                </a:p>
              </p:txBody>
            </p:sp>
            <p:sp>
              <p:nvSpPr>
                <p:cNvPr id="50" name="圆角矩形 49"/>
                <p:cNvSpPr/>
                <p:nvPr/>
              </p:nvSpPr>
              <p:spPr>
                <a:xfrm>
                  <a:off x="1944472" y="1347412"/>
                  <a:ext cx="1189101" cy="1584414"/>
                </a:xfrm>
                <a:prstGeom prst="roundRect">
                  <a:avLst/>
                </a:prstGeom>
                <a:noFill/>
                <a:ln w="15875" cap="flat" cmpd="sng" algn="ctr">
                  <a:solidFill>
                    <a:sysClr val="window" lastClr="FFFFFF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b="1" kern="0">
                    <a:solidFill>
                      <a:prstClr val="white"/>
                    </a:solidFill>
                    <a:latin typeface="Cambria Math" panose="02040503050406030204" pitchFamily="18" charset="0"/>
                    <a:ea typeface="汉仪综艺体简" panose="02010609000101010101" pitchFamily="49" charset="-122"/>
                  </a:endParaRPr>
                </a:p>
              </p:txBody>
            </p:sp>
          </p:grpSp>
          <p:sp>
            <p:nvSpPr>
              <p:cNvPr id="47" name="圆角矩形 5"/>
              <p:cNvSpPr/>
              <p:nvPr/>
            </p:nvSpPr>
            <p:spPr>
              <a:xfrm>
                <a:off x="1937872" y="2028997"/>
                <a:ext cx="1296143" cy="937421"/>
              </a:xfrm>
              <a:custGeom>
                <a:avLst/>
                <a:gdLst/>
                <a:ahLst/>
                <a:cxnLst/>
                <a:rect l="l" t="t" r="r" b="b"/>
                <a:pathLst>
                  <a:path w="1292867" h="936362">
                    <a:moveTo>
                      <a:pt x="0" y="0"/>
                    </a:moveTo>
                    <a:lnTo>
                      <a:pt x="1292867" y="752847"/>
                    </a:lnTo>
                    <a:cubicBezTo>
                      <a:pt x="1277961" y="856795"/>
                      <a:pt x="1188330" y="936362"/>
                      <a:pt x="1080116" y="936362"/>
                    </a:cubicBezTo>
                    <a:lnTo>
                      <a:pt x="216028" y="936362"/>
                    </a:lnTo>
                    <a:cubicBezTo>
                      <a:pt x="96719" y="936362"/>
                      <a:pt x="0" y="839643"/>
                      <a:pt x="0" y="720334"/>
                    </a:cubicBezTo>
                    <a:close/>
                  </a:path>
                </a:pathLst>
              </a:custGeom>
              <a:solidFill>
                <a:sysClr val="window" lastClr="FFFFFF">
                  <a:alpha val="43000"/>
                </a:sys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6000" b="1" kern="0" dirty="0">
                  <a:solidFill>
                    <a:prstClr val="white"/>
                  </a:solidFill>
                  <a:latin typeface="Cambria Math" panose="02040503050406030204" pitchFamily="18" charset="0"/>
                  <a:ea typeface="汉仪综艺体简" panose="02010609000101010101" pitchFamily="49" charset="-122"/>
                </a:endParaRPr>
              </a:p>
            </p:txBody>
          </p:sp>
        </p:grpSp>
        <p:sp>
          <p:nvSpPr>
            <p:cNvPr id="45" name="TextBox 126">
              <a:hlinkClick r:id="rId7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4301774" y="3422596"/>
              <a:ext cx="3379789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>
                <a:defRPr/>
              </a:pPr>
              <a:r>
                <a:rPr lang="en-US" altLang="zh-CN" u="sng" dirty="0">
                  <a:solidFill>
                    <a:schemeClr val="bg1">
                      <a:lumMod val="7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☞</a:t>
              </a:r>
              <a:r>
                <a:rPr lang="zh-CN" altLang="en-US" u="sng" dirty="0">
                  <a:solidFill>
                    <a:schemeClr val="bg1">
                      <a:lumMod val="7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点击查看本节相关知识点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94360109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标题 1"/>
          <p:cNvSpPr>
            <a:spLocks noChangeArrowheads="1"/>
          </p:cNvSpPr>
          <p:nvPr/>
        </p:nvSpPr>
        <p:spPr bwMode="auto">
          <a:xfrm>
            <a:off x="502285" y="136525"/>
            <a:ext cx="5884863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571500" indent="-571500" eaLnBrk="1" hangingPunct="1">
              <a:buFont typeface="Wingdings" pitchFamily="2" charset="2"/>
              <a:buNone/>
            </a:pPr>
            <a:r>
              <a:rPr lang="zh-CN" altLang="en-US" sz="2400" b="1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  <a:sym typeface="宋体" pitchFamily="2" charset="-122"/>
              </a:rPr>
              <a:t>            </a:t>
            </a:r>
            <a:r>
              <a:rPr lang="en-US" altLang="zh-CN" sz="2400" b="1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  <a:sym typeface="宋体" pitchFamily="2" charset="-122"/>
              </a:rPr>
              <a:t>5.6 Zookeeper</a:t>
            </a:r>
            <a:r>
              <a:rPr lang="zh-CN" altLang="en-US" sz="2400" b="1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  <a:sym typeface="宋体" pitchFamily="2" charset="-122"/>
              </a:rPr>
              <a:t>的</a:t>
            </a:r>
            <a:r>
              <a:rPr lang="en-US" altLang="zh-CN" sz="2400" b="1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  <a:sym typeface="宋体" pitchFamily="2" charset="-122"/>
              </a:rPr>
              <a:t>Shell</a:t>
            </a:r>
            <a:r>
              <a:rPr lang="zh-CN" altLang="en-US" sz="2400" b="1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  <a:sym typeface="宋体" pitchFamily="2" charset="-122"/>
              </a:rPr>
              <a:t>操作</a:t>
            </a:r>
          </a:p>
        </p:txBody>
      </p:sp>
      <p:sp>
        <p:nvSpPr>
          <p:cNvPr id="7" name="矩形 6"/>
          <p:cNvSpPr/>
          <p:nvPr/>
        </p:nvSpPr>
        <p:spPr bwMode="auto">
          <a:xfrm>
            <a:off x="0" y="969484"/>
            <a:ext cx="9144000" cy="792641"/>
          </a:xfrm>
          <a:prstGeom prst="rect">
            <a:avLst/>
          </a:prstGeom>
          <a:gradFill>
            <a:gsLst>
              <a:gs pos="100000">
                <a:srgbClr val="00B0F0">
                  <a:alpha val="0"/>
                </a:srgbClr>
              </a:gs>
              <a:gs pos="0">
                <a:srgbClr val="D1ECFF">
                  <a:alpha val="0"/>
                </a:srgbClr>
              </a:gs>
              <a:gs pos="49000">
                <a:srgbClr val="D1ECFF"/>
              </a:gs>
            </a:gsLst>
            <a:lin ang="0" scaled="0"/>
          </a:gra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buFont typeface="Arial" pitchFamily="34" charset="0"/>
              <a:buNone/>
              <a:defRPr/>
            </a:pPr>
            <a:endParaRPr lang="zh-CN" altLang="en-US">
              <a:latin typeface="Arial" charset="0"/>
            </a:endParaRPr>
          </a:p>
        </p:txBody>
      </p:sp>
      <p:pic>
        <p:nvPicPr>
          <p:cNvPr id="10247" name="Picture 2" descr="C:\Documents and Settings\Administrator\桌面\小人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25" y="969963"/>
            <a:ext cx="132397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矩形 9"/>
          <p:cNvSpPr/>
          <p:nvPr/>
        </p:nvSpPr>
        <p:spPr>
          <a:xfrm>
            <a:off x="1755775" y="1123950"/>
            <a:ext cx="4947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400" b="1" spc="200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</a:rPr>
              <a:t>通过</a:t>
            </a:r>
            <a:r>
              <a:rPr lang="en-US" altLang="zh-CN" sz="2400" b="1" spc="200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</a:rPr>
              <a:t>Shell</a:t>
            </a:r>
            <a:r>
              <a:rPr lang="zh-CN" altLang="en-US" sz="2400" b="1" spc="200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</a:rPr>
              <a:t>命令操作</a:t>
            </a:r>
            <a:r>
              <a:rPr lang="en-US" altLang="zh-CN" sz="2400" b="1" spc="200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</a:rPr>
              <a:t>Zookeeper</a:t>
            </a:r>
          </a:p>
        </p:txBody>
      </p:sp>
      <p:grpSp>
        <p:nvGrpSpPr>
          <p:cNvPr id="8" name="组合 34"/>
          <p:cNvGrpSpPr>
            <a:grpSpLocks/>
          </p:cNvGrpSpPr>
          <p:nvPr/>
        </p:nvGrpSpPr>
        <p:grpSpPr bwMode="auto">
          <a:xfrm>
            <a:off x="961640" y="1890608"/>
            <a:ext cx="5425508" cy="490537"/>
            <a:chOff x="900725" y="1985600"/>
            <a:chExt cx="5425585" cy="490537"/>
          </a:xfrm>
        </p:grpSpPr>
        <p:sp>
          <p:nvSpPr>
            <p:cNvPr id="9" name="圆角矩形 1"/>
            <p:cNvSpPr>
              <a:spLocks noChangeArrowheads="1"/>
            </p:cNvSpPr>
            <p:nvPr/>
          </p:nvSpPr>
          <p:spPr bwMode="auto">
            <a:xfrm>
              <a:off x="900725" y="1985600"/>
              <a:ext cx="5425585" cy="490537"/>
            </a:xfrm>
            <a:prstGeom prst="roundRect">
              <a:avLst>
                <a:gd name="adj" fmla="val 16667"/>
              </a:avLst>
            </a:prstGeom>
            <a:solidFill>
              <a:srgbClr val="6B81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buFont typeface="Arial" pitchFamily="34" charset="0"/>
                <a:buNone/>
              </a:pPr>
              <a:endParaRPr lang="zh-CN" altLang="en-US"/>
            </a:p>
          </p:txBody>
        </p:sp>
        <p:sp>
          <p:nvSpPr>
            <p:cNvPr id="11" name="矩形 14"/>
            <p:cNvSpPr>
              <a:spLocks noChangeArrowheads="1"/>
            </p:cNvSpPr>
            <p:nvPr/>
          </p:nvSpPr>
          <p:spPr bwMode="auto">
            <a:xfrm>
              <a:off x="1358112" y="2037852"/>
              <a:ext cx="476467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altLang="zh-CN" sz="20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3. </a:t>
              </a:r>
              <a:r>
                <a:rPr lang="zh-CN" altLang="en-US" sz="20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查看当前节点数据</a:t>
              </a: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961639" y="2688459"/>
            <a:ext cx="7969519" cy="707326"/>
            <a:chOff x="961639" y="2642739"/>
            <a:chExt cx="7969519" cy="707326"/>
          </a:xfrm>
        </p:grpSpPr>
        <p:grpSp>
          <p:nvGrpSpPr>
            <p:cNvPr id="12" name="组合 11"/>
            <p:cNvGrpSpPr/>
            <p:nvPr/>
          </p:nvGrpSpPr>
          <p:grpSpPr>
            <a:xfrm>
              <a:off x="961639" y="2642739"/>
              <a:ext cx="7642033" cy="707326"/>
              <a:chOff x="2708909" y="2650493"/>
              <a:chExt cx="6401847" cy="1911018"/>
            </a:xfrm>
          </p:grpSpPr>
          <p:sp>
            <p:nvSpPr>
              <p:cNvPr id="13" name="矩形 1"/>
              <p:cNvSpPr>
                <a:spLocks noChangeArrowheads="1"/>
              </p:cNvSpPr>
              <p:nvPr/>
            </p:nvSpPr>
            <p:spPr bwMode="auto">
              <a:xfrm>
                <a:off x="2803329" y="2813586"/>
                <a:ext cx="5974910" cy="6199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 indent="457200" algn="just">
                  <a:lnSpc>
                    <a:spcPct val="150000"/>
                  </a:lnSpc>
                </a:pPr>
                <a:endParaRPr lang="zh-CN" altLang="en-US" dirty="0">
                  <a:solidFill>
                    <a:srgbClr val="1369B2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14" name="圆角矩形标注 13"/>
              <p:cNvSpPr/>
              <p:nvPr/>
            </p:nvSpPr>
            <p:spPr bwMode="auto">
              <a:xfrm>
                <a:off x="2708909" y="2650493"/>
                <a:ext cx="6401847" cy="1911018"/>
              </a:xfrm>
              <a:prstGeom prst="wedgeRoundRectCallout">
                <a:avLst>
                  <a:gd name="adj1" fmla="val -19780"/>
                  <a:gd name="adj2" fmla="val -83697"/>
                  <a:gd name="adj3" fmla="val 16667"/>
                </a:avLst>
              </a:prstGeom>
              <a:noFill/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buFont typeface="Arial" pitchFamily="34" charset="0"/>
                  <a:buNone/>
                  <a:defRPr/>
                </a:pPr>
                <a:endParaRPr lang="zh-CN" altLang="en-US">
                  <a:latin typeface="Arial" charset="0"/>
                </a:endParaRPr>
              </a:p>
            </p:txBody>
          </p:sp>
        </p:grpSp>
        <p:sp>
          <p:nvSpPr>
            <p:cNvPr id="2" name="矩形 1"/>
            <p:cNvSpPr/>
            <p:nvPr/>
          </p:nvSpPr>
          <p:spPr>
            <a:xfrm>
              <a:off x="961639" y="2840555"/>
              <a:ext cx="7969519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dirty="0">
                  <a:latin typeface="微软雅黑" pitchFamily="34" charset="-122"/>
                  <a:ea typeface="微软雅黑" pitchFamily="34" charset="-122"/>
                </a:rPr>
                <a:t>在客户端输入</a:t>
              </a:r>
              <a:r>
                <a:rPr lang="en-US" altLang="zh-CN" dirty="0">
                  <a:solidFill>
                    <a:srgbClr val="1369B2"/>
                  </a:solidFill>
                  <a:latin typeface="微软雅黑" pitchFamily="34" charset="-122"/>
                  <a:ea typeface="微软雅黑" pitchFamily="34" charset="-122"/>
                </a:rPr>
                <a:t>ls2 /</a:t>
              </a:r>
              <a:r>
                <a:rPr lang="zh-CN" altLang="en-US" dirty="0">
                  <a:latin typeface="微软雅黑" pitchFamily="34" charset="-122"/>
                  <a:ea typeface="微软雅黑" pitchFamily="34" charset="-122"/>
                </a:rPr>
                <a:t>，屏幕会输出</a:t>
              </a:r>
              <a:r>
                <a:rPr lang="zh-CN" altLang="en-US" dirty="0">
                  <a:solidFill>
                    <a:srgbClr val="1369B2"/>
                  </a:solidFill>
                  <a:latin typeface="微软雅黑" pitchFamily="34" charset="-122"/>
                  <a:ea typeface="微软雅黑" pitchFamily="34" charset="-122"/>
                </a:rPr>
                <a:t>当前节点数据</a:t>
              </a:r>
              <a:r>
                <a:rPr lang="zh-CN" altLang="en-US" dirty="0">
                  <a:latin typeface="微软雅黑" pitchFamily="34" charset="-122"/>
                  <a:ea typeface="微软雅黑" pitchFamily="34" charset="-122"/>
                </a:rPr>
                <a:t>并且能看到</a:t>
              </a:r>
              <a:r>
                <a:rPr lang="zh-CN" altLang="en-US" dirty="0">
                  <a:solidFill>
                    <a:srgbClr val="1369B2"/>
                  </a:solidFill>
                  <a:latin typeface="微软雅黑" pitchFamily="34" charset="-122"/>
                  <a:ea typeface="微软雅黑" pitchFamily="34" charset="-122"/>
                </a:rPr>
                <a:t>更新次数</a:t>
              </a:r>
              <a:r>
                <a:rPr lang="zh-CN" altLang="en-US" dirty="0">
                  <a:latin typeface="微软雅黑" pitchFamily="34" charset="-122"/>
                  <a:ea typeface="微软雅黑" pitchFamily="34" charset="-122"/>
                </a:rPr>
                <a:t>等数据。</a:t>
              </a:r>
            </a:p>
          </p:txBody>
        </p:sp>
      </p:grp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543" y="3522734"/>
            <a:ext cx="5410890" cy="29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80132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标题 1"/>
          <p:cNvSpPr>
            <a:spLocks noChangeArrowheads="1"/>
          </p:cNvSpPr>
          <p:nvPr/>
        </p:nvSpPr>
        <p:spPr bwMode="auto">
          <a:xfrm>
            <a:off x="502285" y="136525"/>
            <a:ext cx="5884863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571500" indent="-571500" eaLnBrk="1" hangingPunct="1">
              <a:buFont typeface="Wingdings" pitchFamily="2" charset="2"/>
              <a:buNone/>
            </a:pPr>
            <a:r>
              <a:rPr lang="zh-CN" altLang="en-US" sz="2400" b="1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  <a:sym typeface="宋体" pitchFamily="2" charset="-122"/>
              </a:rPr>
              <a:t>            </a:t>
            </a:r>
            <a:r>
              <a:rPr lang="en-US" altLang="zh-CN" sz="2400" b="1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  <a:sym typeface="宋体" pitchFamily="2" charset="-122"/>
              </a:rPr>
              <a:t>5.6 Zookeeper</a:t>
            </a:r>
            <a:r>
              <a:rPr lang="zh-CN" altLang="en-US" sz="2400" b="1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  <a:sym typeface="宋体" pitchFamily="2" charset="-122"/>
              </a:rPr>
              <a:t>的</a:t>
            </a:r>
            <a:r>
              <a:rPr lang="en-US" altLang="zh-CN" sz="2400" b="1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  <a:sym typeface="宋体" pitchFamily="2" charset="-122"/>
              </a:rPr>
              <a:t>Shell</a:t>
            </a:r>
            <a:r>
              <a:rPr lang="zh-CN" altLang="en-US" sz="2400" b="1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  <a:sym typeface="宋体" pitchFamily="2" charset="-122"/>
              </a:rPr>
              <a:t>操作</a:t>
            </a:r>
          </a:p>
        </p:txBody>
      </p:sp>
      <p:sp>
        <p:nvSpPr>
          <p:cNvPr id="7" name="矩形 6"/>
          <p:cNvSpPr/>
          <p:nvPr/>
        </p:nvSpPr>
        <p:spPr bwMode="auto">
          <a:xfrm>
            <a:off x="0" y="969484"/>
            <a:ext cx="9144000" cy="792641"/>
          </a:xfrm>
          <a:prstGeom prst="rect">
            <a:avLst/>
          </a:prstGeom>
          <a:gradFill>
            <a:gsLst>
              <a:gs pos="100000">
                <a:srgbClr val="00B0F0">
                  <a:alpha val="0"/>
                </a:srgbClr>
              </a:gs>
              <a:gs pos="0">
                <a:srgbClr val="D1ECFF">
                  <a:alpha val="0"/>
                </a:srgbClr>
              </a:gs>
              <a:gs pos="49000">
                <a:srgbClr val="D1ECFF"/>
              </a:gs>
            </a:gsLst>
            <a:lin ang="0" scaled="0"/>
          </a:gra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buFont typeface="Arial" pitchFamily="34" charset="0"/>
              <a:buNone/>
              <a:defRPr/>
            </a:pPr>
            <a:endParaRPr lang="zh-CN" altLang="en-US">
              <a:latin typeface="Arial" charset="0"/>
            </a:endParaRPr>
          </a:p>
        </p:txBody>
      </p:sp>
      <p:pic>
        <p:nvPicPr>
          <p:cNvPr id="10247" name="Picture 2" descr="C:\Documents and Settings\Administrator\桌面\小人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25" y="969963"/>
            <a:ext cx="132397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矩形 9"/>
          <p:cNvSpPr/>
          <p:nvPr/>
        </p:nvSpPr>
        <p:spPr>
          <a:xfrm>
            <a:off x="1755775" y="1123950"/>
            <a:ext cx="4947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400" b="1" spc="200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</a:rPr>
              <a:t>通过</a:t>
            </a:r>
            <a:r>
              <a:rPr lang="en-US" altLang="zh-CN" sz="2400" b="1" spc="200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</a:rPr>
              <a:t>Shell</a:t>
            </a:r>
            <a:r>
              <a:rPr lang="zh-CN" altLang="en-US" sz="2400" b="1" spc="200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</a:rPr>
              <a:t>命令操作</a:t>
            </a:r>
            <a:r>
              <a:rPr lang="en-US" altLang="zh-CN" sz="2400" b="1" spc="200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</a:rPr>
              <a:t>Zookeeper</a:t>
            </a:r>
          </a:p>
        </p:txBody>
      </p:sp>
      <p:grpSp>
        <p:nvGrpSpPr>
          <p:cNvPr id="8" name="组合 34"/>
          <p:cNvGrpSpPr>
            <a:grpSpLocks/>
          </p:cNvGrpSpPr>
          <p:nvPr/>
        </p:nvGrpSpPr>
        <p:grpSpPr bwMode="auto">
          <a:xfrm>
            <a:off x="961640" y="1890608"/>
            <a:ext cx="5425508" cy="490537"/>
            <a:chOff x="900725" y="1985600"/>
            <a:chExt cx="5425585" cy="490537"/>
          </a:xfrm>
        </p:grpSpPr>
        <p:sp>
          <p:nvSpPr>
            <p:cNvPr id="9" name="圆角矩形 1"/>
            <p:cNvSpPr>
              <a:spLocks noChangeArrowheads="1"/>
            </p:cNvSpPr>
            <p:nvPr/>
          </p:nvSpPr>
          <p:spPr bwMode="auto">
            <a:xfrm>
              <a:off x="900725" y="1985600"/>
              <a:ext cx="5425585" cy="490537"/>
            </a:xfrm>
            <a:prstGeom prst="roundRect">
              <a:avLst>
                <a:gd name="adj" fmla="val 16667"/>
              </a:avLst>
            </a:prstGeom>
            <a:solidFill>
              <a:srgbClr val="6B81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buFont typeface="Arial" pitchFamily="34" charset="0"/>
                <a:buNone/>
              </a:pPr>
              <a:endParaRPr lang="zh-CN" altLang="en-US"/>
            </a:p>
          </p:txBody>
        </p:sp>
        <p:sp>
          <p:nvSpPr>
            <p:cNvPr id="11" name="矩形 14"/>
            <p:cNvSpPr>
              <a:spLocks noChangeArrowheads="1"/>
            </p:cNvSpPr>
            <p:nvPr/>
          </p:nvSpPr>
          <p:spPr bwMode="auto">
            <a:xfrm>
              <a:off x="1358112" y="2037852"/>
              <a:ext cx="476467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altLang="zh-CN" sz="20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4. </a:t>
              </a:r>
              <a:r>
                <a:rPr lang="zh-CN" altLang="en-US" sz="20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创建节点</a:t>
              </a: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961640" y="2688458"/>
            <a:ext cx="7410938" cy="608924"/>
            <a:chOff x="961640" y="2642738"/>
            <a:chExt cx="7410938" cy="608924"/>
          </a:xfrm>
        </p:grpSpPr>
        <p:grpSp>
          <p:nvGrpSpPr>
            <p:cNvPr id="12" name="组合 11"/>
            <p:cNvGrpSpPr/>
            <p:nvPr/>
          </p:nvGrpSpPr>
          <p:grpSpPr>
            <a:xfrm>
              <a:off x="961640" y="2642738"/>
              <a:ext cx="7410938" cy="608924"/>
              <a:chOff x="2708910" y="2650490"/>
              <a:chExt cx="6208255" cy="1645160"/>
            </a:xfrm>
          </p:grpSpPr>
          <p:sp>
            <p:nvSpPr>
              <p:cNvPr id="13" name="矩形 1"/>
              <p:cNvSpPr>
                <a:spLocks noChangeArrowheads="1"/>
              </p:cNvSpPr>
              <p:nvPr/>
            </p:nvSpPr>
            <p:spPr bwMode="auto">
              <a:xfrm>
                <a:off x="2803329" y="2813586"/>
                <a:ext cx="5974910" cy="6199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 indent="457200" algn="just">
                  <a:lnSpc>
                    <a:spcPct val="150000"/>
                  </a:lnSpc>
                </a:pPr>
                <a:endParaRPr lang="zh-CN" altLang="en-US" dirty="0">
                  <a:solidFill>
                    <a:srgbClr val="1369B2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14" name="圆角矩形标注 13"/>
              <p:cNvSpPr/>
              <p:nvPr/>
            </p:nvSpPr>
            <p:spPr bwMode="auto">
              <a:xfrm>
                <a:off x="2708910" y="2650490"/>
                <a:ext cx="6208255" cy="1645160"/>
              </a:xfrm>
              <a:prstGeom prst="wedgeRoundRectCallout">
                <a:avLst>
                  <a:gd name="adj1" fmla="val -19780"/>
                  <a:gd name="adj2" fmla="val -83697"/>
                  <a:gd name="adj3" fmla="val 16667"/>
                </a:avLst>
              </a:prstGeom>
              <a:noFill/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buFont typeface="Arial" pitchFamily="34" charset="0"/>
                  <a:buNone/>
                  <a:defRPr/>
                </a:pPr>
                <a:endParaRPr lang="zh-CN" altLang="en-US">
                  <a:latin typeface="Arial" charset="0"/>
                </a:endParaRPr>
              </a:p>
            </p:txBody>
          </p:sp>
        </p:grpSp>
        <p:sp>
          <p:nvSpPr>
            <p:cNvPr id="2" name="矩形 1"/>
            <p:cNvSpPr/>
            <p:nvPr/>
          </p:nvSpPr>
          <p:spPr>
            <a:xfrm>
              <a:off x="1122371" y="2760958"/>
              <a:ext cx="719707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dirty="0">
                  <a:latin typeface="微软雅黑" pitchFamily="34" charset="-122"/>
                  <a:ea typeface="微软雅黑" pitchFamily="34" charset="-122"/>
                </a:rPr>
                <a:t>在命令行输入</a:t>
              </a:r>
              <a:r>
                <a:rPr lang="zh-CN" altLang="en-US" dirty="0">
                  <a:solidFill>
                    <a:srgbClr val="1369B2"/>
                  </a:solidFill>
                  <a:latin typeface="微软雅黑" pitchFamily="34" charset="-122"/>
                  <a:ea typeface="微软雅黑" pitchFamily="34" charset="-122"/>
                </a:rPr>
                <a:t>创建节点</a:t>
              </a:r>
              <a:r>
                <a:rPr lang="zh-CN" altLang="en-US" dirty="0">
                  <a:latin typeface="微软雅黑" pitchFamily="34" charset="-122"/>
                  <a:ea typeface="微软雅黑" pitchFamily="34" charset="-122"/>
                </a:rPr>
                <a:t>的命令，来创建一个</a:t>
              </a:r>
              <a:r>
                <a:rPr lang="zh-CN" altLang="en-US" dirty="0">
                  <a:solidFill>
                    <a:srgbClr val="1369B2"/>
                  </a:solidFill>
                  <a:latin typeface="微软雅黑" pitchFamily="34" charset="-122"/>
                  <a:ea typeface="微软雅黑" pitchFamily="34" charset="-122"/>
                </a:rPr>
                <a:t>临时节点</a:t>
              </a:r>
              <a:r>
                <a:rPr lang="zh-CN" altLang="en-US" dirty="0">
                  <a:latin typeface="微软雅黑" pitchFamily="34" charset="-122"/>
                  <a:ea typeface="微软雅黑" pitchFamily="34" charset="-122"/>
                </a:rPr>
                <a:t>。</a:t>
              </a:r>
            </a:p>
          </p:txBody>
        </p:sp>
      </p:grp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9413" y="3415602"/>
            <a:ext cx="5400322" cy="3040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884351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标题 1"/>
          <p:cNvSpPr>
            <a:spLocks noChangeArrowheads="1"/>
          </p:cNvSpPr>
          <p:nvPr/>
        </p:nvSpPr>
        <p:spPr bwMode="auto">
          <a:xfrm>
            <a:off x="502285" y="136525"/>
            <a:ext cx="5884863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571500" indent="-571500" eaLnBrk="1" hangingPunct="1">
              <a:buFont typeface="Wingdings" pitchFamily="2" charset="2"/>
              <a:buNone/>
            </a:pPr>
            <a:r>
              <a:rPr lang="zh-CN" altLang="en-US" sz="2400" b="1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  <a:sym typeface="宋体" pitchFamily="2" charset="-122"/>
              </a:rPr>
              <a:t>            </a:t>
            </a:r>
            <a:r>
              <a:rPr lang="en-US" altLang="zh-CN" sz="2400" b="1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  <a:sym typeface="宋体" pitchFamily="2" charset="-122"/>
              </a:rPr>
              <a:t>5.6 Zookeeper</a:t>
            </a:r>
            <a:r>
              <a:rPr lang="zh-CN" altLang="en-US" sz="2400" b="1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  <a:sym typeface="宋体" pitchFamily="2" charset="-122"/>
              </a:rPr>
              <a:t>的</a:t>
            </a:r>
            <a:r>
              <a:rPr lang="en-US" altLang="zh-CN" sz="2400" b="1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  <a:sym typeface="宋体" pitchFamily="2" charset="-122"/>
              </a:rPr>
              <a:t>Shell</a:t>
            </a:r>
            <a:r>
              <a:rPr lang="zh-CN" altLang="en-US" sz="2400" b="1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  <a:sym typeface="宋体" pitchFamily="2" charset="-122"/>
              </a:rPr>
              <a:t>操作</a:t>
            </a:r>
          </a:p>
        </p:txBody>
      </p:sp>
      <p:sp>
        <p:nvSpPr>
          <p:cNvPr id="7" name="矩形 6"/>
          <p:cNvSpPr/>
          <p:nvPr/>
        </p:nvSpPr>
        <p:spPr bwMode="auto">
          <a:xfrm>
            <a:off x="0" y="969484"/>
            <a:ext cx="9144000" cy="792641"/>
          </a:xfrm>
          <a:prstGeom prst="rect">
            <a:avLst/>
          </a:prstGeom>
          <a:gradFill>
            <a:gsLst>
              <a:gs pos="100000">
                <a:srgbClr val="00B0F0">
                  <a:alpha val="0"/>
                </a:srgbClr>
              </a:gs>
              <a:gs pos="0">
                <a:srgbClr val="D1ECFF">
                  <a:alpha val="0"/>
                </a:srgbClr>
              </a:gs>
              <a:gs pos="49000">
                <a:srgbClr val="D1ECFF"/>
              </a:gs>
            </a:gsLst>
            <a:lin ang="0" scaled="0"/>
          </a:gra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buFont typeface="Arial" pitchFamily="34" charset="0"/>
              <a:buNone/>
              <a:defRPr/>
            </a:pPr>
            <a:endParaRPr lang="zh-CN" altLang="en-US">
              <a:latin typeface="Arial" charset="0"/>
            </a:endParaRPr>
          </a:p>
        </p:txBody>
      </p:sp>
      <p:pic>
        <p:nvPicPr>
          <p:cNvPr id="10247" name="Picture 2" descr="C:\Documents and Settings\Administrator\桌面\小人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25" y="969963"/>
            <a:ext cx="132397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矩形 9"/>
          <p:cNvSpPr/>
          <p:nvPr/>
        </p:nvSpPr>
        <p:spPr>
          <a:xfrm>
            <a:off x="1755775" y="1123950"/>
            <a:ext cx="4947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400" b="1" spc="200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</a:rPr>
              <a:t>通过</a:t>
            </a:r>
            <a:r>
              <a:rPr lang="en-US" altLang="zh-CN" sz="2400" b="1" spc="200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</a:rPr>
              <a:t>Shell</a:t>
            </a:r>
            <a:r>
              <a:rPr lang="zh-CN" altLang="en-US" sz="2400" b="1" spc="200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</a:rPr>
              <a:t>命令操作</a:t>
            </a:r>
            <a:r>
              <a:rPr lang="en-US" altLang="zh-CN" sz="2400" b="1" spc="200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</a:rPr>
              <a:t>Zookeeper</a:t>
            </a:r>
          </a:p>
        </p:txBody>
      </p:sp>
      <p:grpSp>
        <p:nvGrpSpPr>
          <p:cNvPr id="8" name="组合 34"/>
          <p:cNvGrpSpPr>
            <a:grpSpLocks/>
          </p:cNvGrpSpPr>
          <p:nvPr/>
        </p:nvGrpSpPr>
        <p:grpSpPr bwMode="auto">
          <a:xfrm>
            <a:off x="961640" y="1890608"/>
            <a:ext cx="5425508" cy="490537"/>
            <a:chOff x="900725" y="1985600"/>
            <a:chExt cx="5425585" cy="490537"/>
          </a:xfrm>
        </p:grpSpPr>
        <p:sp>
          <p:nvSpPr>
            <p:cNvPr id="9" name="圆角矩形 1"/>
            <p:cNvSpPr>
              <a:spLocks noChangeArrowheads="1"/>
            </p:cNvSpPr>
            <p:nvPr/>
          </p:nvSpPr>
          <p:spPr bwMode="auto">
            <a:xfrm>
              <a:off x="900725" y="1985600"/>
              <a:ext cx="5425585" cy="490537"/>
            </a:xfrm>
            <a:prstGeom prst="roundRect">
              <a:avLst>
                <a:gd name="adj" fmla="val 16667"/>
              </a:avLst>
            </a:prstGeom>
            <a:solidFill>
              <a:srgbClr val="6B81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buFont typeface="Arial" pitchFamily="34" charset="0"/>
                <a:buNone/>
              </a:pPr>
              <a:endParaRPr lang="zh-CN" altLang="en-US"/>
            </a:p>
          </p:txBody>
        </p:sp>
        <p:sp>
          <p:nvSpPr>
            <p:cNvPr id="11" name="矩形 14"/>
            <p:cNvSpPr>
              <a:spLocks noChangeArrowheads="1"/>
            </p:cNvSpPr>
            <p:nvPr/>
          </p:nvSpPr>
          <p:spPr bwMode="auto">
            <a:xfrm>
              <a:off x="1358112" y="2037852"/>
              <a:ext cx="476467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altLang="zh-CN" sz="20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5. </a:t>
              </a:r>
              <a:r>
                <a:rPr lang="zh-CN" altLang="en-US" sz="20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获取节点</a:t>
              </a: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961640" y="2642739"/>
            <a:ext cx="7245100" cy="909954"/>
            <a:chOff x="961640" y="2642739"/>
            <a:chExt cx="7245100" cy="909954"/>
          </a:xfrm>
        </p:grpSpPr>
        <p:grpSp>
          <p:nvGrpSpPr>
            <p:cNvPr id="12" name="组合 11"/>
            <p:cNvGrpSpPr/>
            <p:nvPr/>
          </p:nvGrpSpPr>
          <p:grpSpPr>
            <a:xfrm>
              <a:off x="961640" y="2642739"/>
              <a:ext cx="7245100" cy="909954"/>
              <a:chOff x="2708910" y="2650493"/>
              <a:chExt cx="6069330" cy="2458467"/>
            </a:xfrm>
          </p:grpSpPr>
          <p:sp>
            <p:nvSpPr>
              <p:cNvPr id="13" name="矩形 1"/>
              <p:cNvSpPr>
                <a:spLocks noChangeArrowheads="1"/>
              </p:cNvSpPr>
              <p:nvPr/>
            </p:nvSpPr>
            <p:spPr bwMode="auto">
              <a:xfrm>
                <a:off x="2803329" y="2813586"/>
                <a:ext cx="5974910" cy="6199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 indent="457200" algn="just">
                  <a:lnSpc>
                    <a:spcPct val="150000"/>
                  </a:lnSpc>
                </a:pPr>
                <a:endParaRPr lang="zh-CN" altLang="en-US" dirty="0">
                  <a:solidFill>
                    <a:srgbClr val="1369B2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14" name="圆角矩形标注 13"/>
              <p:cNvSpPr/>
              <p:nvPr/>
            </p:nvSpPr>
            <p:spPr bwMode="auto">
              <a:xfrm>
                <a:off x="2708910" y="2650493"/>
                <a:ext cx="6069330" cy="2458467"/>
              </a:xfrm>
              <a:prstGeom prst="wedgeRoundRectCallout">
                <a:avLst>
                  <a:gd name="adj1" fmla="val -19622"/>
                  <a:gd name="adj2" fmla="val -64227"/>
                  <a:gd name="adj3" fmla="val 16667"/>
                </a:avLst>
              </a:prstGeom>
              <a:noFill/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buFont typeface="Arial" pitchFamily="34" charset="0"/>
                  <a:buNone/>
                  <a:defRPr/>
                </a:pPr>
                <a:endParaRPr lang="zh-CN" altLang="en-US">
                  <a:latin typeface="Arial" charset="0"/>
                </a:endParaRPr>
              </a:p>
            </p:txBody>
          </p:sp>
        </p:grpSp>
        <p:sp>
          <p:nvSpPr>
            <p:cNvPr id="2" name="矩形 1"/>
            <p:cNvSpPr/>
            <p:nvPr/>
          </p:nvSpPr>
          <p:spPr>
            <a:xfrm>
              <a:off x="1173000" y="2642739"/>
              <a:ext cx="6896650" cy="8744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dirty="0">
                  <a:latin typeface="微软雅黑" pitchFamily="34" charset="-122"/>
                  <a:ea typeface="微软雅黑" pitchFamily="34" charset="-122"/>
                </a:rPr>
                <a:t>在命令行输入</a:t>
              </a:r>
              <a:r>
                <a:rPr lang="zh-CN" altLang="en-US" dirty="0">
                  <a:solidFill>
                    <a:srgbClr val="1369B2"/>
                  </a:solidFill>
                  <a:latin typeface="微软雅黑" pitchFamily="34" charset="-122"/>
                  <a:ea typeface="微软雅黑" pitchFamily="34" charset="-122"/>
                </a:rPr>
                <a:t>获取节点</a:t>
              </a:r>
              <a:r>
                <a:rPr lang="zh-CN" altLang="en-US" dirty="0">
                  <a:latin typeface="微软雅黑" pitchFamily="34" charset="-122"/>
                  <a:ea typeface="微软雅黑" pitchFamily="34" charset="-122"/>
                </a:rPr>
                <a:t>的命令，来获取</a:t>
              </a:r>
              <a:r>
                <a:rPr lang="en-US" altLang="zh-CN" dirty="0">
                  <a:solidFill>
                    <a:srgbClr val="1369B2"/>
                  </a:solidFill>
                  <a:latin typeface="微软雅黑" pitchFamily="34" charset="-122"/>
                  <a:ea typeface="微软雅黑" pitchFamily="34" charset="-122"/>
                </a:rPr>
                <a:t>Zookeeper</a:t>
              </a:r>
              <a:r>
                <a:rPr lang="zh-CN" altLang="en-US" dirty="0">
                  <a:solidFill>
                    <a:srgbClr val="1369B2"/>
                  </a:solidFill>
                  <a:latin typeface="微软雅黑" pitchFamily="34" charset="-122"/>
                  <a:ea typeface="微软雅黑" pitchFamily="34" charset="-122"/>
                </a:rPr>
                <a:t>指定节点</a:t>
              </a:r>
              <a:r>
                <a:rPr lang="zh-CN" altLang="en-US" dirty="0">
                  <a:latin typeface="微软雅黑" pitchFamily="34" charset="-122"/>
                  <a:ea typeface="微软雅黑" pitchFamily="34" charset="-122"/>
                </a:rPr>
                <a:t>的</a:t>
              </a:r>
              <a:r>
                <a:rPr lang="zh-CN" altLang="en-US" dirty="0">
                  <a:solidFill>
                    <a:srgbClr val="1369B2"/>
                  </a:solidFill>
                  <a:latin typeface="微软雅黑" pitchFamily="34" charset="-122"/>
                  <a:ea typeface="微软雅黑" pitchFamily="34" charset="-122"/>
                </a:rPr>
                <a:t>数据内容</a:t>
              </a:r>
              <a:r>
                <a:rPr lang="zh-CN" altLang="en-US" dirty="0">
                  <a:latin typeface="微软雅黑" pitchFamily="34" charset="-122"/>
                  <a:ea typeface="微软雅黑" pitchFamily="34" charset="-122"/>
                </a:rPr>
                <a:t>以及</a:t>
              </a:r>
              <a:r>
                <a:rPr lang="zh-CN" altLang="en-US" dirty="0">
                  <a:solidFill>
                    <a:srgbClr val="1369B2"/>
                  </a:solidFill>
                  <a:latin typeface="微软雅黑" pitchFamily="34" charset="-122"/>
                  <a:ea typeface="微软雅黑" pitchFamily="34" charset="-122"/>
                </a:rPr>
                <a:t>属性信息。</a:t>
              </a:r>
            </a:p>
          </p:txBody>
        </p:sp>
      </p:grp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220" y="3625182"/>
            <a:ext cx="4787559" cy="2912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001114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标题 1"/>
          <p:cNvSpPr>
            <a:spLocks noChangeArrowheads="1"/>
          </p:cNvSpPr>
          <p:nvPr/>
        </p:nvSpPr>
        <p:spPr bwMode="auto">
          <a:xfrm>
            <a:off x="502285" y="136525"/>
            <a:ext cx="5884863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571500" indent="-571500" eaLnBrk="1" hangingPunct="1">
              <a:buFont typeface="Wingdings" pitchFamily="2" charset="2"/>
              <a:buNone/>
            </a:pPr>
            <a:r>
              <a:rPr lang="zh-CN" altLang="en-US" sz="2400" b="1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  <a:sym typeface="宋体" pitchFamily="2" charset="-122"/>
              </a:rPr>
              <a:t>            </a:t>
            </a:r>
            <a:r>
              <a:rPr lang="en-US" altLang="zh-CN" sz="2400" b="1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  <a:sym typeface="宋体" pitchFamily="2" charset="-122"/>
              </a:rPr>
              <a:t>5.6 Zookeeper</a:t>
            </a:r>
            <a:r>
              <a:rPr lang="zh-CN" altLang="en-US" sz="2400" b="1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  <a:sym typeface="宋体" pitchFamily="2" charset="-122"/>
              </a:rPr>
              <a:t>的</a:t>
            </a:r>
            <a:r>
              <a:rPr lang="en-US" altLang="zh-CN" sz="2400" b="1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  <a:sym typeface="宋体" pitchFamily="2" charset="-122"/>
              </a:rPr>
              <a:t>Shell</a:t>
            </a:r>
            <a:r>
              <a:rPr lang="zh-CN" altLang="en-US" sz="2400" b="1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  <a:sym typeface="宋体" pitchFamily="2" charset="-122"/>
              </a:rPr>
              <a:t>操作</a:t>
            </a:r>
          </a:p>
        </p:txBody>
      </p:sp>
      <p:sp>
        <p:nvSpPr>
          <p:cNvPr id="7" name="矩形 6"/>
          <p:cNvSpPr/>
          <p:nvPr/>
        </p:nvSpPr>
        <p:spPr bwMode="auto">
          <a:xfrm>
            <a:off x="0" y="969484"/>
            <a:ext cx="9144000" cy="792641"/>
          </a:xfrm>
          <a:prstGeom prst="rect">
            <a:avLst/>
          </a:prstGeom>
          <a:gradFill>
            <a:gsLst>
              <a:gs pos="100000">
                <a:srgbClr val="00B0F0">
                  <a:alpha val="0"/>
                </a:srgbClr>
              </a:gs>
              <a:gs pos="0">
                <a:srgbClr val="D1ECFF">
                  <a:alpha val="0"/>
                </a:srgbClr>
              </a:gs>
              <a:gs pos="49000">
                <a:srgbClr val="D1ECFF"/>
              </a:gs>
            </a:gsLst>
            <a:lin ang="0" scaled="0"/>
          </a:gra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buFont typeface="Arial" pitchFamily="34" charset="0"/>
              <a:buNone/>
              <a:defRPr/>
            </a:pPr>
            <a:endParaRPr lang="zh-CN" altLang="en-US">
              <a:latin typeface="Arial" charset="0"/>
            </a:endParaRPr>
          </a:p>
        </p:txBody>
      </p:sp>
      <p:pic>
        <p:nvPicPr>
          <p:cNvPr id="10247" name="Picture 2" descr="C:\Documents and Settings\Administrator\桌面\小人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25" y="969963"/>
            <a:ext cx="132397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矩形 9"/>
          <p:cNvSpPr/>
          <p:nvPr/>
        </p:nvSpPr>
        <p:spPr>
          <a:xfrm>
            <a:off x="1755775" y="1123950"/>
            <a:ext cx="4947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400" b="1" spc="200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</a:rPr>
              <a:t>通过</a:t>
            </a:r>
            <a:r>
              <a:rPr lang="en-US" altLang="zh-CN" sz="2400" b="1" spc="200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</a:rPr>
              <a:t>Shell</a:t>
            </a:r>
            <a:r>
              <a:rPr lang="zh-CN" altLang="en-US" sz="2400" b="1" spc="200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</a:rPr>
              <a:t>命令操作</a:t>
            </a:r>
            <a:r>
              <a:rPr lang="en-US" altLang="zh-CN" sz="2400" b="1" spc="200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</a:rPr>
              <a:t>Zookeeper</a:t>
            </a:r>
          </a:p>
        </p:txBody>
      </p:sp>
      <p:grpSp>
        <p:nvGrpSpPr>
          <p:cNvPr id="8" name="组合 34"/>
          <p:cNvGrpSpPr>
            <a:grpSpLocks/>
          </p:cNvGrpSpPr>
          <p:nvPr/>
        </p:nvGrpSpPr>
        <p:grpSpPr bwMode="auto">
          <a:xfrm>
            <a:off x="961640" y="1890608"/>
            <a:ext cx="5425508" cy="490537"/>
            <a:chOff x="900725" y="1985600"/>
            <a:chExt cx="5425585" cy="490537"/>
          </a:xfrm>
        </p:grpSpPr>
        <p:sp>
          <p:nvSpPr>
            <p:cNvPr id="9" name="圆角矩形 1"/>
            <p:cNvSpPr>
              <a:spLocks noChangeArrowheads="1"/>
            </p:cNvSpPr>
            <p:nvPr/>
          </p:nvSpPr>
          <p:spPr bwMode="auto">
            <a:xfrm>
              <a:off x="900725" y="1985600"/>
              <a:ext cx="5425585" cy="490537"/>
            </a:xfrm>
            <a:prstGeom prst="roundRect">
              <a:avLst>
                <a:gd name="adj" fmla="val 16667"/>
              </a:avLst>
            </a:prstGeom>
            <a:solidFill>
              <a:srgbClr val="6B81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buFont typeface="Arial" pitchFamily="34" charset="0"/>
                <a:buNone/>
              </a:pPr>
              <a:endParaRPr lang="zh-CN" altLang="en-US"/>
            </a:p>
          </p:txBody>
        </p:sp>
        <p:sp>
          <p:nvSpPr>
            <p:cNvPr id="11" name="矩形 14"/>
            <p:cNvSpPr>
              <a:spLocks noChangeArrowheads="1"/>
            </p:cNvSpPr>
            <p:nvPr/>
          </p:nvSpPr>
          <p:spPr bwMode="auto">
            <a:xfrm>
              <a:off x="1358112" y="2037852"/>
              <a:ext cx="476467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altLang="zh-CN" sz="20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6. </a:t>
              </a:r>
              <a:r>
                <a:rPr lang="zh-CN" altLang="en-US" sz="20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修改节点</a:t>
              </a: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961640" y="2675976"/>
            <a:ext cx="7461924" cy="874407"/>
            <a:chOff x="961640" y="2630256"/>
            <a:chExt cx="7461924" cy="874407"/>
          </a:xfrm>
        </p:grpSpPr>
        <p:grpSp>
          <p:nvGrpSpPr>
            <p:cNvPr id="12" name="组合 11"/>
            <p:cNvGrpSpPr/>
            <p:nvPr/>
          </p:nvGrpSpPr>
          <p:grpSpPr>
            <a:xfrm>
              <a:off x="961640" y="2642739"/>
              <a:ext cx="7461924" cy="848518"/>
              <a:chOff x="2708910" y="2650493"/>
              <a:chExt cx="6250967" cy="2292483"/>
            </a:xfrm>
          </p:grpSpPr>
          <p:sp>
            <p:nvSpPr>
              <p:cNvPr id="13" name="矩形 1"/>
              <p:cNvSpPr>
                <a:spLocks noChangeArrowheads="1"/>
              </p:cNvSpPr>
              <p:nvPr/>
            </p:nvSpPr>
            <p:spPr bwMode="auto">
              <a:xfrm>
                <a:off x="2803329" y="2813586"/>
                <a:ext cx="5974910" cy="6199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 indent="457200" algn="just">
                  <a:lnSpc>
                    <a:spcPct val="150000"/>
                  </a:lnSpc>
                </a:pPr>
                <a:endParaRPr lang="zh-CN" altLang="en-US" dirty="0">
                  <a:solidFill>
                    <a:srgbClr val="1369B2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14" name="圆角矩形标注 13"/>
              <p:cNvSpPr/>
              <p:nvPr/>
            </p:nvSpPr>
            <p:spPr bwMode="auto">
              <a:xfrm>
                <a:off x="2708910" y="2650493"/>
                <a:ext cx="6250967" cy="2292483"/>
              </a:xfrm>
              <a:prstGeom prst="wedgeRoundRectCallout">
                <a:avLst>
                  <a:gd name="adj1" fmla="val -19622"/>
                  <a:gd name="adj2" fmla="val -70226"/>
                  <a:gd name="adj3" fmla="val 16667"/>
                </a:avLst>
              </a:prstGeom>
              <a:noFill/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buFont typeface="Arial" pitchFamily="34" charset="0"/>
                  <a:buNone/>
                  <a:defRPr/>
                </a:pPr>
                <a:endParaRPr lang="zh-CN" altLang="en-US">
                  <a:latin typeface="Arial" charset="0"/>
                </a:endParaRPr>
              </a:p>
            </p:txBody>
          </p:sp>
        </p:grpSp>
        <p:sp>
          <p:nvSpPr>
            <p:cNvPr id="2" name="矩形 1"/>
            <p:cNvSpPr/>
            <p:nvPr/>
          </p:nvSpPr>
          <p:spPr>
            <a:xfrm>
              <a:off x="1009662" y="2630256"/>
              <a:ext cx="7197078" cy="8744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dirty="0">
                  <a:latin typeface="微软雅黑" pitchFamily="34" charset="-122"/>
                  <a:ea typeface="微软雅黑" pitchFamily="34" charset="-122"/>
                </a:rPr>
                <a:t>在命令行输入</a:t>
              </a:r>
              <a:r>
                <a:rPr lang="zh-CN" altLang="en-US" dirty="0">
                  <a:solidFill>
                    <a:srgbClr val="1369B2"/>
                  </a:solidFill>
                  <a:latin typeface="微软雅黑" pitchFamily="34" charset="-122"/>
                  <a:ea typeface="微软雅黑" pitchFamily="34" charset="-122"/>
                </a:rPr>
                <a:t>修改节点</a:t>
              </a:r>
              <a:r>
                <a:rPr lang="zh-CN" altLang="en-US" dirty="0">
                  <a:latin typeface="微软雅黑" pitchFamily="34" charset="-122"/>
                  <a:ea typeface="微软雅黑" pitchFamily="34" charset="-122"/>
                </a:rPr>
                <a:t>的命令，对前面创建的临时节点</a:t>
              </a:r>
              <a:r>
                <a:rPr lang="en-US" altLang="zh-CN" dirty="0">
                  <a:solidFill>
                    <a:srgbClr val="1369B2"/>
                  </a:solidFill>
                  <a:latin typeface="微软雅黑" pitchFamily="34" charset="-122"/>
                  <a:ea typeface="微软雅黑" pitchFamily="34" charset="-122"/>
                </a:rPr>
                <a:t>testnode-temp</a:t>
              </a:r>
              <a:r>
                <a:rPr lang="zh-CN" altLang="en-US" dirty="0">
                  <a:latin typeface="微软雅黑" pitchFamily="34" charset="-122"/>
                  <a:ea typeface="微软雅黑" pitchFamily="34" charset="-122"/>
                </a:rPr>
                <a:t>进行</a:t>
              </a:r>
              <a:r>
                <a:rPr lang="zh-CN" altLang="en-US" dirty="0">
                  <a:solidFill>
                    <a:srgbClr val="1369B2"/>
                  </a:solidFill>
                  <a:latin typeface="微软雅黑" pitchFamily="34" charset="-122"/>
                  <a:ea typeface="微软雅黑" pitchFamily="34" charset="-122"/>
                </a:rPr>
                <a:t>修改</a:t>
              </a:r>
              <a:r>
                <a:rPr lang="zh-CN" altLang="en-US" dirty="0">
                  <a:latin typeface="微软雅黑" pitchFamily="34" charset="-122"/>
                  <a:ea typeface="微软雅黑" pitchFamily="34" charset="-122"/>
                </a:rPr>
                <a:t>，使得节点内容变成“</a:t>
              </a:r>
              <a:r>
                <a:rPr lang="en-US" altLang="zh-CN" dirty="0">
                  <a:solidFill>
                    <a:srgbClr val="1369B2"/>
                  </a:solidFill>
                  <a:latin typeface="微软雅黑" pitchFamily="34" charset="-122"/>
                  <a:ea typeface="微软雅黑" pitchFamily="34" charset="-122"/>
                </a:rPr>
                <a:t>123</a:t>
              </a:r>
              <a:r>
                <a:rPr lang="zh-CN" altLang="en-US" dirty="0">
                  <a:latin typeface="微软雅黑" pitchFamily="34" charset="-122"/>
                  <a:ea typeface="微软雅黑" pitchFamily="34" charset="-122"/>
                </a:rPr>
                <a:t>”的操作。</a:t>
              </a:r>
            </a:p>
          </p:txBody>
        </p:sp>
      </p:grp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200" y="3610749"/>
            <a:ext cx="4834630" cy="2862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933613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标题 1"/>
          <p:cNvSpPr>
            <a:spLocks noChangeArrowheads="1"/>
          </p:cNvSpPr>
          <p:nvPr/>
        </p:nvSpPr>
        <p:spPr bwMode="auto">
          <a:xfrm>
            <a:off x="502285" y="136525"/>
            <a:ext cx="5884863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571500" indent="-571500" eaLnBrk="1" hangingPunct="1">
              <a:buFont typeface="Wingdings" pitchFamily="2" charset="2"/>
              <a:buNone/>
            </a:pPr>
            <a:r>
              <a:rPr lang="zh-CN" altLang="en-US" sz="2400" b="1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  <a:sym typeface="宋体" pitchFamily="2" charset="-122"/>
              </a:rPr>
              <a:t>            </a:t>
            </a:r>
            <a:r>
              <a:rPr lang="en-US" altLang="zh-CN" sz="2400" b="1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  <a:sym typeface="宋体" pitchFamily="2" charset="-122"/>
              </a:rPr>
              <a:t>5.6 Zookeeper</a:t>
            </a:r>
            <a:r>
              <a:rPr lang="zh-CN" altLang="en-US" sz="2400" b="1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  <a:sym typeface="宋体" pitchFamily="2" charset="-122"/>
              </a:rPr>
              <a:t>的</a:t>
            </a:r>
            <a:r>
              <a:rPr lang="en-US" altLang="zh-CN" sz="2400" b="1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  <a:sym typeface="宋体" pitchFamily="2" charset="-122"/>
              </a:rPr>
              <a:t>Shell</a:t>
            </a:r>
            <a:r>
              <a:rPr lang="zh-CN" altLang="en-US" sz="2400" b="1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  <a:sym typeface="宋体" pitchFamily="2" charset="-122"/>
              </a:rPr>
              <a:t>操作</a:t>
            </a:r>
          </a:p>
        </p:txBody>
      </p:sp>
      <p:sp>
        <p:nvSpPr>
          <p:cNvPr id="7" name="矩形 6"/>
          <p:cNvSpPr/>
          <p:nvPr/>
        </p:nvSpPr>
        <p:spPr bwMode="auto">
          <a:xfrm>
            <a:off x="0" y="969484"/>
            <a:ext cx="9144000" cy="792641"/>
          </a:xfrm>
          <a:prstGeom prst="rect">
            <a:avLst/>
          </a:prstGeom>
          <a:gradFill>
            <a:gsLst>
              <a:gs pos="100000">
                <a:srgbClr val="00B0F0">
                  <a:alpha val="0"/>
                </a:srgbClr>
              </a:gs>
              <a:gs pos="0">
                <a:srgbClr val="D1ECFF">
                  <a:alpha val="0"/>
                </a:srgbClr>
              </a:gs>
              <a:gs pos="49000">
                <a:srgbClr val="D1ECFF"/>
              </a:gs>
            </a:gsLst>
            <a:lin ang="0" scaled="0"/>
          </a:gra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buFont typeface="Arial" pitchFamily="34" charset="0"/>
              <a:buNone/>
              <a:defRPr/>
            </a:pPr>
            <a:endParaRPr lang="zh-CN" altLang="en-US">
              <a:latin typeface="Arial" charset="0"/>
            </a:endParaRPr>
          </a:p>
        </p:txBody>
      </p:sp>
      <p:pic>
        <p:nvPicPr>
          <p:cNvPr id="10247" name="Picture 2" descr="C:\Documents and Settings\Administrator\桌面\小人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25" y="969963"/>
            <a:ext cx="132397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矩形 9"/>
          <p:cNvSpPr/>
          <p:nvPr/>
        </p:nvSpPr>
        <p:spPr>
          <a:xfrm>
            <a:off x="1755775" y="1123950"/>
            <a:ext cx="4947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400" b="1" spc="200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</a:rPr>
              <a:t>通过</a:t>
            </a:r>
            <a:r>
              <a:rPr lang="en-US" altLang="zh-CN" sz="2400" b="1" spc="200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</a:rPr>
              <a:t>Shell</a:t>
            </a:r>
            <a:r>
              <a:rPr lang="zh-CN" altLang="en-US" sz="2400" b="1" spc="200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</a:rPr>
              <a:t>命令操作</a:t>
            </a:r>
            <a:r>
              <a:rPr lang="en-US" altLang="zh-CN" sz="2400" b="1" spc="200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</a:rPr>
              <a:t>Zookeeper</a:t>
            </a:r>
          </a:p>
        </p:txBody>
      </p:sp>
      <p:grpSp>
        <p:nvGrpSpPr>
          <p:cNvPr id="8" name="组合 34"/>
          <p:cNvGrpSpPr>
            <a:grpSpLocks/>
          </p:cNvGrpSpPr>
          <p:nvPr/>
        </p:nvGrpSpPr>
        <p:grpSpPr bwMode="auto">
          <a:xfrm>
            <a:off x="961640" y="1890608"/>
            <a:ext cx="5425508" cy="490537"/>
            <a:chOff x="900725" y="1985600"/>
            <a:chExt cx="5425585" cy="490537"/>
          </a:xfrm>
        </p:grpSpPr>
        <p:sp>
          <p:nvSpPr>
            <p:cNvPr id="9" name="圆角矩形 1"/>
            <p:cNvSpPr>
              <a:spLocks noChangeArrowheads="1"/>
            </p:cNvSpPr>
            <p:nvPr/>
          </p:nvSpPr>
          <p:spPr bwMode="auto">
            <a:xfrm>
              <a:off x="900725" y="1985600"/>
              <a:ext cx="5425585" cy="490537"/>
            </a:xfrm>
            <a:prstGeom prst="roundRect">
              <a:avLst>
                <a:gd name="adj" fmla="val 16667"/>
              </a:avLst>
            </a:prstGeom>
            <a:solidFill>
              <a:srgbClr val="6B81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buFont typeface="Arial" pitchFamily="34" charset="0"/>
                <a:buNone/>
              </a:pPr>
              <a:endParaRPr lang="zh-CN" altLang="en-US"/>
            </a:p>
          </p:txBody>
        </p:sp>
        <p:sp>
          <p:nvSpPr>
            <p:cNvPr id="11" name="矩形 14"/>
            <p:cNvSpPr>
              <a:spLocks noChangeArrowheads="1"/>
            </p:cNvSpPr>
            <p:nvPr/>
          </p:nvSpPr>
          <p:spPr bwMode="auto">
            <a:xfrm>
              <a:off x="1358112" y="2037852"/>
              <a:ext cx="476467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altLang="zh-CN" sz="20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7. </a:t>
              </a:r>
              <a:r>
                <a:rPr lang="zh-CN" altLang="en-US" sz="20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监听节点</a:t>
              </a: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892359" y="2688459"/>
            <a:ext cx="7859436" cy="982996"/>
            <a:chOff x="892359" y="2642739"/>
            <a:chExt cx="7859436" cy="982996"/>
          </a:xfrm>
        </p:grpSpPr>
        <p:grpSp>
          <p:nvGrpSpPr>
            <p:cNvPr id="12" name="组合 11"/>
            <p:cNvGrpSpPr/>
            <p:nvPr/>
          </p:nvGrpSpPr>
          <p:grpSpPr>
            <a:xfrm>
              <a:off x="892359" y="2642739"/>
              <a:ext cx="7808288" cy="982996"/>
              <a:chOff x="2650874" y="2650493"/>
              <a:chExt cx="6541121" cy="2655809"/>
            </a:xfrm>
          </p:grpSpPr>
          <p:sp>
            <p:nvSpPr>
              <p:cNvPr id="13" name="矩形 1"/>
              <p:cNvSpPr>
                <a:spLocks noChangeArrowheads="1"/>
              </p:cNvSpPr>
              <p:nvPr/>
            </p:nvSpPr>
            <p:spPr bwMode="auto">
              <a:xfrm>
                <a:off x="2803329" y="2813586"/>
                <a:ext cx="5974910" cy="6199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 indent="457200" algn="just">
                  <a:lnSpc>
                    <a:spcPct val="150000"/>
                  </a:lnSpc>
                </a:pPr>
                <a:endParaRPr lang="zh-CN" altLang="en-US" dirty="0">
                  <a:solidFill>
                    <a:srgbClr val="1369B2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14" name="圆角矩形标注 13"/>
              <p:cNvSpPr/>
              <p:nvPr/>
            </p:nvSpPr>
            <p:spPr bwMode="auto">
              <a:xfrm>
                <a:off x="2650874" y="2650493"/>
                <a:ext cx="6541121" cy="2655809"/>
              </a:xfrm>
              <a:prstGeom prst="wedgeRoundRectCallout">
                <a:avLst>
                  <a:gd name="adj1" fmla="val -20096"/>
                  <a:gd name="adj2" fmla="val -66185"/>
                  <a:gd name="adj3" fmla="val 16667"/>
                </a:avLst>
              </a:prstGeom>
              <a:noFill/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buFont typeface="Arial" pitchFamily="34" charset="0"/>
                  <a:buNone/>
                  <a:defRPr/>
                </a:pPr>
                <a:endParaRPr lang="zh-CN" altLang="en-US">
                  <a:latin typeface="Arial" charset="0"/>
                </a:endParaRPr>
              </a:p>
            </p:txBody>
          </p:sp>
        </p:grpSp>
        <p:sp>
          <p:nvSpPr>
            <p:cNvPr id="2" name="矩形 1"/>
            <p:cNvSpPr/>
            <p:nvPr/>
          </p:nvSpPr>
          <p:spPr>
            <a:xfrm>
              <a:off x="943507" y="2681618"/>
              <a:ext cx="7808288" cy="8744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dirty="0">
                  <a:solidFill>
                    <a:srgbClr val="1369B2"/>
                  </a:solidFill>
                  <a:latin typeface="微软雅黑" pitchFamily="34" charset="-122"/>
                  <a:ea typeface="微软雅黑" pitchFamily="34" charset="-122"/>
                </a:rPr>
                <a:t>监听节点</a:t>
              </a:r>
              <a:r>
                <a:rPr lang="zh-CN" altLang="en-US" dirty="0">
                  <a:latin typeface="微软雅黑" pitchFamily="34" charset="-122"/>
                  <a:ea typeface="微软雅黑" pitchFamily="34" charset="-122"/>
                </a:rPr>
                <a:t>就是监听节点变化，概括为三个过程。客户端向服务端</a:t>
              </a:r>
              <a:r>
                <a:rPr lang="zh-CN" altLang="en-US" dirty="0">
                  <a:solidFill>
                    <a:srgbClr val="1369B2"/>
                  </a:solidFill>
                  <a:latin typeface="微软雅黑" pitchFamily="34" charset="-122"/>
                  <a:ea typeface="微软雅黑" pitchFamily="34" charset="-122"/>
                </a:rPr>
                <a:t>注册</a:t>
              </a:r>
              <a:r>
                <a:rPr lang="en-US" altLang="zh-CN" dirty="0">
                  <a:solidFill>
                    <a:srgbClr val="1369B2"/>
                  </a:solidFill>
                  <a:latin typeface="微软雅黑" pitchFamily="34" charset="-122"/>
                  <a:ea typeface="微软雅黑" pitchFamily="34" charset="-122"/>
                </a:rPr>
                <a:t>Watch</a:t>
              </a:r>
              <a:r>
                <a:rPr lang="zh-CN" altLang="en-US" dirty="0">
                  <a:latin typeface="微软雅黑" pitchFamily="34" charset="-122"/>
                  <a:ea typeface="微软雅黑" pitchFamily="34" charset="-122"/>
                </a:rPr>
                <a:t>、服务端事件发生</a:t>
              </a:r>
              <a:r>
                <a:rPr lang="zh-CN" altLang="en-US" dirty="0">
                  <a:solidFill>
                    <a:srgbClr val="1369B2"/>
                  </a:solidFill>
                  <a:latin typeface="微软雅黑" pitchFamily="34" charset="-122"/>
                  <a:ea typeface="微软雅黑" pitchFamily="34" charset="-122"/>
                </a:rPr>
                <a:t>触发</a:t>
              </a:r>
              <a:r>
                <a:rPr lang="en-US" altLang="zh-CN" dirty="0">
                  <a:solidFill>
                    <a:srgbClr val="1369B2"/>
                  </a:solidFill>
                  <a:latin typeface="微软雅黑" pitchFamily="34" charset="-122"/>
                  <a:ea typeface="微软雅黑" pitchFamily="34" charset="-122"/>
                </a:rPr>
                <a:t>Watch</a:t>
              </a:r>
              <a:r>
                <a:rPr lang="zh-CN" altLang="en-US" dirty="0">
                  <a:latin typeface="微软雅黑" pitchFamily="34" charset="-122"/>
                  <a:ea typeface="微软雅黑" pitchFamily="34" charset="-122"/>
                </a:rPr>
                <a:t>、客户端</a:t>
              </a:r>
              <a:r>
                <a:rPr lang="zh-CN" altLang="en-US" dirty="0">
                  <a:solidFill>
                    <a:srgbClr val="1369B2"/>
                  </a:solidFill>
                  <a:latin typeface="微软雅黑" pitchFamily="34" charset="-122"/>
                  <a:ea typeface="微软雅黑" pitchFamily="34" charset="-122"/>
                </a:rPr>
                <a:t>回调</a:t>
              </a:r>
              <a:r>
                <a:rPr lang="en-US" altLang="zh-CN" dirty="0">
                  <a:solidFill>
                    <a:srgbClr val="1369B2"/>
                  </a:solidFill>
                  <a:latin typeface="微软雅黑" pitchFamily="34" charset="-122"/>
                  <a:ea typeface="微软雅黑" pitchFamily="34" charset="-122"/>
                </a:rPr>
                <a:t>Watch</a:t>
              </a:r>
              <a:r>
                <a:rPr lang="zh-CN" altLang="en-US" dirty="0">
                  <a:latin typeface="微软雅黑" pitchFamily="34" charset="-122"/>
                  <a:ea typeface="微软雅黑" pitchFamily="34" charset="-122"/>
                </a:rPr>
                <a:t>得到触发事件的情况。</a:t>
              </a:r>
            </a:p>
          </p:txBody>
        </p:sp>
      </p:grp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636" y="3864808"/>
            <a:ext cx="5705284" cy="2605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907158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标题 1"/>
          <p:cNvSpPr>
            <a:spLocks noChangeArrowheads="1"/>
          </p:cNvSpPr>
          <p:nvPr/>
        </p:nvSpPr>
        <p:spPr bwMode="auto">
          <a:xfrm>
            <a:off x="502285" y="136525"/>
            <a:ext cx="5884863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571500" indent="-571500" eaLnBrk="1" hangingPunct="1">
              <a:buFont typeface="Wingdings" pitchFamily="2" charset="2"/>
              <a:buNone/>
            </a:pPr>
            <a:r>
              <a:rPr lang="zh-CN" altLang="en-US" sz="2400" b="1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  <a:sym typeface="宋体" pitchFamily="2" charset="-122"/>
              </a:rPr>
              <a:t>            </a:t>
            </a:r>
            <a:r>
              <a:rPr lang="en-US" altLang="zh-CN" sz="2400" b="1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  <a:sym typeface="宋体" pitchFamily="2" charset="-122"/>
              </a:rPr>
              <a:t>5.6 Zookeeper</a:t>
            </a:r>
            <a:r>
              <a:rPr lang="zh-CN" altLang="en-US" sz="2400" b="1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  <a:sym typeface="宋体" pitchFamily="2" charset="-122"/>
              </a:rPr>
              <a:t>的</a:t>
            </a:r>
            <a:r>
              <a:rPr lang="en-US" altLang="zh-CN" sz="2400" b="1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  <a:sym typeface="宋体" pitchFamily="2" charset="-122"/>
              </a:rPr>
              <a:t>Shell</a:t>
            </a:r>
            <a:r>
              <a:rPr lang="zh-CN" altLang="en-US" sz="2400" b="1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  <a:sym typeface="宋体" pitchFamily="2" charset="-122"/>
              </a:rPr>
              <a:t>操作</a:t>
            </a:r>
          </a:p>
        </p:txBody>
      </p:sp>
      <p:sp>
        <p:nvSpPr>
          <p:cNvPr id="7" name="矩形 6"/>
          <p:cNvSpPr/>
          <p:nvPr/>
        </p:nvSpPr>
        <p:spPr bwMode="auto">
          <a:xfrm>
            <a:off x="0" y="969484"/>
            <a:ext cx="9144000" cy="792641"/>
          </a:xfrm>
          <a:prstGeom prst="rect">
            <a:avLst/>
          </a:prstGeom>
          <a:gradFill>
            <a:gsLst>
              <a:gs pos="100000">
                <a:srgbClr val="00B0F0">
                  <a:alpha val="0"/>
                </a:srgbClr>
              </a:gs>
              <a:gs pos="0">
                <a:srgbClr val="D1ECFF">
                  <a:alpha val="0"/>
                </a:srgbClr>
              </a:gs>
              <a:gs pos="49000">
                <a:srgbClr val="D1ECFF"/>
              </a:gs>
            </a:gsLst>
            <a:lin ang="0" scaled="0"/>
          </a:gra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buFont typeface="Arial" pitchFamily="34" charset="0"/>
              <a:buNone/>
              <a:defRPr/>
            </a:pPr>
            <a:endParaRPr lang="zh-CN" altLang="en-US">
              <a:latin typeface="Arial" charset="0"/>
            </a:endParaRPr>
          </a:p>
        </p:txBody>
      </p:sp>
      <p:pic>
        <p:nvPicPr>
          <p:cNvPr id="10247" name="Picture 2" descr="C:\Documents and Settings\Administrator\桌面\小人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25" y="969963"/>
            <a:ext cx="132397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矩形 9"/>
          <p:cNvSpPr/>
          <p:nvPr/>
        </p:nvSpPr>
        <p:spPr>
          <a:xfrm>
            <a:off x="1755775" y="1123950"/>
            <a:ext cx="4947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400" b="1" spc="200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</a:rPr>
              <a:t>通过</a:t>
            </a:r>
            <a:r>
              <a:rPr lang="en-US" altLang="zh-CN" sz="2400" b="1" spc="200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</a:rPr>
              <a:t>Shell</a:t>
            </a:r>
            <a:r>
              <a:rPr lang="zh-CN" altLang="en-US" sz="2400" b="1" spc="200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</a:rPr>
              <a:t>命令操作</a:t>
            </a:r>
            <a:r>
              <a:rPr lang="en-US" altLang="zh-CN" sz="2400" b="1" spc="200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</a:rPr>
              <a:t>Zookeeper</a:t>
            </a:r>
          </a:p>
        </p:txBody>
      </p:sp>
      <p:grpSp>
        <p:nvGrpSpPr>
          <p:cNvPr id="8" name="组合 34"/>
          <p:cNvGrpSpPr>
            <a:grpSpLocks/>
          </p:cNvGrpSpPr>
          <p:nvPr/>
        </p:nvGrpSpPr>
        <p:grpSpPr bwMode="auto">
          <a:xfrm>
            <a:off x="961640" y="1890608"/>
            <a:ext cx="5425508" cy="490537"/>
            <a:chOff x="900725" y="1985600"/>
            <a:chExt cx="5425585" cy="490537"/>
          </a:xfrm>
        </p:grpSpPr>
        <p:sp>
          <p:nvSpPr>
            <p:cNvPr id="9" name="圆角矩形 1"/>
            <p:cNvSpPr>
              <a:spLocks noChangeArrowheads="1"/>
            </p:cNvSpPr>
            <p:nvPr/>
          </p:nvSpPr>
          <p:spPr bwMode="auto">
            <a:xfrm>
              <a:off x="900725" y="1985600"/>
              <a:ext cx="5425585" cy="490537"/>
            </a:xfrm>
            <a:prstGeom prst="roundRect">
              <a:avLst>
                <a:gd name="adj" fmla="val 16667"/>
              </a:avLst>
            </a:prstGeom>
            <a:solidFill>
              <a:srgbClr val="6B81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buFont typeface="Arial" pitchFamily="34" charset="0"/>
                <a:buNone/>
              </a:pPr>
              <a:endParaRPr lang="zh-CN" altLang="en-US"/>
            </a:p>
          </p:txBody>
        </p:sp>
        <p:sp>
          <p:nvSpPr>
            <p:cNvPr id="11" name="矩形 14"/>
            <p:cNvSpPr>
              <a:spLocks noChangeArrowheads="1"/>
            </p:cNvSpPr>
            <p:nvPr/>
          </p:nvSpPr>
          <p:spPr bwMode="auto">
            <a:xfrm>
              <a:off x="1358112" y="2037852"/>
              <a:ext cx="476467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altLang="zh-CN" sz="20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8. </a:t>
              </a:r>
              <a:r>
                <a:rPr lang="zh-CN" altLang="en-US" sz="20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删除节点</a:t>
              </a: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775855" y="2662865"/>
            <a:ext cx="7689272" cy="1292638"/>
            <a:chOff x="775855" y="2594285"/>
            <a:chExt cx="7689272" cy="1292638"/>
          </a:xfrm>
        </p:grpSpPr>
        <p:grpSp>
          <p:nvGrpSpPr>
            <p:cNvPr id="12" name="组合 11"/>
            <p:cNvGrpSpPr/>
            <p:nvPr/>
          </p:nvGrpSpPr>
          <p:grpSpPr>
            <a:xfrm>
              <a:off x="775855" y="2597018"/>
              <a:ext cx="7689272" cy="1289905"/>
              <a:chOff x="2553275" y="2526966"/>
              <a:chExt cx="6441420" cy="3485000"/>
            </a:xfrm>
          </p:grpSpPr>
          <p:sp>
            <p:nvSpPr>
              <p:cNvPr id="13" name="矩形 1"/>
              <p:cNvSpPr>
                <a:spLocks noChangeArrowheads="1"/>
              </p:cNvSpPr>
              <p:nvPr/>
            </p:nvSpPr>
            <p:spPr bwMode="auto">
              <a:xfrm>
                <a:off x="2803329" y="2813586"/>
                <a:ext cx="5974910" cy="6199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 indent="457200" algn="just">
                  <a:lnSpc>
                    <a:spcPct val="150000"/>
                  </a:lnSpc>
                </a:pPr>
                <a:endParaRPr lang="zh-CN" altLang="en-US" dirty="0">
                  <a:solidFill>
                    <a:srgbClr val="1369B2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14" name="圆角矩形标注 13"/>
              <p:cNvSpPr/>
              <p:nvPr/>
            </p:nvSpPr>
            <p:spPr bwMode="auto">
              <a:xfrm>
                <a:off x="2553275" y="2526966"/>
                <a:ext cx="6441420" cy="3485000"/>
              </a:xfrm>
              <a:prstGeom prst="wedgeRoundRectCallout">
                <a:avLst>
                  <a:gd name="adj1" fmla="val -19780"/>
                  <a:gd name="adj2" fmla="val -58192"/>
                  <a:gd name="adj3" fmla="val 16667"/>
                </a:avLst>
              </a:prstGeom>
              <a:noFill/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buFont typeface="Arial" pitchFamily="34" charset="0"/>
                  <a:buNone/>
                  <a:defRPr/>
                </a:pPr>
                <a:endParaRPr lang="zh-CN" altLang="en-US">
                  <a:latin typeface="Arial" charset="0"/>
                </a:endParaRPr>
              </a:p>
            </p:txBody>
          </p:sp>
        </p:grpSp>
        <p:sp>
          <p:nvSpPr>
            <p:cNvPr id="2" name="矩形 1"/>
            <p:cNvSpPr/>
            <p:nvPr/>
          </p:nvSpPr>
          <p:spPr>
            <a:xfrm>
              <a:off x="943507" y="2594285"/>
              <a:ext cx="7424638" cy="128990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indent="457200" algn="just">
                <a:lnSpc>
                  <a:spcPct val="150000"/>
                </a:lnSpc>
              </a:pPr>
              <a:r>
                <a:rPr lang="zh-CN" altLang="en-US" dirty="0">
                  <a:latin typeface="微软雅黑" pitchFamily="34" charset="-122"/>
                  <a:ea typeface="微软雅黑" pitchFamily="34" charset="-122"/>
                </a:rPr>
                <a:t>使用</a:t>
              </a:r>
              <a:r>
                <a:rPr lang="en-US" altLang="zh-CN" dirty="0">
                  <a:solidFill>
                    <a:srgbClr val="1369B2"/>
                  </a:solidFill>
                  <a:latin typeface="微软雅黑" pitchFamily="34" charset="-122"/>
                  <a:ea typeface="微软雅黑" pitchFamily="34" charset="-122"/>
                </a:rPr>
                <a:t>delete</a:t>
              </a:r>
              <a:r>
                <a:rPr lang="zh-CN" altLang="en-US" dirty="0">
                  <a:solidFill>
                    <a:srgbClr val="1369B2"/>
                  </a:solidFill>
                  <a:latin typeface="微软雅黑" pitchFamily="34" charset="-122"/>
                  <a:ea typeface="微软雅黑" pitchFamily="34" charset="-122"/>
                </a:rPr>
                <a:t>命令删除节点</a:t>
              </a:r>
              <a:r>
                <a:rPr lang="zh-CN" altLang="en-US" dirty="0">
                  <a:latin typeface="微软雅黑" pitchFamily="34" charset="-122"/>
                  <a:ea typeface="微软雅黑" pitchFamily="34" charset="-122"/>
                </a:rPr>
                <a:t>时，若要删除的节点存在子节点，就无法删除该节点，必须先删除子节点，才可删除父节点。使用</a:t>
              </a:r>
              <a:r>
                <a:rPr lang="en-US" altLang="zh-CN" dirty="0">
                  <a:solidFill>
                    <a:srgbClr val="1369B2"/>
                  </a:solidFill>
                  <a:latin typeface="微软雅黑" pitchFamily="34" charset="-122"/>
                  <a:ea typeface="微软雅黑" pitchFamily="34" charset="-122"/>
                </a:rPr>
                <a:t>rmr</a:t>
              </a:r>
              <a:r>
                <a:rPr lang="zh-CN" altLang="en-US" dirty="0">
                  <a:solidFill>
                    <a:srgbClr val="1369B2"/>
                  </a:solidFill>
                  <a:latin typeface="微软雅黑" pitchFamily="34" charset="-122"/>
                  <a:ea typeface="微软雅黑" pitchFamily="34" charset="-122"/>
                </a:rPr>
                <a:t>命令递归删除节点</a:t>
              </a:r>
              <a:r>
                <a:rPr lang="zh-CN" altLang="en-US" dirty="0">
                  <a:latin typeface="微软雅黑" pitchFamily="34" charset="-122"/>
                  <a:ea typeface="微软雅黑" pitchFamily="34" charset="-122"/>
                </a:rPr>
                <a:t>，不论该节点下是否存在子节点，可以直接删除。</a:t>
              </a: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218908" y="4277860"/>
            <a:ext cx="8706183" cy="2023288"/>
            <a:chOff x="973428" y="4143694"/>
            <a:chExt cx="7119012" cy="1654435"/>
          </a:xfrm>
        </p:grpSpPr>
        <p:pic>
          <p:nvPicPr>
            <p:cNvPr id="11266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3428" y="4155123"/>
              <a:ext cx="3679109" cy="16430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67" name="Picture 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19651" y="4143694"/>
              <a:ext cx="3272789" cy="16430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38050531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标题 1"/>
          <p:cNvSpPr>
            <a:spLocks noChangeArrowheads="1"/>
          </p:cNvSpPr>
          <p:nvPr/>
        </p:nvSpPr>
        <p:spPr bwMode="auto">
          <a:xfrm>
            <a:off x="502285" y="136525"/>
            <a:ext cx="5884863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571500" indent="-571500" eaLnBrk="1" hangingPunct="1">
              <a:buFont typeface="Wingdings" pitchFamily="2" charset="2"/>
              <a:buNone/>
            </a:pPr>
            <a:r>
              <a:rPr lang="zh-CN" altLang="en-US" sz="2400" b="1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  <a:sym typeface="宋体" pitchFamily="2" charset="-122"/>
              </a:rPr>
              <a:t>            </a:t>
            </a:r>
            <a:r>
              <a:rPr lang="en-US" altLang="zh-CN" sz="2400" b="1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  <a:sym typeface="宋体" pitchFamily="2" charset="-122"/>
              </a:rPr>
              <a:t>5.7 Zookeeper</a:t>
            </a:r>
            <a:r>
              <a:rPr lang="zh-CN" altLang="en-US" sz="2400" b="1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  <a:sym typeface="宋体" pitchFamily="2" charset="-122"/>
              </a:rPr>
              <a:t>的</a:t>
            </a:r>
            <a:r>
              <a:rPr lang="en-US" altLang="zh-CN" sz="2400" b="1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  <a:sym typeface="宋体" pitchFamily="2" charset="-122"/>
              </a:rPr>
              <a:t>Java API</a:t>
            </a:r>
            <a:r>
              <a:rPr lang="zh-CN" altLang="en-US" sz="2400" b="1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  <a:sym typeface="宋体" pitchFamily="2" charset="-122"/>
              </a:rPr>
              <a:t>操作</a:t>
            </a:r>
          </a:p>
        </p:txBody>
      </p:sp>
      <p:sp>
        <p:nvSpPr>
          <p:cNvPr id="7" name="矩形 6"/>
          <p:cNvSpPr/>
          <p:nvPr/>
        </p:nvSpPr>
        <p:spPr bwMode="auto">
          <a:xfrm>
            <a:off x="0" y="969484"/>
            <a:ext cx="9144000" cy="792641"/>
          </a:xfrm>
          <a:prstGeom prst="rect">
            <a:avLst/>
          </a:prstGeom>
          <a:gradFill>
            <a:gsLst>
              <a:gs pos="100000">
                <a:srgbClr val="00B0F0">
                  <a:alpha val="0"/>
                </a:srgbClr>
              </a:gs>
              <a:gs pos="0">
                <a:srgbClr val="D1ECFF">
                  <a:alpha val="0"/>
                </a:srgbClr>
              </a:gs>
              <a:gs pos="49000">
                <a:srgbClr val="D1ECFF"/>
              </a:gs>
            </a:gsLst>
            <a:lin ang="0" scaled="0"/>
          </a:gra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buFont typeface="Arial" pitchFamily="34" charset="0"/>
              <a:buNone/>
              <a:defRPr/>
            </a:pPr>
            <a:endParaRPr lang="zh-CN" altLang="en-US">
              <a:latin typeface="Arial" charset="0"/>
            </a:endParaRPr>
          </a:p>
        </p:txBody>
      </p:sp>
      <p:pic>
        <p:nvPicPr>
          <p:cNvPr id="10247" name="Picture 2" descr="C:\Documents and Settings\Administrator\桌面\小人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25" y="969963"/>
            <a:ext cx="132397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矩形 9"/>
          <p:cNvSpPr/>
          <p:nvPr/>
        </p:nvSpPr>
        <p:spPr>
          <a:xfrm>
            <a:off x="1755775" y="1123950"/>
            <a:ext cx="43565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400" b="1" spc="200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</a:rPr>
              <a:t>Zookeeper Java API</a:t>
            </a:r>
            <a:r>
              <a:rPr lang="zh-CN" altLang="en-US" sz="2400" b="1" spc="200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</a:rPr>
              <a:t>介绍</a:t>
            </a:r>
            <a:endParaRPr lang="en-US" altLang="zh-CN" sz="2400" b="1" spc="200" dirty="0">
              <a:solidFill>
                <a:srgbClr val="1369B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847256" y="2144949"/>
            <a:ext cx="7671162" cy="5810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Zookeeper API</a:t>
            </a:r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包含五个包：</a:t>
            </a:r>
            <a:endParaRPr lang="en-US" altLang="zh-CN" sz="24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xmlns="" id="{6C096180-F464-AE4F-BD4C-08CECE7B0E5C}"/>
              </a:ext>
            </a:extLst>
          </p:cNvPr>
          <p:cNvSpPr/>
          <p:nvPr/>
        </p:nvSpPr>
        <p:spPr>
          <a:xfrm>
            <a:off x="847256" y="2872292"/>
            <a:ext cx="5677866" cy="23457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 err="1">
                <a:latin typeface="微软雅黑" pitchFamily="34" charset="-122"/>
                <a:ea typeface="微软雅黑" pitchFamily="34" charset="-122"/>
              </a:rPr>
              <a:t>org.apache.</a:t>
            </a:r>
            <a:r>
              <a:rPr lang="en-US" altLang="zh-CN" sz="2000" dirty="0" err="1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zookeeper</a:t>
            </a:r>
            <a:endParaRPr lang="en-US" altLang="zh-CN" sz="2000" dirty="0">
              <a:solidFill>
                <a:srgbClr val="0070C0"/>
              </a:solidFill>
              <a:latin typeface="微软雅黑" pitchFamily="34" charset="-122"/>
              <a:ea typeface="微软雅黑" pitchFamily="34" charset="-122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 err="1">
                <a:latin typeface="微软雅黑" pitchFamily="34" charset="-122"/>
                <a:ea typeface="微软雅黑" pitchFamily="34" charset="-122"/>
              </a:rPr>
              <a:t>org.apache.</a:t>
            </a:r>
            <a:r>
              <a:rPr lang="en-US" altLang="zh-CN" sz="2000" dirty="0" err="1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zookeeper.data</a:t>
            </a:r>
            <a:endParaRPr lang="en-US" altLang="zh-CN" sz="2000" dirty="0">
              <a:solidFill>
                <a:srgbClr val="0070C0"/>
              </a:solidFill>
              <a:latin typeface="微软雅黑" pitchFamily="34" charset="-122"/>
              <a:ea typeface="微软雅黑" pitchFamily="34" charset="-122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 err="1">
                <a:latin typeface="微软雅黑" pitchFamily="34" charset="-122"/>
                <a:ea typeface="微软雅黑" pitchFamily="34" charset="-122"/>
              </a:rPr>
              <a:t>org.apache.</a:t>
            </a:r>
            <a:r>
              <a:rPr lang="en-US" altLang="zh-CN" sz="2000" dirty="0" err="1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zookeeper.server</a:t>
            </a:r>
            <a:endParaRPr lang="en-US" altLang="zh-CN" sz="2000" dirty="0">
              <a:solidFill>
                <a:srgbClr val="0070C0"/>
              </a:solidFill>
              <a:latin typeface="微软雅黑" pitchFamily="34" charset="-122"/>
              <a:ea typeface="微软雅黑" pitchFamily="34" charset="-122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 err="1">
                <a:latin typeface="微软雅黑" pitchFamily="34" charset="-122"/>
                <a:ea typeface="微软雅黑" pitchFamily="34" charset="-122"/>
              </a:rPr>
              <a:t>org.apache.</a:t>
            </a:r>
            <a:r>
              <a:rPr lang="en-US" altLang="zh-CN" sz="2000" dirty="0" err="1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zookeeper.server.quorum</a:t>
            </a:r>
            <a:endParaRPr lang="en-US" altLang="zh-CN" sz="2000" dirty="0">
              <a:solidFill>
                <a:srgbClr val="0070C0"/>
              </a:solidFill>
              <a:latin typeface="微软雅黑" pitchFamily="34" charset="-122"/>
              <a:ea typeface="微软雅黑" pitchFamily="34" charset="-122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 err="1">
                <a:latin typeface="微软雅黑" pitchFamily="34" charset="-122"/>
                <a:ea typeface="微软雅黑" pitchFamily="34" charset="-122"/>
              </a:rPr>
              <a:t>org.apache.</a:t>
            </a:r>
            <a:r>
              <a:rPr lang="en-US" altLang="zh-CN" sz="2000" dirty="0" err="1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zookeeper.server.upgrade</a:t>
            </a:r>
            <a:endParaRPr lang="zh-CN" altLang="en-US" sz="2000" dirty="0">
              <a:solidFill>
                <a:srgbClr val="0070C0"/>
              </a:solidFill>
            </a:endParaRP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xmlns="" id="{CE7079EB-6BB3-1A4E-AC7C-DEB95C3F51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112352" y="2532579"/>
            <a:ext cx="2481713" cy="2804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457314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标题 1"/>
          <p:cNvSpPr>
            <a:spLocks noChangeArrowheads="1"/>
          </p:cNvSpPr>
          <p:nvPr/>
        </p:nvSpPr>
        <p:spPr bwMode="auto">
          <a:xfrm>
            <a:off x="502285" y="136525"/>
            <a:ext cx="5884863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571500" indent="-571500" eaLnBrk="1" hangingPunct="1">
              <a:buFont typeface="Wingdings" pitchFamily="2" charset="2"/>
              <a:buNone/>
            </a:pPr>
            <a:r>
              <a:rPr lang="zh-CN" altLang="en-US" sz="2400" b="1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  <a:sym typeface="宋体" pitchFamily="2" charset="-122"/>
              </a:rPr>
              <a:t>            </a:t>
            </a:r>
            <a:r>
              <a:rPr lang="en-US" altLang="zh-CN" sz="2400" b="1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  <a:sym typeface="宋体" pitchFamily="2" charset="-122"/>
              </a:rPr>
              <a:t>5.7 Zookeeper</a:t>
            </a:r>
            <a:r>
              <a:rPr lang="zh-CN" altLang="en-US" sz="2400" b="1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  <a:sym typeface="宋体" pitchFamily="2" charset="-122"/>
              </a:rPr>
              <a:t>的</a:t>
            </a:r>
            <a:r>
              <a:rPr lang="en-US" altLang="zh-CN" sz="2400" b="1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  <a:sym typeface="宋体" pitchFamily="2" charset="-122"/>
              </a:rPr>
              <a:t>Java API</a:t>
            </a:r>
            <a:r>
              <a:rPr lang="zh-CN" altLang="en-US" sz="2400" b="1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  <a:sym typeface="宋体" pitchFamily="2" charset="-122"/>
              </a:rPr>
              <a:t>操作</a:t>
            </a:r>
          </a:p>
        </p:txBody>
      </p:sp>
      <p:sp>
        <p:nvSpPr>
          <p:cNvPr id="7" name="矩形 6"/>
          <p:cNvSpPr/>
          <p:nvPr/>
        </p:nvSpPr>
        <p:spPr bwMode="auto">
          <a:xfrm>
            <a:off x="0" y="969484"/>
            <a:ext cx="9144000" cy="792641"/>
          </a:xfrm>
          <a:prstGeom prst="rect">
            <a:avLst/>
          </a:prstGeom>
          <a:gradFill>
            <a:gsLst>
              <a:gs pos="100000">
                <a:srgbClr val="00B0F0">
                  <a:alpha val="0"/>
                </a:srgbClr>
              </a:gs>
              <a:gs pos="0">
                <a:srgbClr val="D1ECFF">
                  <a:alpha val="0"/>
                </a:srgbClr>
              </a:gs>
              <a:gs pos="49000">
                <a:srgbClr val="D1ECFF"/>
              </a:gs>
            </a:gsLst>
            <a:lin ang="0" scaled="0"/>
          </a:gra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buFont typeface="Arial" pitchFamily="34" charset="0"/>
              <a:buNone/>
              <a:defRPr/>
            </a:pPr>
            <a:endParaRPr lang="zh-CN" altLang="en-US">
              <a:latin typeface="Arial" charset="0"/>
            </a:endParaRPr>
          </a:p>
        </p:txBody>
      </p:sp>
      <p:pic>
        <p:nvPicPr>
          <p:cNvPr id="10247" name="Picture 2" descr="C:\Documents and Settings\Administrator\桌面\小人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25" y="969963"/>
            <a:ext cx="132397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矩形 9"/>
          <p:cNvSpPr/>
          <p:nvPr/>
        </p:nvSpPr>
        <p:spPr>
          <a:xfrm>
            <a:off x="1755775" y="1123950"/>
            <a:ext cx="43565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400" b="1" spc="200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</a:rPr>
              <a:t>Zookeeper Java API</a:t>
            </a:r>
            <a:r>
              <a:rPr lang="zh-CN" altLang="en-US" sz="2400" b="1" spc="200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</a:rPr>
              <a:t>介绍</a:t>
            </a:r>
            <a:endParaRPr lang="en-US" altLang="zh-CN" sz="2400" b="1" spc="200" dirty="0">
              <a:solidFill>
                <a:srgbClr val="1369B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752638" y="1916591"/>
            <a:ext cx="7671162" cy="9612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 err="1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</a:rPr>
              <a:t>org.apache.zookeeper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包含</a:t>
            </a:r>
            <a:r>
              <a:rPr lang="en-US" altLang="zh-CN" sz="2000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</a:rPr>
              <a:t>Zookeepe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r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类，这也是编程时最</a:t>
            </a:r>
            <a:r>
              <a:rPr lang="zh-CN" altLang="en-US" sz="2000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</a:rPr>
              <a:t>常用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的类文件，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Zookeeper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类提供的常用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Java API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方法。</a:t>
            </a:r>
          </a:p>
        </p:txBody>
      </p:sp>
      <p:graphicFrame>
        <p:nvGraphicFramePr>
          <p:cNvPr id="17" name="表格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3076858"/>
              </p:ext>
            </p:extLst>
          </p:nvPr>
        </p:nvGraphicFramePr>
        <p:xfrm>
          <a:off x="1163971" y="3032284"/>
          <a:ext cx="6816058" cy="2855753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12511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69094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00599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900" kern="1200" dirty="0">
                          <a:solidFill>
                            <a:schemeClr val="bg1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方法名称</a:t>
                      </a:r>
                    </a:p>
                  </a:txBody>
                  <a:tcPr marL="94502" marR="94502" marT="47250" marB="4725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CN" altLang="en-US" sz="1900" kern="1200" dirty="0">
                          <a:solidFill>
                            <a:schemeClr val="bg1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方法描述</a:t>
                      </a:r>
                    </a:p>
                  </a:txBody>
                  <a:tcPr marL="94502" marR="94502" marT="47250" marB="47250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826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create</a:t>
                      </a:r>
                      <a:endParaRPr lang="zh-CN" sz="1600" kern="100" dirty="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9871" marR="69871" marT="0" marB="0" anchor="ctr" anchorCtr="1">
                    <a:solidFill>
                      <a:srgbClr val="D5DA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创建节点</a:t>
                      </a:r>
                    </a:p>
                  </a:txBody>
                  <a:tcPr marL="69871" marR="69871" marT="0" marB="0" anchor="ctr" anchorCtr="1">
                    <a:solidFill>
                      <a:srgbClr val="D5DA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005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delete</a:t>
                      </a:r>
                      <a:endParaRPr lang="zh-CN" sz="1600" kern="100" dirty="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9871" marR="69871" marT="0" marB="0" anchor="ctr" anchorCtr="1">
                    <a:solidFill>
                      <a:srgbClr val="E9EB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删除节点</a:t>
                      </a:r>
                    </a:p>
                  </a:txBody>
                  <a:tcPr marL="69871" marR="69871" marT="0" marB="0" anchor="ctr" anchorCtr="1">
                    <a:solidFill>
                      <a:srgbClr val="E9EB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5019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exists</a:t>
                      </a:r>
                      <a:endParaRPr lang="zh-CN" sz="1600" kern="100" dirty="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9871" marR="69871" marT="0" marB="0" anchor="ctr" anchorCtr="1">
                    <a:solidFill>
                      <a:srgbClr val="D5DA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判断节点是否存在</a:t>
                      </a:r>
                    </a:p>
                  </a:txBody>
                  <a:tcPr marL="69871" marR="69871" marT="0" marB="0" anchor="ctr" anchorCtr="1">
                    <a:solidFill>
                      <a:srgbClr val="D5DA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8309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get/setData</a:t>
                      </a:r>
                      <a:endParaRPr lang="zh-CN" sz="1600" kern="100" dirty="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9871" marR="69871" marT="0" marB="0" anchor="ctr" anchorCtr="1">
                    <a:solidFill>
                      <a:srgbClr val="E9EB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获取</a:t>
                      </a:r>
                      <a:r>
                        <a:rPr lang="en-US" sz="16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/</a:t>
                      </a:r>
                      <a:r>
                        <a:rPr lang="zh-CN" sz="16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修改节点数据</a:t>
                      </a:r>
                    </a:p>
                  </a:txBody>
                  <a:tcPr marL="69871" marR="69871" marT="0" marB="0" anchor="ctr" anchorCtr="1">
                    <a:solidFill>
                      <a:srgbClr val="E9EB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8309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 err="1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getChildren</a:t>
                      </a:r>
                      <a:endParaRPr lang="zh-CN" sz="1600" kern="100" dirty="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9871" marR="69871" marT="0" marB="0" anchor="ctr" anchorCtr="1">
                    <a:solidFill>
                      <a:srgbClr val="D5DA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获取指定节点下的所有子节点列表</a:t>
                      </a:r>
                    </a:p>
                  </a:txBody>
                  <a:tcPr marL="69871" marR="69871" marT="0" marB="0" anchor="ctr" anchorCtr="1">
                    <a:solidFill>
                      <a:srgbClr val="D5DA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7200633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标题 1"/>
          <p:cNvSpPr>
            <a:spLocks noChangeArrowheads="1"/>
          </p:cNvSpPr>
          <p:nvPr/>
        </p:nvSpPr>
        <p:spPr bwMode="auto">
          <a:xfrm>
            <a:off x="502285" y="136525"/>
            <a:ext cx="5884863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571500" indent="-571500" eaLnBrk="1" hangingPunct="1">
              <a:buFont typeface="Wingdings" pitchFamily="2" charset="2"/>
              <a:buNone/>
            </a:pPr>
            <a:r>
              <a:rPr lang="zh-CN" altLang="en-US" sz="2400" b="1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  <a:sym typeface="宋体" pitchFamily="2" charset="-122"/>
              </a:rPr>
              <a:t>            </a:t>
            </a:r>
            <a:r>
              <a:rPr lang="en-US" altLang="zh-CN" sz="2400" b="1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  <a:sym typeface="宋体" pitchFamily="2" charset="-122"/>
              </a:rPr>
              <a:t>5.7 Zookeeper</a:t>
            </a:r>
            <a:r>
              <a:rPr lang="zh-CN" altLang="en-US" sz="2400" b="1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  <a:sym typeface="宋体" pitchFamily="2" charset="-122"/>
              </a:rPr>
              <a:t>的</a:t>
            </a:r>
            <a:r>
              <a:rPr lang="en-US" altLang="zh-CN" sz="2400" b="1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  <a:sym typeface="宋体" pitchFamily="2" charset="-122"/>
              </a:rPr>
              <a:t>Java API</a:t>
            </a:r>
            <a:r>
              <a:rPr lang="zh-CN" altLang="en-US" sz="2400" b="1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  <a:sym typeface="宋体" pitchFamily="2" charset="-122"/>
              </a:rPr>
              <a:t>操作</a:t>
            </a:r>
          </a:p>
        </p:txBody>
      </p:sp>
      <p:sp>
        <p:nvSpPr>
          <p:cNvPr id="7" name="矩形 6"/>
          <p:cNvSpPr/>
          <p:nvPr/>
        </p:nvSpPr>
        <p:spPr bwMode="auto">
          <a:xfrm>
            <a:off x="0" y="969484"/>
            <a:ext cx="9144000" cy="792641"/>
          </a:xfrm>
          <a:prstGeom prst="rect">
            <a:avLst/>
          </a:prstGeom>
          <a:gradFill>
            <a:gsLst>
              <a:gs pos="100000">
                <a:srgbClr val="00B0F0">
                  <a:alpha val="0"/>
                </a:srgbClr>
              </a:gs>
              <a:gs pos="0">
                <a:srgbClr val="D1ECFF">
                  <a:alpha val="0"/>
                </a:srgbClr>
              </a:gs>
              <a:gs pos="49000">
                <a:srgbClr val="D1ECFF"/>
              </a:gs>
            </a:gsLst>
            <a:lin ang="0" scaled="0"/>
          </a:gra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buFont typeface="Arial" pitchFamily="34" charset="0"/>
              <a:buNone/>
              <a:defRPr/>
            </a:pPr>
            <a:endParaRPr lang="zh-CN" altLang="en-US">
              <a:latin typeface="Arial" charset="0"/>
            </a:endParaRPr>
          </a:p>
        </p:txBody>
      </p:sp>
      <p:pic>
        <p:nvPicPr>
          <p:cNvPr id="10247" name="Picture 2" descr="C:\Documents and Settings\Administrator\桌面\小人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25" y="969963"/>
            <a:ext cx="132397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矩形 9"/>
          <p:cNvSpPr/>
          <p:nvPr/>
        </p:nvSpPr>
        <p:spPr>
          <a:xfrm>
            <a:off x="1755775" y="1123950"/>
            <a:ext cx="49064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400" b="1" spc="200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</a:rPr>
              <a:t>通过</a:t>
            </a:r>
            <a:r>
              <a:rPr lang="en-US" altLang="zh-CN" sz="2400" b="1" spc="200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</a:rPr>
              <a:t>Java API</a:t>
            </a:r>
            <a:r>
              <a:rPr lang="zh-CN" altLang="en-US" sz="2400" b="1" spc="200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</a:rPr>
              <a:t>操作</a:t>
            </a:r>
            <a:r>
              <a:rPr lang="en-US" altLang="zh-CN" sz="2400" b="1" spc="200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</a:rPr>
              <a:t>Zookeeper</a:t>
            </a:r>
          </a:p>
        </p:txBody>
      </p:sp>
      <p:cxnSp>
        <p:nvCxnSpPr>
          <p:cNvPr id="28" name="直线连接符 27">
            <a:extLst>
              <a:ext uri="{FF2B5EF4-FFF2-40B4-BE49-F238E27FC236}">
                <a16:creationId xmlns:a16="http://schemas.microsoft.com/office/drawing/2014/main" xmlns="" id="{BDB953E1-3F04-DF49-93CF-E8F4D2BFF059}"/>
              </a:ext>
            </a:extLst>
          </p:cNvPr>
          <p:cNvCxnSpPr>
            <a:cxnSpLocks/>
          </p:cNvCxnSpPr>
          <p:nvPr/>
        </p:nvCxnSpPr>
        <p:spPr bwMode="auto">
          <a:xfrm>
            <a:off x="364059" y="3102567"/>
            <a:ext cx="8061097" cy="0"/>
          </a:xfrm>
          <a:prstGeom prst="line">
            <a:avLst/>
          </a:prstGeom>
          <a:noFill/>
          <a:ln w="28575" cap="flat" cmpd="sng" algn="ctr">
            <a:solidFill>
              <a:srgbClr val="0070C0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9" name="矩形 28">
            <a:extLst>
              <a:ext uri="{FF2B5EF4-FFF2-40B4-BE49-F238E27FC236}">
                <a16:creationId xmlns:a16="http://schemas.microsoft.com/office/drawing/2014/main" xmlns="" id="{AEC4D79A-890B-5445-8F6B-F22E6611D4F7}"/>
              </a:ext>
            </a:extLst>
          </p:cNvPr>
          <p:cNvSpPr/>
          <p:nvPr/>
        </p:nvSpPr>
        <p:spPr>
          <a:xfrm>
            <a:off x="1535961" y="2437216"/>
            <a:ext cx="7325734" cy="4589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defTabSz="622300">
              <a:lnSpc>
                <a:spcPct val="150000"/>
              </a:lnSpc>
              <a:spcAft>
                <a:spcPct val="15000"/>
              </a:spcAft>
              <a:defRPr/>
            </a:pPr>
            <a:r>
              <a:rPr lang="zh-CN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启动</a:t>
            </a:r>
            <a:r>
              <a:rPr lang="en-US" altLang="zh-CN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Zookeeper</a:t>
            </a:r>
            <a:r>
              <a:rPr lang="zh-CN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服务并连接</a:t>
            </a:r>
            <a:r>
              <a:rPr lang="en-US" altLang="zh-CN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Zookeeper</a:t>
            </a:r>
            <a:r>
              <a:rPr lang="zh-CN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服务。</a:t>
            </a:r>
            <a:endParaRPr lang="en-US" altLang="zh-CN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xmlns="" id="{0705E6B5-1455-1D4D-A042-AAB368F558EA}"/>
              </a:ext>
            </a:extLst>
          </p:cNvPr>
          <p:cNvSpPr/>
          <p:nvPr/>
        </p:nvSpPr>
        <p:spPr>
          <a:xfrm>
            <a:off x="516130" y="2509108"/>
            <a:ext cx="10198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步骤</a:t>
            </a:r>
            <a:r>
              <a:rPr lang="en-US" altLang="zh-CN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1</a:t>
            </a:r>
            <a:r>
              <a:rPr lang="zh-CN" altLang="en-US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：</a:t>
            </a:r>
            <a:endParaRPr lang="zh-CN" altLang="en-US" b="1" dirty="0"/>
          </a:p>
        </p:txBody>
      </p:sp>
      <p:cxnSp>
        <p:nvCxnSpPr>
          <p:cNvPr id="31" name="直线连接符 30">
            <a:extLst>
              <a:ext uri="{FF2B5EF4-FFF2-40B4-BE49-F238E27FC236}">
                <a16:creationId xmlns:a16="http://schemas.microsoft.com/office/drawing/2014/main" xmlns="" id="{9CFF841B-3BCB-D94C-96BB-D33FD41545EB}"/>
              </a:ext>
            </a:extLst>
          </p:cNvPr>
          <p:cNvCxnSpPr>
            <a:cxnSpLocks/>
          </p:cNvCxnSpPr>
          <p:nvPr/>
        </p:nvCxnSpPr>
        <p:spPr bwMode="auto">
          <a:xfrm>
            <a:off x="364059" y="3974362"/>
            <a:ext cx="8061097" cy="0"/>
          </a:xfrm>
          <a:prstGeom prst="line">
            <a:avLst/>
          </a:prstGeom>
          <a:noFill/>
          <a:ln w="28575" cap="flat" cmpd="sng" algn="ctr">
            <a:solidFill>
              <a:srgbClr val="0070C0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2" name="矩形 31">
            <a:extLst>
              <a:ext uri="{FF2B5EF4-FFF2-40B4-BE49-F238E27FC236}">
                <a16:creationId xmlns:a16="http://schemas.microsoft.com/office/drawing/2014/main" xmlns="" id="{37495566-2501-2F47-A111-F4A405FC11C2}"/>
              </a:ext>
            </a:extLst>
          </p:cNvPr>
          <p:cNvSpPr/>
          <p:nvPr/>
        </p:nvSpPr>
        <p:spPr>
          <a:xfrm>
            <a:off x="1535961" y="3309011"/>
            <a:ext cx="7325734" cy="4589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defTabSz="622300">
              <a:lnSpc>
                <a:spcPct val="150000"/>
              </a:lnSpc>
              <a:spcAft>
                <a:spcPct val="15000"/>
              </a:spcAft>
              <a:defRPr/>
            </a:pP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添加依赖。在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Maven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项目</a:t>
            </a:r>
            <a:r>
              <a:rPr lang="en-US" altLang="zh-CN" dirty="0" err="1">
                <a:latin typeface="微软雅黑" pitchFamily="34" charset="-122"/>
                <a:ea typeface="微软雅黑" pitchFamily="34" charset="-122"/>
              </a:rPr>
              <a:t>HadoopDemo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添加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Zookeeper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相关的依赖。</a:t>
            </a:r>
            <a:endParaRPr lang="en-US" altLang="zh-CN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xmlns="" id="{C27864DB-97FA-B54D-BF1A-D423FD07FABE}"/>
              </a:ext>
            </a:extLst>
          </p:cNvPr>
          <p:cNvSpPr/>
          <p:nvPr/>
        </p:nvSpPr>
        <p:spPr>
          <a:xfrm>
            <a:off x="516130" y="3380903"/>
            <a:ext cx="10198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步骤</a:t>
            </a:r>
            <a:r>
              <a:rPr lang="en-US" altLang="zh-CN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2</a:t>
            </a:r>
            <a:r>
              <a:rPr lang="zh-CN" altLang="en-US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：</a:t>
            </a:r>
            <a:endParaRPr lang="zh-CN" altLang="en-US" b="1" dirty="0"/>
          </a:p>
        </p:txBody>
      </p:sp>
      <p:cxnSp>
        <p:nvCxnSpPr>
          <p:cNvPr id="34" name="直线连接符 33">
            <a:extLst>
              <a:ext uri="{FF2B5EF4-FFF2-40B4-BE49-F238E27FC236}">
                <a16:creationId xmlns:a16="http://schemas.microsoft.com/office/drawing/2014/main" xmlns="" id="{ECC0C566-75F6-F64A-A175-D2ECE6C6E7DF}"/>
              </a:ext>
            </a:extLst>
          </p:cNvPr>
          <p:cNvCxnSpPr>
            <a:cxnSpLocks/>
          </p:cNvCxnSpPr>
          <p:nvPr/>
        </p:nvCxnSpPr>
        <p:spPr bwMode="auto">
          <a:xfrm>
            <a:off x="403225" y="5639696"/>
            <a:ext cx="8061097" cy="0"/>
          </a:xfrm>
          <a:prstGeom prst="line">
            <a:avLst/>
          </a:prstGeom>
          <a:noFill/>
          <a:ln w="28575" cap="flat" cmpd="sng" algn="ctr">
            <a:solidFill>
              <a:srgbClr val="0070C0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5" name="矩形 34">
            <a:extLst>
              <a:ext uri="{FF2B5EF4-FFF2-40B4-BE49-F238E27FC236}">
                <a16:creationId xmlns:a16="http://schemas.microsoft.com/office/drawing/2014/main" xmlns="" id="{77430CAD-E3DB-0240-BB50-4FFC14B4E122}"/>
              </a:ext>
            </a:extLst>
          </p:cNvPr>
          <p:cNvSpPr/>
          <p:nvPr/>
        </p:nvSpPr>
        <p:spPr>
          <a:xfrm>
            <a:off x="1535961" y="4201204"/>
            <a:ext cx="6903040" cy="12899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defTabSz="622300">
              <a:lnSpc>
                <a:spcPct val="150000"/>
              </a:lnSpc>
              <a:spcAft>
                <a:spcPct val="15000"/>
              </a:spcAft>
              <a:defRPr/>
            </a:pP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在项目</a:t>
            </a:r>
            <a:r>
              <a:rPr lang="en-US" altLang="zh-CN" dirty="0" err="1">
                <a:latin typeface="微软雅黑" pitchFamily="34" charset="-122"/>
                <a:ea typeface="微软雅黑" pitchFamily="34" charset="-122"/>
              </a:rPr>
              <a:t>src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文件夹下创建</a:t>
            </a:r>
            <a:r>
              <a:rPr lang="en-US" altLang="zh-CN" dirty="0" err="1">
                <a:latin typeface="微软雅黑" pitchFamily="34" charset="-122"/>
                <a:ea typeface="微软雅黑" pitchFamily="34" charset="-122"/>
              </a:rPr>
              <a:t>cn.itcast.zookeepe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包，并在包下创建</a:t>
            </a:r>
            <a:r>
              <a:rPr lang="en-US" altLang="zh-CN" dirty="0" err="1">
                <a:latin typeface="微软雅黑" pitchFamily="34" charset="-122"/>
                <a:ea typeface="微软雅黑" pitchFamily="34" charset="-122"/>
              </a:rPr>
              <a:t>ZookeeperTest.java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文件，用于操作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Zookeeper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，例如创建节点、获取节点、修改节点、判断节点是否存在以及删除节点。</a:t>
            </a:r>
            <a:endParaRPr lang="zh-CN" altLang="en-US" spc="-3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6" name="矩形 35">
            <a:extLst>
              <a:ext uri="{FF2B5EF4-FFF2-40B4-BE49-F238E27FC236}">
                <a16:creationId xmlns:a16="http://schemas.microsoft.com/office/drawing/2014/main" xmlns="" id="{604E11DF-E6F7-3447-AF28-6499C00F05E0}"/>
              </a:ext>
            </a:extLst>
          </p:cNvPr>
          <p:cNvSpPr/>
          <p:nvPr/>
        </p:nvSpPr>
        <p:spPr>
          <a:xfrm>
            <a:off x="502285" y="4597089"/>
            <a:ext cx="10198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步骤</a:t>
            </a:r>
            <a:r>
              <a:rPr lang="en-US" altLang="zh-CN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3</a:t>
            </a:r>
            <a:r>
              <a:rPr lang="zh-CN" altLang="en-US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：</a:t>
            </a:r>
            <a:endParaRPr lang="zh-CN" altLang="en-US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44973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标题 1"/>
          <p:cNvSpPr>
            <a:spLocks noChangeArrowheads="1"/>
          </p:cNvSpPr>
          <p:nvPr/>
        </p:nvSpPr>
        <p:spPr bwMode="auto">
          <a:xfrm>
            <a:off x="502285" y="136525"/>
            <a:ext cx="5884863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571500" indent="-571500" eaLnBrk="1" hangingPunct="1">
              <a:buFont typeface="Wingdings" pitchFamily="2" charset="2"/>
              <a:buNone/>
            </a:pPr>
            <a:r>
              <a:rPr lang="zh-CN" altLang="en-US" sz="2400" b="1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  <a:sym typeface="宋体" pitchFamily="2" charset="-122"/>
              </a:rPr>
              <a:t>            </a:t>
            </a:r>
            <a:r>
              <a:rPr lang="en-US" altLang="zh-CN" sz="2400" b="1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  <a:sym typeface="宋体" pitchFamily="2" charset="-122"/>
              </a:rPr>
              <a:t>5.8 Zookeeper</a:t>
            </a:r>
            <a:r>
              <a:rPr lang="zh-CN" altLang="en-US" sz="2400" b="1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  <a:sym typeface="宋体" pitchFamily="2" charset="-122"/>
              </a:rPr>
              <a:t>典型应用场景</a:t>
            </a:r>
          </a:p>
        </p:txBody>
      </p:sp>
      <p:sp>
        <p:nvSpPr>
          <p:cNvPr id="7" name="矩形 6"/>
          <p:cNvSpPr/>
          <p:nvPr/>
        </p:nvSpPr>
        <p:spPr bwMode="auto">
          <a:xfrm>
            <a:off x="0" y="969484"/>
            <a:ext cx="9144000" cy="792641"/>
          </a:xfrm>
          <a:prstGeom prst="rect">
            <a:avLst/>
          </a:prstGeom>
          <a:gradFill>
            <a:gsLst>
              <a:gs pos="100000">
                <a:srgbClr val="00B0F0">
                  <a:alpha val="0"/>
                </a:srgbClr>
              </a:gs>
              <a:gs pos="0">
                <a:srgbClr val="D1ECFF">
                  <a:alpha val="0"/>
                </a:srgbClr>
              </a:gs>
              <a:gs pos="49000">
                <a:srgbClr val="D1ECFF"/>
              </a:gs>
            </a:gsLst>
            <a:lin ang="0" scaled="0"/>
          </a:gra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buFont typeface="Arial" pitchFamily="34" charset="0"/>
              <a:buNone/>
              <a:defRPr/>
            </a:pPr>
            <a:endParaRPr lang="zh-CN" altLang="en-US">
              <a:latin typeface="Arial" charset="0"/>
            </a:endParaRPr>
          </a:p>
        </p:txBody>
      </p:sp>
      <p:pic>
        <p:nvPicPr>
          <p:cNvPr id="10247" name="Picture 2" descr="C:\Documents and Settings\Administrator\桌面\小人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25" y="969963"/>
            <a:ext cx="132397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矩形 9"/>
          <p:cNvSpPr/>
          <p:nvPr/>
        </p:nvSpPr>
        <p:spPr>
          <a:xfrm>
            <a:off x="1755775" y="1123950"/>
            <a:ext cx="25186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400" b="1" spc="200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</a:rPr>
              <a:t>数据发布与订阅</a:t>
            </a:r>
            <a:endParaRPr lang="en-US" altLang="zh-CN" sz="2400" b="1" spc="200" dirty="0">
              <a:solidFill>
                <a:srgbClr val="1369B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09600" y="1864464"/>
            <a:ext cx="8131175" cy="17054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50000"/>
              </a:lnSpc>
            </a:pPr>
            <a:r>
              <a:rPr lang="zh-CN" altLang="en-US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</a:rPr>
              <a:t>数据发布与订阅模型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，即所谓的</a:t>
            </a:r>
            <a:r>
              <a:rPr lang="zh-CN" altLang="en-US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</a:rPr>
              <a:t>全局配置中心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，顾名思义就是发布者将需要</a:t>
            </a:r>
            <a:r>
              <a:rPr lang="zh-CN" altLang="en-US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</a:rPr>
              <a:t>全局统一管理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的</a:t>
            </a:r>
            <a:r>
              <a:rPr lang="zh-CN" altLang="en-US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</a:rPr>
              <a:t>数据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发布到</a:t>
            </a:r>
            <a:r>
              <a:rPr lang="en-US" altLang="zh-CN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</a:rPr>
              <a:t>Zookeeper</a:t>
            </a:r>
            <a:r>
              <a:rPr lang="zh-CN" altLang="en-US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</a:rPr>
              <a:t>节点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上，供订阅者动态</a:t>
            </a:r>
            <a:r>
              <a:rPr lang="zh-CN" altLang="en-US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</a:rPr>
              <a:t>获取数据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，实现配置信息的</a:t>
            </a:r>
            <a:r>
              <a:rPr lang="zh-CN" altLang="en-US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</a:rPr>
              <a:t>集中式管理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和</a:t>
            </a:r>
            <a:r>
              <a:rPr lang="zh-CN" altLang="en-US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</a:rPr>
              <a:t>动态更新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。例如全局的配置信息，服务式服务框架的服务地址列表等就非常适合使用。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xmlns="" id="{A0DAA6CD-8D0C-2844-957D-CB39C55629A2}"/>
              </a:ext>
            </a:extLst>
          </p:cNvPr>
          <p:cNvSpPr/>
          <p:nvPr/>
        </p:nvSpPr>
        <p:spPr bwMode="auto">
          <a:xfrm>
            <a:off x="671421" y="3592525"/>
            <a:ext cx="1628433" cy="461030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28600" algn="just" defTabSz="685666">
              <a:lnSpc>
                <a:spcPct val="150000"/>
              </a:lnSpc>
              <a:spcBef>
                <a:spcPts val="675"/>
              </a:spcBef>
              <a:defRPr/>
            </a:pPr>
            <a:r>
              <a:rPr lang="zh-CN" altLang="en-US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+mn-ea"/>
                <a:sym typeface="+mn-lt"/>
              </a:rPr>
              <a:t>应用场景：</a:t>
            </a:r>
            <a:endParaRPr lang="en-US" altLang="zh-CN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cs typeface="+mn-ea"/>
              <a:sym typeface="+mn-lt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xmlns="" id="{DE94558A-D072-4049-90B6-8056C7CEE13C}"/>
              </a:ext>
            </a:extLst>
          </p:cNvPr>
          <p:cNvSpPr/>
          <p:nvPr/>
        </p:nvSpPr>
        <p:spPr bwMode="auto">
          <a:xfrm>
            <a:off x="685276" y="4053555"/>
            <a:ext cx="7846086" cy="2208700"/>
          </a:xfrm>
          <a:prstGeom prst="rect">
            <a:avLst/>
          </a:prstGeom>
          <a:noFill/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28600" algn="just" defTabSz="685666">
              <a:lnSpc>
                <a:spcPct val="120000"/>
              </a:lnSpc>
              <a:spcBef>
                <a:spcPts val="675"/>
              </a:spcBef>
              <a:defRPr/>
            </a:pPr>
            <a:endParaRPr lang="zh-CN" altLang="en-US" sz="1600" dirty="0">
              <a:solidFill>
                <a:sysClr val="windowText" lastClr="000000"/>
              </a:solidFill>
              <a:latin typeface="微软雅黑" pitchFamily="34" charset="-122"/>
              <a:ea typeface="微软雅黑" pitchFamily="34" charset="-122"/>
              <a:cs typeface="+mn-ea"/>
              <a:sym typeface="+mn-lt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xmlns="" id="{BEF00225-A2A7-4F48-BE3F-B1C93DA08D37}"/>
              </a:ext>
            </a:extLst>
          </p:cNvPr>
          <p:cNvSpPr/>
          <p:nvPr/>
        </p:nvSpPr>
        <p:spPr>
          <a:xfrm>
            <a:off x="564998" y="4254127"/>
            <a:ext cx="7966364" cy="18135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285750" algn="just" defTabSz="685666">
              <a:lnSpc>
                <a:spcPct val="120000"/>
              </a:lnSpc>
              <a:spcBef>
                <a:spcPts val="675"/>
              </a:spcBef>
              <a:buFont typeface="Arial" panose="020B0604020202020204" pitchFamily="34" charset="0"/>
              <a:buChar char="•"/>
              <a:defRPr/>
            </a:pPr>
            <a:r>
              <a:rPr lang="zh-CN" altLang="en-US" sz="1600" dirty="0">
                <a:solidFill>
                  <a:sysClr val="windowText" lastClr="000000"/>
                </a:solidFill>
                <a:latin typeface="微软雅黑" pitchFamily="34" charset="-122"/>
                <a:ea typeface="微软雅黑" pitchFamily="34" charset="-122"/>
                <a:cs typeface="+mn-ea"/>
                <a:sym typeface="+mn-lt"/>
              </a:rPr>
              <a:t>应用中用到的一些配置信息放到</a:t>
            </a:r>
            <a:r>
              <a:rPr lang="en-US" altLang="zh-CN" sz="1600" dirty="0">
                <a:solidFill>
                  <a:sysClr val="windowText" lastClr="000000"/>
                </a:solidFill>
                <a:latin typeface="微软雅黑" pitchFamily="34" charset="-122"/>
                <a:ea typeface="微软雅黑" pitchFamily="34" charset="-122"/>
                <a:cs typeface="+mn-ea"/>
                <a:sym typeface="+mn-lt"/>
              </a:rPr>
              <a:t>Zookeeper</a:t>
            </a:r>
            <a:r>
              <a:rPr lang="zh-CN" altLang="en-US" sz="1600" dirty="0">
                <a:solidFill>
                  <a:sysClr val="windowText" lastClr="000000"/>
                </a:solidFill>
                <a:latin typeface="微软雅黑" pitchFamily="34" charset="-122"/>
                <a:ea typeface="微软雅黑" pitchFamily="34" charset="-122"/>
                <a:cs typeface="+mn-ea"/>
                <a:sym typeface="+mn-lt"/>
              </a:rPr>
              <a:t>上进行集中管理。</a:t>
            </a:r>
            <a:endParaRPr lang="en-US" altLang="zh-CN" sz="1600" dirty="0">
              <a:solidFill>
                <a:sysClr val="windowText" lastClr="000000"/>
              </a:solidFill>
              <a:latin typeface="微软雅黑" pitchFamily="34" charset="-122"/>
              <a:ea typeface="微软雅黑" pitchFamily="34" charset="-122"/>
              <a:cs typeface="+mn-ea"/>
              <a:sym typeface="+mn-lt"/>
            </a:endParaRPr>
          </a:p>
          <a:p>
            <a:pPr marL="514350" indent="-285750" algn="just" defTabSz="685666">
              <a:lnSpc>
                <a:spcPct val="120000"/>
              </a:lnSpc>
              <a:spcBef>
                <a:spcPts val="675"/>
              </a:spcBef>
              <a:buFont typeface="Arial" panose="020B0604020202020204" pitchFamily="34" charset="0"/>
              <a:buChar char="•"/>
              <a:defRPr/>
            </a:pPr>
            <a:r>
              <a:rPr lang="zh-CN" altLang="en-US" sz="1600" dirty="0">
                <a:solidFill>
                  <a:sysClr val="windowText" lastClr="000000"/>
                </a:solidFill>
                <a:latin typeface="微软雅黑" pitchFamily="34" charset="-122"/>
                <a:ea typeface="微软雅黑" pitchFamily="34" charset="-122"/>
                <a:cs typeface="+mn-ea"/>
                <a:sym typeface="+mn-lt"/>
              </a:rPr>
              <a:t>分布式搜索服务中，索引的元信息和服务器集群机器的节点状态存放在</a:t>
            </a:r>
            <a:r>
              <a:rPr lang="en-US" altLang="zh-CN" sz="1600" dirty="0">
                <a:solidFill>
                  <a:sysClr val="windowText" lastClr="000000"/>
                </a:solidFill>
                <a:latin typeface="微软雅黑" pitchFamily="34" charset="-122"/>
                <a:ea typeface="微软雅黑" pitchFamily="34" charset="-122"/>
                <a:cs typeface="+mn-ea"/>
                <a:sym typeface="+mn-lt"/>
              </a:rPr>
              <a:t>Zookeeper</a:t>
            </a:r>
            <a:r>
              <a:rPr lang="zh-CN" altLang="en-US" sz="1600" dirty="0">
                <a:solidFill>
                  <a:sysClr val="windowText" lastClr="000000"/>
                </a:solidFill>
                <a:latin typeface="微软雅黑" pitchFamily="34" charset="-122"/>
                <a:ea typeface="微软雅黑" pitchFamily="34" charset="-122"/>
                <a:cs typeface="+mn-ea"/>
                <a:sym typeface="+mn-lt"/>
              </a:rPr>
              <a:t>的一些指定节点，供各个客户端订阅使用。</a:t>
            </a:r>
            <a:endParaRPr lang="en-US" altLang="zh-CN" sz="1600" dirty="0">
              <a:solidFill>
                <a:sysClr val="windowText" lastClr="000000"/>
              </a:solidFill>
              <a:latin typeface="微软雅黑" pitchFamily="34" charset="-122"/>
              <a:ea typeface="微软雅黑" pitchFamily="34" charset="-122"/>
              <a:cs typeface="+mn-ea"/>
              <a:sym typeface="+mn-lt"/>
            </a:endParaRPr>
          </a:p>
          <a:p>
            <a:pPr marL="514350" indent="-285750" algn="just" defTabSz="685666">
              <a:lnSpc>
                <a:spcPct val="120000"/>
              </a:lnSpc>
              <a:spcBef>
                <a:spcPts val="675"/>
              </a:spcBef>
              <a:buFont typeface="Arial" panose="020B0604020202020204" pitchFamily="34" charset="0"/>
              <a:buChar char="•"/>
              <a:defRPr/>
            </a:pPr>
            <a:r>
              <a:rPr lang="zh-CN" altLang="en-US" sz="1600" dirty="0">
                <a:solidFill>
                  <a:sysClr val="windowText" lastClr="000000"/>
                </a:solidFill>
                <a:latin typeface="微软雅黑" pitchFamily="34" charset="-122"/>
                <a:ea typeface="微软雅黑" pitchFamily="34" charset="-122"/>
                <a:cs typeface="+mn-ea"/>
                <a:sym typeface="+mn-lt"/>
              </a:rPr>
              <a:t>分布式日志收集系统中，这个系统的核心工作是收集分布在不同机器的日志。</a:t>
            </a:r>
            <a:endParaRPr lang="en-US" altLang="zh-CN" sz="1600" dirty="0">
              <a:solidFill>
                <a:sysClr val="windowText" lastClr="000000"/>
              </a:solidFill>
              <a:latin typeface="微软雅黑" pitchFamily="34" charset="-122"/>
              <a:ea typeface="微软雅黑" pitchFamily="34" charset="-122"/>
              <a:cs typeface="+mn-ea"/>
              <a:sym typeface="+mn-lt"/>
            </a:endParaRPr>
          </a:p>
          <a:p>
            <a:pPr marL="514350" indent="-285750" algn="just" defTabSz="685666">
              <a:lnSpc>
                <a:spcPct val="120000"/>
              </a:lnSpc>
              <a:spcBef>
                <a:spcPts val="675"/>
              </a:spcBef>
              <a:buFont typeface="Arial" panose="020B0604020202020204" pitchFamily="34" charset="0"/>
              <a:buChar char="•"/>
              <a:defRPr/>
            </a:pPr>
            <a:r>
              <a:rPr lang="zh-CN" altLang="en-US" sz="1600" dirty="0">
                <a:solidFill>
                  <a:sysClr val="windowText" lastClr="000000"/>
                </a:solidFill>
                <a:latin typeface="微软雅黑" pitchFamily="34" charset="-122"/>
                <a:ea typeface="微软雅黑" pitchFamily="34" charset="-122"/>
                <a:cs typeface="+mn-ea"/>
                <a:sym typeface="+mn-lt"/>
              </a:rPr>
              <a:t>系统中有些信息需要动态获取，并且还会存在人工手动去修改这个信息的发问。</a:t>
            </a:r>
            <a:endParaRPr lang="zh-CN" altLang="en-US" sz="1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811976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132"/>
          <p:cNvSpPr>
            <a:spLocks noChangeArrowheads="1"/>
          </p:cNvSpPr>
          <p:nvPr/>
        </p:nvSpPr>
        <p:spPr bwMode="auto">
          <a:xfrm>
            <a:off x="382588" y="1301174"/>
            <a:ext cx="2016125" cy="5178435"/>
          </a:xfrm>
          <a:prstGeom prst="upArrow">
            <a:avLst>
              <a:gd name="adj1" fmla="val 66296"/>
              <a:gd name="adj2" fmla="val 58426"/>
            </a:avLst>
          </a:prstGeom>
          <a:gradFill flip="none" rotWithShape="1">
            <a:gsLst>
              <a:gs pos="0">
                <a:srgbClr val="D5F4FF"/>
              </a:gs>
              <a:gs pos="100000">
                <a:srgbClr val="764718">
                  <a:alpha val="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wrap="none" anchor="ctr"/>
          <a:lstStyle/>
          <a:p>
            <a:pPr latinLnBrk="1">
              <a:defRPr/>
            </a:pPr>
            <a:endParaRPr kumimoji="1" lang="ko-KR" altLang="en-US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ulim" pitchFamily="34" charset="-127"/>
              <a:ea typeface="Gulim" pitchFamily="34" charset="-127"/>
            </a:endParaRPr>
          </a:p>
        </p:txBody>
      </p:sp>
      <p:sp>
        <p:nvSpPr>
          <p:cNvPr id="7" name="AutoShape 208"/>
          <p:cNvSpPr>
            <a:spLocks noChangeArrowheads="1"/>
          </p:cNvSpPr>
          <p:nvPr/>
        </p:nvSpPr>
        <p:spPr bwMode="auto">
          <a:xfrm>
            <a:off x="2670175" y="1530350"/>
            <a:ext cx="5976938" cy="850900"/>
          </a:xfrm>
          <a:prstGeom prst="roundRect">
            <a:avLst>
              <a:gd name="adj" fmla="val 17352"/>
            </a:avLst>
          </a:prstGeom>
          <a:solidFill>
            <a:srgbClr val="FFFFFF"/>
          </a:solidFill>
          <a:ln w="19050" algn="ctr">
            <a:solidFill>
              <a:schemeClr val="bg1">
                <a:lumMod val="95000"/>
              </a:schemeClr>
            </a:solidFill>
            <a:round/>
            <a:headEnd/>
            <a:tailE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wrap="none" anchor="ctr"/>
          <a:lstStyle/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1" lang="ko-KR" altLang="en-US" ker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ulim" pitchFamily="34" charset="-127"/>
              <a:ea typeface="Gulim" pitchFamily="34" charset="-127"/>
            </a:endParaRPr>
          </a:p>
        </p:txBody>
      </p:sp>
      <p:sp>
        <p:nvSpPr>
          <p:cNvPr id="5127" name="TextBox 312"/>
          <p:cNvSpPr txBox="1">
            <a:spLocks noChangeArrowheads="1"/>
          </p:cNvSpPr>
          <p:nvPr/>
        </p:nvSpPr>
        <p:spPr bwMode="auto">
          <a:xfrm>
            <a:off x="2584450" y="1703388"/>
            <a:ext cx="59769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/>
            <a:r>
              <a:rPr lang="en-US" altLang="zh-CN" sz="2800" b="1" dirty="0"/>
              <a:t>5.1  </a:t>
            </a:r>
            <a:r>
              <a:rPr lang="zh-CN" altLang="en-US" sz="2800" b="1" dirty="0"/>
              <a:t>初识</a:t>
            </a:r>
            <a:r>
              <a:rPr lang="en-US" altLang="zh-CN" sz="2800" b="1" dirty="0"/>
              <a:t>Zookeeper</a:t>
            </a:r>
            <a:endParaRPr lang="zh-CN" altLang="en-US" sz="2800" b="1" dirty="0"/>
          </a:p>
        </p:txBody>
      </p:sp>
      <p:pic>
        <p:nvPicPr>
          <p:cNvPr id="5128" name="Picture 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963" y="1952625"/>
            <a:ext cx="1622425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ACE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" name="标题 1"/>
          <p:cNvSpPr>
            <a:spLocks noChangeArrowheads="1"/>
          </p:cNvSpPr>
          <p:nvPr/>
        </p:nvSpPr>
        <p:spPr bwMode="auto">
          <a:xfrm>
            <a:off x="1758950" y="115888"/>
            <a:ext cx="5148263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571500" indent="-571500" eaLnBrk="1" hangingPunct="1">
              <a:buFont typeface="Wingdings" pitchFamily="2" charset="2"/>
              <a:buNone/>
            </a:pPr>
            <a:r>
              <a:rPr lang="en-US" altLang="zh-CN" sz="3600">
                <a:solidFill>
                  <a:srgbClr val="1369B2"/>
                </a:solidFill>
                <a:sym typeface="Wingdings" pitchFamily="2" charset="2"/>
              </a:rPr>
              <a:t></a:t>
            </a:r>
            <a:r>
              <a:rPr lang="zh-CN" altLang="en-US" sz="3600" b="1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  <a:sym typeface="宋体" pitchFamily="2" charset="-122"/>
              </a:rPr>
              <a:t> 知识架构</a:t>
            </a:r>
          </a:p>
        </p:txBody>
      </p:sp>
      <p:grpSp>
        <p:nvGrpSpPr>
          <p:cNvPr id="5130" name="组合 311"/>
          <p:cNvGrpSpPr>
            <a:grpSpLocks/>
          </p:cNvGrpSpPr>
          <p:nvPr/>
        </p:nvGrpSpPr>
        <p:grpSpPr bwMode="auto">
          <a:xfrm>
            <a:off x="1072198" y="2993390"/>
            <a:ext cx="7629525" cy="677863"/>
            <a:chOff x="1029300" y="5035787"/>
            <a:chExt cx="7628925" cy="678543"/>
          </a:xfrm>
        </p:grpSpPr>
        <p:grpSp>
          <p:nvGrpSpPr>
            <p:cNvPr id="5168" name="组合 345"/>
            <p:cNvGrpSpPr>
              <a:grpSpLocks/>
            </p:cNvGrpSpPr>
            <p:nvPr/>
          </p:nvGrpSpPr>
          <p:grpSpPr bwMode="auto">
            <a:xfrm>
              <a:off x="2520950" y="5045323"/>
              <a:ext cx="6137275" cy="669007"/>
              <a:chOff x="2520950" y="4924673"/>
              <a:chExt cx="6137275" cy="789657"/>
            </a:xfrm>
          </p:grpSpPr>
          <p:sp>
            <p:nvSpPr>
              <p:cNvPr id="57" name="AutoShape 218"/>
              <p:cNvSpPr>
                <a:spLocks noChangeArrowheads="1"/>
              </p:cNvSpPr>
              <p:nvPr/>
            </p:nvSpPr>
            <p:spPr bwMode="auto">
              <a:xfrm>
                <a:off x="2721442" y="5393590"/>
                <a:ext cx="5806618" cy="32074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00">
                      <a:alpha val="50000"/>
                    </a:srgbClr>
                  </a:gs>
                  <a:gs pos="100000">
                    <a:srgbClr val="000000">
                      <a:gamma/>
                      <a:tint val="57647"/>
                      <a:invGamma/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1" lang="ko-KR" altLang="en-US" kern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ulim" pitchFamily="34" charset="-127"/>
                  <a:ea typeface="Gulim" pitchFamily="34" charset="-127"/>
                </a:endParaRPr>
              </a:p>
            </p:txBody>
          </p:sp>
          <p:grpSp>
            <p:nvGrpSpPr>
              <p:cNvPr id="5174" name="组合 351"/>
              <p:cNvGrpSpPr>
                <a:grpSpLocks/>
              </p:cNvGrpSpPr>
              <p:nvPr/>
            </p:nvGrpSpPr>
            <p:grpSpPr bwMode="auto">
              <a:xfrm>
                <a:off x="2520950" y="4924673"/>
                <a:ext cx="6137275" cy="664245"/>
                <a:chOff x="2520950" y="4868193"/>
                <a:chExt cx="6137275" cy="720725"/>
              </a:xfrm>
            </p:grpSpPr>
            <p:sp>
              <p:nvSpPr>
                <p:cNvPr id="59" name="AutoShape 181"/>
                <p:cNvSpPr>
                  <a:spLocks noChangeArrowheads="1"/>
                </p:cNvSpPr>
                <p:nvPr/>
              </p:nvSpPr>
              <p:spPr bwMode="auto">
                <a:xfrm>
                  <a:off x="2521433" y="4868192"/>
                  <a:ext cx="6136792" cy="720446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D5F4FF"/>
                </a:solidFill>
                <a:ln w="19050" algn="ctr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latinLnBrk="1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1" lang="ko-KR" altLang="en-US" ker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Gulim" pitchFamily="34" charset="-127"/>
                    <a:ea typeface="Gulim" pitchFamily="34" charset="-127"/>
                  </a:endParaRPr>
                </a:p>
              </p:txBody>
            </p:sp>
            <p:sp>
              <p:nvSpPr>
                <p:cNvPr id="60" name="AutoShape 202"/>
                <p:cNvSpPr>
                  <a:spLocks noChangeArrowheads="1"/>
                </p:cNvSpPr>
                <p:nvPr/>
              </p:nvSpPr>
              <p:spPr bwMode="auto">
                <a:xfrm>
                  <a:off x="2762714" y="4984196"/>
                  <a:ext cx="5689152" cy="49047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FF">
                    <a:alpha val="45882"/>
                  </a:srgbClr>
                </a:solidFill>
                <a:ln w="19050" algn="ctr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latinLnBrk="1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1" lang="ko-KR" altLang="en-US" ker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Gulim" pitchFamily="34" charset="-127"/>
                    <a:ea typeface="Gulim" pitchFamily="34" charset="-127"/>
                  </a:endParaRPr>
                </a:p>
              </p:txBody>
            </p:sp>
          </p:grpSp>
        </p:grpSp>
        <p:sp>
          <p:nvSpPr>
            <p:cNvPr id="53" name="Line 188"/>
            <p:cNvSpPr>
              <a:spLocks noChangeShapeType="1"/>
            </p:cNvSpPr>
            <p:nvPr/>
          </p:nvSpPr>
          <p:spPr bwMode="auto">
            <a:xfrm flipH="1">
              <a:off x="1500750" y="5329770"/>
              <a:ext cx="1498482" cy="0"/>
            </a:xfrm>
            <a:prstGeom prst="line">
              <a:avLst/>
            </a:prstGeom>
            <a:noFill/>
            <a:ln w="31750" cap="rnd">
              <a:solidFill>
                <a:schemeClr val="bg1">
                  <a:lumMod val="50000"/>
                </a:schemeClr>
              </a:solidFill>
              <a:prstDash val="sysDot"/>
              <a:round/>
              <a:headEnd type="oval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latinLnBrk="1">
                <a:defRPr/>
              </a:pPr>
              <a:endParaRPr kumimoji="1" lang="zh-CN" altLang="en-US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lim" pitchFamily="34" charset="-127"/>
                <a:ea typeface="Gulim" pitchFamily="34" charset="-127"/>
              </a:endParaRPr>
            </a:p>
          </p:txBody>
        </p:sp>
        <p:grpSp>
          <p:nvGrpSpPr>
            <p:cNvPr id="5170" name="组合 347"/>
            <p:cNvGrpSpPr>
              <a:grpSpLocks/>
            </p:cNvGrpSpPr>
            <p:nvPr/>
          </p:nvGrpSpPr>
          <p:grpSpPr bwMode="auto">
            <a:xfrm>
              <a:off x="1029300" y="5035787"/>
              <a:ext cx="634950" cy="637226"/>
              <a:chOff x="1098627" y="4762556"/>
              <a:chExt cx="903180" cy="906418"/>
            </a:xfrm>
          </p:grpSpPr>
          <p:sp>
            <p:nvSpPr>
              <p:cNvPr id="55" name="Oval 148"/>
              <p:cNvSpPr>
                <a:spLocks noChangeArrowheads="1"/>
              </p:cNvSpPr>
              <p:nvPr/>
            </p:nvSpPr>
            <p:spPr bwMode="auto">
              <a:xfrm>
                <a:off x="1098627" y="4762556"/>
                <a:ext cx="903180" cy="906419"/>
              </a:xfrm>
              <a:prstGeom prst="ellipse">
                <a:avLst/>
              </a:prstGeom>
              <a:gradFill flip="none" rotWithShape="1">
                <a:gsLst>
                  <a:gs pos="0">
                    <a:srgbClr val="A3D3FF"/>
                  </a:gs>
                  <a:gs pos="100000">
                    <a:srgbClr val="B9E9FF"/>
                  </a:gs>
                </a:gsLst>
                <a:lin ang="2700000" scaled="1"/>
                <a:tileRect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90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1" lang="ko-KR" altLang="ko-KR" ker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  <a:ea typeface="Gulim" pitchFamily="34" charset="-127"/>
                </a:endParaRPr>
              </a:p>
            </p:txBody>
          </p:sp>
          <p:sp>
            <p:nvSpPr>
              <p:cNvPr id="56" name="Oval 151"/>
              <p:cNvSpPr>
                <a:spLocks noChangeArrowheads="1"/>
              </p:cNvSpPr>
              <p:nvPr/>
            </p:nvSpPr>
            <p:spPr bwMode="auto">
              <a:xfrm>
                <a:off x="1414740" y="4803243"/>
                <a:ext cx="241600" cy="241863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5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1" lang="ko-KR" altLang="ko-KR" kern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ulim" pitchFamily="34" charset="-127"/>
                  <a:ea typeface="Gulim" pitchFamily="34" charset="-127"/>
                </a:endParaRPr>
              </a:p>
            </p:txBody>
          </p:sp>
        </p:grpSp>
      </p:grpSp>
      <p:grpSp>
        <p:nvGrpSpPr>
          <p:cNvPr id="5131" name="组合 313"/>
          <p:cNvGrpSpPr>
            <a:grpSpLocks/>
          </p:cNvGrpSpPr>
          <p:nvPr/>
        </p:nvGrpSpPr>
        <p:grpSpPr bwMode="auto">
          <a:xfrm>
            <a:off x="1328738" y="3820478"/>
            <a:ext cx="7407275" cy="668337"/>
            <a:chOff x="1252258" y="5045323"/>
            <a:chExt cx="7405967" cy="669007"/>
          </a:xfrm>
        </p:grpSpPr>
        <p:grpSp>
          <p:nvGrpSpPr>
            <p:cNvPr id="5161" name="组合 338"/>
            <p:cNvGrpSpPr>
              <a:grpSpLocks/>
            </p:cNvGrpSpPr>
            <p:nvPr/>
          </p:nvGrpSpPr>
          <p:grpSpPr bwMode="auto">
            <a:xfrm>
              <a:off x="2520950" y="5045323"/>
              <a:ext cx="6137275" cy="669007"/>
              <a:chOff x="2520950" y="4924673"/>
              <a:chExt cx="6137275" cy="789657"/>
            </a:xfrm>
          </p:grpSpPr>
          <p:sp>
            <p:nvSpPr>
              <p:cNvPr id="65" name="AutoShape 218"/>
              <p:cNvSpPr>
                <a:spLocks noChangeArrowheads="1"/>
              </p:cNvSpPr>
              <p:nvPr/>
            </p:nvSpPr>
            <p:spPr bwMode="auto">
              <a:xfrm>
                <a:off x="2720436" y="5393591"/>
                <a:ext cx="5807637" cy="32073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00">
                      <a:alpha val="50000"/>
                    </a:srgbClr>
                  </a:gs>
                  <a:gs pos="100000">
                    <a:srgbClr val="000000">
                      <a:gamma/>
                      <a:tint val="57647"/>
                      <a:invGamma/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1" lang="ko-KR" altLang="en-US" kern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ulim" pitchFamily="34" charset="-127"/>
                  <a:ea typeface="Gulim" pitchFamily="34" charset="-127"/>
                </a:endParaRPr>
              </a:p>
            </p:txBody>
          </p:sp>
          <p:grpSp>
            <p:nvGrpSpPr>
              <p:cNvPr id="5165" name="组合 342"/>
              <p:cNvGrpSpPr>
                <a:grpSpLocks/>
              </p:cNvGrpSpPr>
              <p:nvPr/>
            </p:nvGrpSpPr>
            <p:grpSpPr bwMode="auto">
              <a:xfrm>
                <a:off x="2520950" y="4924673"/>
                <a:ext cx="6137275" cy="664245"/>
                <a:chOff x="2520950" y="4868193"/>
                <a:chExt cx="6137275" cy="720725"/>
              </a:xfrm>
            </p:grpSpPr>
            <p:sp>
              <p:nvSpPr>
                <p:cNvPr id="67" name="AutoShape 181"/>
                <p:cNvSpPr>
                  <a:spLocks noChangeArrowheads="1"/>
                </p:cNvSpPr>
                <p:nvPr/>
              </p:nvSpPr>
              <p:spPr bwMode="auto">
                <a:xfrm>
                  <a:off x="2517272" y="4868193"/>
                  <a:ext cx="6140953" cy="720446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D5EBFF"/>
                </a:solidFill>
                <a:ln w="19050" algn="ctr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latinLnBrk="1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1" lang="ko-KR" altLang="en-US" ker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Gulim" pitchFamily="34" charset="-127"/>
                    <a:ea typeface="Gulim" pitchFamily="34" charset="-127"/>
                  </a:endParaRPr>
                </a:p>
              </p:txBody>
            </p:sp>
            <p:sp>
              <p:nvSpPr>
                <p:cNvPr id="68" name="AutoShape 202"/>
                <p:cNvSpPr>
                  <a:spLocks noChangeArrowheads="1"/>
                </p:cNvSpPr>
                <p:nvPr/>
              </p:nvSpPr>
              <p:spPr bwMode="auto">
                <a:xfrm>
                  <a:off x="2761703" y="4984196"/>
                  <a:ext cx="5690183" cy="490473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FF">
                    <a:alpha val="45882"/>
                  </a:srgbClr>
                </a:solidFill>
                <a:ln w="19050" algn="ctr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latinLnBrk="1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1" lang="ko-KR" altLang="en-US" ker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Gulim" pitchFamily="34" charset="-127"/>
                    <a:ea typeface="Gulim" pitchFamily="34" charset="-127"/>
                  </a:endParaRPr>
                </a:p>
              </p:txBody>
            </p:sp>
          </p:grpSp>
        </p:grpSp>
        <p:sp>
          <p:nvSpPr>
            <p:cNvPr id="63" name="Line 188"/>
            <p:cNvSpPr>
              <a:spLocks noChangeShapeType="1"/>
            </p:cNvSpPr>
            <p:nvPr/>
          </p:nvSpPr>
          <p:spPr bwMode="auto">
            <a:xfrm flipH="1">
              <a:off x="1499864" y="5329770"/>
              <a:ext cx="1498335" cy="0"/>
            </a:xfrm>
            <a:prstGeom prst="line">
              <a:avLst/>
            </a:prstGeom>
            <a:noFill/>
            <a:ln w="31750" cap="rnd">
              <a:solidFill>
                <a:schemeClr val="bg1">
                  <a:lumMod val="50000"/>
                </a:schemeClr>
              </a:solidFill>
              <a:prstDash val="sysDot"/>
              <a:round/>
              <a:headEnd type="oval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latinLnBrk="1">
                <a:defRPr/>
              </a:pPr>
              <a:endParaRPr kumimoji="1" lang="zh-CN" altLang="en-US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lim" pitchFamily="34" charset="-127"/>
                <a:ea typeface="Gulim" pitchFamily="34" charset="-127"/>
              </a:endParaRPr>
            </a:p>
          </p:txBody>
        </p:sp>
        <p:sp>
          <p:nvSpPr>
            <p:cNvPr id="64" name="Oval 151"/>
            <p:cNvSpPr>
              <a:spLocks noChangeArrowheads="1"/>
            </p:cNvSpPr>
            <p:nvPr/>
          </p:nvSpPr>
          <p:spPr bwMode="auto">
            <a:xfrm>
              <a:off x="1252258" y="5064392"/>
              <a:ext cx="169832" cy="170032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50000"/>
                  </a:srgbClr>
                </a:gs>
                <a:gs pos="100000">
                  <a:srgbClr val="000000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1" lang="ko-KR" altLang="ko-KR" ker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lim" pitchFamily="34" charset="-127"/>
                <a:ea typeface="Gulim" pitchFamily="34" charset="-127"/>
              </a:endParaRPr>
            </a:p>
          </p:txBody>
        </p:sp>
      </p:grpSp>
      <p:grpSp>
        <p:nvGrpSpPr>
          <p:cNvPr id="5132" name="组合 314"/>
          <p:cNvGrpSpPr>
            <a:grpSpLocks/>
          </p:cNvGrpSpPr>
          <p:nvPr/>
        </p:nvGrpSpPr>
        <p:grpSpPr bwMode="auto">
          <a:xfrm>
            <a:off x="1328738" y="4672965"/>
            <a:ext cx="7407275" cy="668338"/>
            <a:chOff x="1252258" y="5045323"/>
            <a:chExt cx="7405967" cy="669007"/>
          </a:xfrm>
        </p:grpSpPr>
        <p:grpSp>
          <p:nvGrpSpPr>
            <p:cNvPr id="5154" name="组合 331"/>
            <p:cNvGrpSpPr>
              <a:grpSpLocks/>
            </p:cNvGrpSpPr>
            <p:nvPr/>
          </p:nvGrpSpPr>
          <p:grpSpPr bwMode="auto">
            <a:xfrm>
              <a:off x="2520950" y="5045323"/>
              <a:ext cx="6137275" cy="669007"/>
              <a:chOff x="2520950" y="4924673"/>
              <a:chExt cx="6137275" cy="789657"/>
            </a:xfrm>
          </p:grpSpPr>
          <p:sp>
            <p:nvSpPr>
              <p:cNvPr id="73" name="AutoShape 218"/>
              <p:cNvSpPr>
                <a:spLocks noChangeArrowheads="1"/>
              </p:cNvSpPr>
              <p:nvPr/>
            </p:nvSpPr>
            <p:spPr bwMode="auto">
              <a:xfrm>
                <a:off x="2720436" y="5393590"/>
                <a:ext cx="5807637" cy="32074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00">
                      <a:alpha val="50000"/>
                    </a:srgbClr>
                  </a:gs>
                  <a:gs pos="100000">
                    <a:srgbClr val="000000">
                      <a:gamma/>
                      <a:tint val="57647"/>
                      <a:invGamma/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1" lang="ko-KR" altLang="en-US" kern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ulim" pitchFamily="34" charset="-127"/>
                  <a:ea typeface="Gulim" pitchFamily="34" charset="-127"/>
                </a:endParaRPr>
              </a:p>
            </p:txBody>
          </p:sp>
          <p:grpSp>
            <p:nvGrpSpPr>
              <p:cNvPr id="5158" name="组合 335"/>
              <p:cNvGrpSpPr>
                <a:grpSpLocks/>
              </p:cNvGrpSpPr>
              <p:nvPr/>
            </p:nvGrpSpPr>
            <p:grpSpPr bwMode="auto">
              <a:xfrm>
                <a:off x="2520950" y="4924673"/>
                <a:ext cx="6137275" cy="664245"/>
                <a:chOff x="2520950" y="4868193"/>
                <a:chExt cx="6137275" cy="720725"/>
              </a:xfrm>
            </p:grpSpPr>
            <p:sp>
              <p:nvSpPr>
                <p:cNvPr id="75" name="AutoShape 181"/>
                <p:cNvSpPr>
                  <a:spLocks noChangeArrowheads="1"/>
                </p:cNvSpPr>
                <p:nvPr/>
              </p:nvSpPr>
              <p:spPr bwMode="auto">
                <a:xfrm>
                  <a:off x="2517272" y="4868193"/>
                  <a:ext cx="6140953" cy="720444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D5F4FF"/>
                </a:solidFill>
                <a:ln w="19050" algn="ctr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latinLnBrk="1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1" lang="ko-KR" altLang="en-US" ker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Gulim" pitchFamily="34" charset="-127"/>
                    <a:ea typeface="Gulim" pitchFamily="34" charset="-127"/>
                  </a:endParaRPr>
                </a:p>
              </p:txBody>
            </p:sp>
            <p:sp>
              <p:nvSpPr>
                <p:cNvPr id="76" name="AutoShape 202"/>
                <p:cNvSpPr>
                  <a:spLocks noChangeArrowheads="1"/>
                </p:cNvSpPr>
                <p:nvPr/>
              </p:nvSpPr>
              <p:spPr bwMode="auto">
                <a:xfrm>
                  <a:off x="2761703" y="4984197"/>
                  <a:ext cx="5690183" cy="49047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FF">
                    <a:alpha val="45882"/>
                  </a:srgbClr>
                </a:solidFill>
                <a:ln w="19050" algn="ctr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latinLnBrk="1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1" lang="ko-KR" altLang="en-US" ker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Gulim" pitchFamily="34" charset="-127"/>
                    <a:ea typeface="Gulim" pitchFamily="34" charset="-127"/>
                  </a:endParaRPr>
                </a:p>
              </p:txBody>
            </p:sp>
          </p:grpSp>
        </p:grpSp>
        <p:sp>
          <p:nvSpPr>
            <p:cNvPr id="71" name="Line 188"/>
            <p:cNvSpPr>
              <a:spLocks noChangeShapeType="1"/>
            </p:cNvSpPr>
            <p:nvPr/>
          </p:nvSpPr>
          <p:spPr bwMode="auto">
            <a:xfrm flipH="1">
              <a:off x="1499864" y="5329770"/>
              <a:ext cx="1498335" cy="0"/>
            </a:xfrm>
            <a:prstGeom prst="line">
              <a:avLst/>
            </a:prstGeom>
            <a:noFill/>
            <a:ln w="31750" cap="rnd">
              <a:solidFill>
                <a:schemeClr val="bg1">
                  <a:lumMod val="50000"/>
                </a:schemeClr>
              </a:solidFill>
              <a:prstDash val="sysDot"/>
              <a:round/>
              <a:headEnd type="oval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latinLnBrk="1">
                <a:defRPr/>
              </a:pPr>
              <a:endParaRPr kumimoji="1" lang="zh-CN" altLang="en-US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lim" pitchFamily="34" charset="-127"/>
                <a:ea typeface="Gulim" pitchFamily="34" charset="-127"/>
              </a:endParaRPr>
            </a:p>
          </p:txBody>
        </p:sp>
        <p:sp>
          <p:nvSpPr>
            <p:cNvPr id="72" name="Oval 151"/>
            <p:cNvSpPr>
              <a:spLocks noChangeArrowheads="1"/>
            </p:cNvSpPr>
            <p:nvPr/>
          </p:nvSpPr>
          <p:spPr bwMode="auto">
            <a:xfrm>
              <a:off x="1252258" y="5064392"/>
              <a:ext cx="169832" cy="170033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50000"/>
                  </a:srgbClr>
                </a:gs>
                <a:gs pos="100000">
                  <a:srgbClr val="000000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1" lang="ko-KR" altLang="ko-KR" ker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lim" pitchFamily="34" charset="-127"/>
                <a:ea typeface="Gulim" pitchFamily="34" charset="-127"/>
              </a:endParaRPr>
            </a:p>
          </p:txBody>
        </p:sp>
      </p:grpSp>
      <p:grpSp>
        <p:nvGrpSpPr>
          <p:cNvPr id="5133" name="组合 315"/>
          <p:cNvGrpSpPr>
            <a:grpSpLocks/>
          </p:cNvGrpSpPr>
          <p:nvPr/>
        </p:nvGrpSpPr>
        <p:grpSpPr bwMode="auto">
          <a:xfrm>
            <a:off x="1112838" y="3817303"/>
            <a:ext cx="635000" cy="638175"/>
            <a:chOff x="1190461" y="2772022"/>
            <a:chExt cx="635025" cy="637257"/>
          </a:xfrm>
        </p:grpSpPr>
        <p:sp>
          <p:nvSpPr>
            <p:cNvPr id="78" name="Oval 148"/>
            <p:cNvSpPr>
              <a:spLocks noChangeArrowheads="1"/>
            </p:cNvSpPr>
            <p:nvPr/>
          </p:nvSpPr>
          <p:spPr bwMode="auto">
            <a:xfrm>
              <a:off x="1190461" y="2772022"/>
              <a:ext cx="635025" cy="637257"/>
            </a:xfrm>
            <a:prstGeom prst="ellipse">
              <a:avLst/>
            </a:prstGeom>
            <a:gradFill flip="none" rotWithShape="1">
              <a:gsLst>
                <a:gs pos="0">
                  <a:srgbClr val="A3D3FF"/>
                </a:gs>
                <a:gs pos="100000">
                  <a:srgbClr val="B9E9FF"/>
                </a:gs>
              </a:gsLst>
              <a:lin ang="270000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1" lang="ko-KR" altLang="ko-KR" ker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Gulim" pitchFamily="34" charset="-127"/>
              </a:endParaRPr>
            </a:p>
          </p:txBody>
        </p:sp>
        <p:sp>
          <p:nvSpPr>
            <p:cNvPr id="79" name="Oval 151"/>
            <p:cNvSpPr>
              <a:spLocks noChangeArrowheads="1"/>
            </p:cNvSpPr>
            <p:nvPr/>
          </p:nvSpPr>
          <p:spPr bwMode="auto">
            <a:xfrm>
              <a:off x="1412720" y="2791045"/>
              <a:ext cx="169869" cy="169618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50000"/>
                  </a:srgbClr>
                </a:gs>
                <a:gs pos="100000">
                  <a:srgbClr val="000000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1" lang="ko-KR" altLang="ko-KR" ker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lim" pitchFamily="34" charset="-127"/>
                <a:ea typeface="Gulim" pitchFamily="34" charset="-127"/>
              </a:endParaRPr>
            </a:p>
          </p:txBody>
        </p:sp>
      </p:grpSp>
      <p:grpSp>
        <p:nvGrpSpPr>
          <p:cNvPr id="5134" name="组合 316"/>
          <p:cNvGrpSpPr>
            <a:grpSpLocks/>
          </p:cNvGrpSpPr>
          <p:nvPr/>
        </p:nvGrpSpPr>
        <p:grpSpPr bwMode="auto">
          <a:xfrm>
            <a:off x="1112838" y="4645978"/>
            <a:ext cx="635000" cy="636587"/>
            <a:chOff x="1190461" y="2772022"/>
            <a:chExt cx="635025" cy="637257"/>
          </a:xfrm>
        </p:grpSpPr>
        <p:sp>
          <p:nvSpPr>
            <p:cNvPr id="81" name="Oval 148"/>
            <p:cNvSpPr>
              <a:spLocks noChangeArrowheads="1"/>
            </p:cNvSpPr>
            <p:nvPr/>
          </p:nvSpPr>
          <p:spPr bwMode="auto">
            <a:xfrm>
              <a:off x="1190461" y="2772022"/>
              <a:ext cx="635025" cy="637257"/>
            </a:xfrm>
            <a:prstGeom prst="ellipse">
              <a:avLst/>
            </a:prstGeom>
            <a:gradFill flip="none" rotWithShape="1">
              <a:gsLst>
                <a:gs pos="0">
                  <a:srgbClr val="A3D3FF"/>
                </a:gs>
                <a:gs pos="100000">
                  <a:srgbClr val="B9E9FF"/>
                </a:gs>
              </a:gsLst>
              <a:lin ang="270000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1" lang="ko-KR" altLang="ko-KR" ker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Gulim" pitchFamily="34" charset="-127"/>
              </a:endParaRPr>
            </a:p>
          </p:txBody>
        </p:sp>
        <p:sp>
          <p:nvSpPr>
            <p:cNvPr id="82" name="Oval 151"/>
            <p:cNvSpPr>
              <a:spLocks noChangeArrowheads="1"/>
            </p:cNvSpPr>
            <p:nvPr/>
          </p:nvSpPr>
          <p:spPr bwMode="auto">
            <a:xfrm>
              <a:off x="1412720" y="2791092"/>
              <a:ext cx="169869" cy="170041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50000"/>
                  </a:srgbClr>
                </a:gs>
                <a:gs pos="100000">
                  <a:srgbClr val="000000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1" lang="ko-KR" altLang="ko-KR" ker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lim" pitchFamily="34" charset="-127"/>
                <a:ea typeface="Gulim" pitchFamily="34" charset="-127"/>
              </a:endParaRPr>
            </a:p>
          </p:txBody>
        </p:sp>
      </p:grpSp>
      <p:sp>
        <p:nvSpPr>
          <p:cNvPr id="5135" name="TextBox 317"/>
          <p:cNvSpPr txBox="1">
            <a:spLocks noChangeArrowheads="1"/>
          </p:cNvSpPr>
          <p:nvPr/>
        </p:nvSpPr>
        <p:spPr bwMode="auto">
          <a:xfrm>
            <a:off x="1033780" y="3135630"/>
            <a:ext cx="79216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/>
            <a:r>
              <a:rPr lang="en-US" altLang="zh-CN" sz="1600" dirty="0"/>
              <a:t>5.1.1</a:t>
            </a:r>
            <a:endParaRPr lang="zh-CN" altLang="en-US" sz="1600" dirty="0"/>
          </a:p>
        </p:txBody>
      </p:sp>
      <p:sp>
        <p:nvSpPr>
          <p:cNvPr id="5136" name="TextBox 319"/>
          <p:cNvSpPr txBox="1">
            <a:spLocks noChangeArrowheads="1"/>
          </p:cNvSpPr>
          <p:nvPr/>
        </p:nvSpPr>
        <p:spPr bwMode="auto">
          <a:xfrm>
            <a:off x="1022350" y="4785678"/>
            <a:ext cx="79216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/>
            <a:r>
              <a:rPr lang="en-US" altLang="zh-CN" sz="1600" dirty="0"/>
              <a:t>5.1.3</a:t>
            </a:r>
          </a:p>
        </p:txBody>
      </p:sp>
      <p:sp>
        <p:nvSpPr>
          <p:cNvPr id="5137" name="TextBox 320"/>
          <p:cNvSpPr txBox="1">
            <a:spLocks noChangeArrowheads="1"/>
          </p:cNvSpPr>
          <p:nvPr/>
        </p:nvSpPr>
        <p:spPr bwMode="auto">
          <a:xfrm>
            <a:off x="3213100" y="3104515"/>
            <a:ext cx="4699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Zookeeper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的简介</a:t>
            </a:r>
          </a:p>
        </p:txBody>
      </p:sp>
      <p:sp>
        <p:nvSpPr>
          <p:cNvPr id="5138" name="TextBox 321"/>
          <p:cNvSpPr txBox="1">
            <a:spLocks noChangeArrowheads="1"/>
          </p:cNvSpPr>
          <p:nvPr/>
        </p:nvSpPr>
        <p:spPr bwMode="auto">
          <a:xfrm>
            <a:off x="3213100" y="3912553"/>
            <a:ext cx="44831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Zookeeper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的特性</a:t>
            </a:r>
          </a:p>
        </p:txBody>
      </p:sp>
      <p:sp>
        <p:nvSpPr>
          <p:cNvPr id="5139" name="TextBox 322"/>
          <p:cNvSpPr txBox="1">
            <a:spLocks noChangeArrowheads="1"/>
          </p:cNvSpPr>
          <p:nvPr/>
        </p:nvSpPr>
        <p:spPr bwMode="auto">
          <a:xfrm>
            <a:off x="3213100" y="4776153"/>
            <a:ext cx="4699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Zookeeper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集群角色</a:t>
            </a:r>
          </a:p>
        </p:txBody>
      </p:sp>
      <p:sp>
        <p:nvSpPr>
          <p:cNvPr id="5140" name="TextBox 317"/>
          <p:cNvSpPr txBox="1">
            <a:spLocks noChangeArrowheads="1"/>
          </p:cNvSpPr>
          <p:nvPr/>
        </p:nvSpPr>
        <p:spPr bwMode="auto">
          <a:xfrm>
            <a:off x="1020763" y="3955415"/>
            <a:ext cx="79216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/>
            <a:r>
              <a:rPr lang="en-US" altLang="zh-CN" sz="1600" dirty="0"/>
              <a:t>5.1.2</a:t>
            </a:r>
            <a:endParaRPr lang="zh-CN" altLang="en-US" sz="1600" dirty="0"/>
          </a:p>
        </p:txBody>
      </p:sp>
    </p:spTree>
    <p:custDataLst>
      <p:tags r:id="rId1"/>
    </p:custData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标题 1"/>
          <p:cNvSpPr>
            <a:spLocks noChangeArrowheads="1"/>
          </p:cNvSpPr>
          <p:nvPr/>
        </p:nvSpPr>
        <p:spPr bwMode="auto">
          <a:xfrm>
            <a:off x="502285" y="136525"/>
            <a:ext cx="5884863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571500" indent="-571500" eaLnBrk="1" hangingPunct="1">
              <a:buFont typeface="Wingdings" pitchFamily="2" charset="2"/>
              <a:buNone/>
            </a:pPr>
            <a:r>
              <a:rPr lang="zh-CN" altLang="en-US" sz="2400" b="1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  <a:sym typeface="宋体" pitchFamily="2" charset="-122"/>
              </a:rPr>
              <a:t>            </a:t>
            </a:r>
            <a:r>
              <a:rPr lang="en-US" altLang="zh-CN" sz="2400" b="1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  <a:sym typeface="宋体" pitchFamily="2" charset="-122"/>
              </a:rPr>
              <a:t>5.8 Zookeeper</a:t>
            </a:r>
            <a:r>
              <a:rPr lang="zh-CN" altLang="en-US" sz="2400" b="1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  <a:sym typeface="宋体" pitchFamily="2" charset="-122"/>
              </a:rPr>
              <a:t>典型应用场景</a:t>
            </a:r>
          </a:p>
        </p:txBody>
      </p:sp>
      <p:sp>
        <p:nvSpPr>
          <p:cNvPr id="7" name="矩形 6"/>
          <p:cNvSpPr/>
          <p:nvPr/>
        </p:nvSpPr>
        <p:spPr bwMode="auto">
          <a:xfrm>
            <a:off x="0" y="969484"/>
            <a:ext cx="9144000" cy="792641"/>
          </a:xfrm>
          <a:prstGeom prst="rect">
            <a:avLst/>
          </a:prstGeom>
          <a:gradFill>
            <a:gsLst>
              <a:gs pos="100000">
                <a:srgbClr val="00B0F0">
                  <a:alpha val="0"/>
                </a:srgbClr>
              </a:gs>
              <a:gs pos="0">
                <a:srgbClr val="D1ECFF">
                  <a:alpha val="0"/>
                </a:srgbClr>
              </a:gs>
              <a:gs pos="49000">
                <a:srgbClr val="D1ECFF"/>
              </a:gs>
            </a:gsLst>
            <a:lin ang="0" scaled="0"/>
          </a:gra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buFont typeface="Arial" pitchFamily="34" charset="0"/>
              <a:buNone/>
              <a:defRPr/>
            </a:pPr>
            <a:endParaRPr lang="zh-CN" altLang="en-US">
              <a:latin typeface="Arial" charset="0"/>
            </a:endParaRPr>
          </a:p>
        </p:txBody>
      </p:sp>
      <p:pic>
        <p:nvPicPr>
          <p:cNvPr id="10247" name="Picture 2" descr="C:\Documents and Settings\Administrator\桌面\小人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25" y="969963"/>
            <a:ext cx="132397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矩形 9"/>
          <p:cNvSpPr/>
          <p:nvPr/>
        </p:nvSpPr>
        <p:spPr>
          <a:xfrm>
            <a:off x="1755775" y="1123950"/>
            <a:ext cx="21852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400" b="1" spc="200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</a:rPr>
              <a:t>统一命名服务</a:t>
            </a:r>
            <a:endParaRPr lang="en-US" altLang="zh-CN" sz="2400" b="1" spc="200" dirty="0">
              <a:solidFill>
                <a:srgbClr val="1369B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12965" y="1964377"/>
            <a:ext cx="7990708" cy="12899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50000"/>
              </a:lnSpc>
            </a:pPr>
            <a:r>
              <a:rPr lang="zh-CN" altLang="en-US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</a:rPr>
              <a:t>命名服务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也是分布式系统中比较常见的一类场景。在分布式系统中，通过使用命名服务，客户端应用能够根据</a:t>
            </a:r>
            <a:r>
              <a:rPr lang="zh-CN" altLang="en-US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</a:rPr>
              <a:t>指定名字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来</a:t>
            </a:r>
            <a:r>
              <a:rPr lang="zh-CN" altLang="en-US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</a:rPr>
              <a:t>获取资源服务的地址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，</a:t>
            </a:r>
            <a:r>
              <a:rPr lang="zh-CN" altLang="en-US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</a:rPr>
              <a:t>提供者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等信息。</a:t>
            </a:r>
          </a:p>
        </p:txBody>
      </p:sp>
      <p:sp>
        <p:nvSpPr>
          <p:cNvPr id="30" name="矩形 29"/>
          <p:cNvSpPr/>
          <p:nvPr/>
        </p:nvSpPr>
        <p:spPr bwMode="auto">
          <a:xfrm>
            <a:off x="671421" y="3592525"/>
            <a:ext cx="1628433" cy="461030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28600" algn="just" defTabSz="685666">
              <a:lnSpc>
                <a:spcPct val="150000"/>
              </a:lnSpc>
              <a:spcBef>
                <a:spcPts val="675"/>
              </a:spcBef>
              <a:defRPr/>
            </a:pPr>
            <a:r>
              <a:rPr lang="zh-CN" altLang="en-US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+mn-ea"/>
                <a:sym typeface="+mn-lt"/>
              </a:rPr>
              <a:t>应用场景：</a:t>
            </a:r>
            <a:endParaRPr lang="en-US" altLang="zh-CN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cs typeface="+mn-ea"/>
              <a:sym typeface="+mn-lt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xmlns="" id="{38BA6F7D-F496-854A-8F9D-4EA30CC64716}"/>
              </a:ext>
            </a:extLst>
          </p:cNvPr>
          <p:cNvSpPr/>
          <p:nvPr/>
        </p:nvSpPr>
        <p:spPr>
          <a:xfrm>
            <a:off x="758274" y="4364497"/>
            <a:ext cx="7443618" cy="8744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algn="just" defTabSz="685666">
              <a:lnSpc>
                <a:spcPct val="150000"/>
              </a:lnSpc>
              <a:spcBef>
                <a:spcPts val="675"/>
              </a:spcBef>
              <a:defRPr/>
            </a:pPr>
            <a:r>
              <a:rPr lang="zh-CN" altLang="en-US" dirty="0">
                <a:solidFill>
                  <a:sysClr val="windowText" lastClr="000000"/>
                </a:solidFill>
                <a:latin typeface="微软雅黑" pitchFamily="34" charset="-122"/>
                <a:ea typeface="微软雅黑" pitchFamily="34" charset="-122"/>
                <a:cs typeface="+mn-ea"/>
                <a:sym typeface="+mn-lt"/>
              </a:rPr>
              <a:t>阿里开源的分布式服务框架</a:t>
            </a:r>
            <a:r>
              <a:rPr lang="en-US" altLang="zh-CN" dirty="0">
                <a:solidFill>
                  <a:sysClr val="windowText" lastClr="000000"/>
                </a:solidFill>
                <a:latin typeface="微软雅黑" pitchFamily="34" charset="-122"/>
                <a:ea typeface="微软雅黑" pitchFamily="34" charset="-122"/>
                <a:cs typeface="+mn-ea"/>
                <a:sym typeface="+mn-lt"/>
              </a:rPr>
              <a:t>Dubbo</a:t>
            </a:r>
            <a:r>
              <a:rPr lang="zh-CN" altLang="en-US" dirty="0">
                <a:solidFill>
                  <a:sysClr val="windowText" lastClr="000000"/>
                </a:solidFill>
                <a:latin typeface="微软雅黑" pitchFamily="34" charset="-122"/>
                <a:ea typeface="微软雅黑" pitchFamily="34" charset="-122"/>
                <a:cs typeface="+mn-ea"/>
                <a:sym typeface="+mn-lt"/>
              </a:rPr>
              <a:t>中使用</a:t>
            </a:r>
            <a:r>
              <a:rPr lang="en-US" altLang="zh-CN" dirty="0" err="1">
                <a:solidFill>
                  <a:sysClr val="windowText" lastClr="000000"/>
                </a:solidFill>
                <a:latin typeface="微软雅黑" pitchFamily="34" charset="-122"/>
                <a:ea typeface="微软雅黑" pitchFamily="34" charset="-122"/>
                <a:cs typeface="+mn-ea"/>
                <a:sym typeface="+mn-lt"/>
              </a:rPr>
              <a:t>ZooKeeper</a:t>
            </a:r>
            <a:r>
              <a:rPr lang="zh-CN" altLang="en-US" dirty="0">
                <a:solidFill>
                  <a:sysClr val="windowText" lastClr="000000"/>
                </a:solidFill>
                <a:latin typeface="微软雅黑" pitchFamily="34" charset="-122"/>
                <a:ea typeface="微软雅黑" pitchFamily="34" charset="-122"/>
                <a:cs typeface="+mn-ea"/>
                <a:sym typeface="+mn-lt"/>
              </a:rPr>
              <a:t>来作为其命名服务，维护全局的服务地址列表。</a:t>
            </a:r>
            <a:endParaRPr lang="en-US" altLang="zh-CN" dirty="0">
              <a:solidFill>
                <a:sysClr val="windowText" lastClr="000000"/>
              </a:solidFill>
              <a:latin typeface="微软雅黑" pitchFamily="34" charset="-122"/>
              <a:ea typeface="微软雅黑" pitchFamily="34" charset="-122"/>
              <a:cs typeface="+mn-ea"/>
              <a:sym typeface="+mn-lt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xmlns="" id="{6D07DCD3-F02E-7E4D-ABAD-FB9FB05457F1}"/>
              </a:ext>
            </a:extLst>
          </p:cNvPr>
          <p:cNvSpPr/>
          <p:nvPr/>
        </p:nvSpPr>
        <p:spPr bwMode="auto">
          <a:xfrm>
            <a:off x="685276" y="4053555"/>
            <a:ext cx="7846086" cy="1413164"/>
          </a:xfrm>
          <a:prstGeom prst="rect">
            <a:avLst/>
          </a:prstGeom>
          <a:noFill/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586428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0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标题 1"/>
          <p:cNvSpPr>
            <a:spLocks noChangeArrowheads="1"/>
          </p:cNvSpPr>
          <p:nvPr/>
        </p:nvSpPr>
        <p:spPr bwMode="auto">
          <a:xfrm>
            <a:off x="502285" y="136525"/>
            <a:ext cx="5884863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571500" indent="-571500" eaLnBrk="1" hangingPunct="1">
              <a:buFont typeface="Wingdings" pitchFamily="2" charset="2"/>
              <a:buNone/>
            </a:pPr>
            <a:r>
              <a:rPr lang="zh-CN" altLang="en-US" sz="2400" b="1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  <a:sym typeface="宋体" pitchFamily="2" charset="-122"/>
              </a:rPr>
              <a:t>            </a:t>
            </a:r>
            <a:r>
              <a:rPr lang="en-US" altLang="zh-CN" sz="2400" b="1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  <a:sym typeface="宋体" pitchFamily="2" charset="-122"/>
              </a:rPr>
              <a:t>5.8 Zookeeper</a:t>
            </a:r>
            <a:r>
              <a:rPr lang="zh-CN" altLang="en-US" sz="2400" b="1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  <a:sym typeface="宋体" pitchFamily="2" charset="-122"/>
              </a:rPr>
              <a:t>典型应用场景</a:t>
            </a:r>
          </a:p>
        </p:txBody>
      </p:sp>
      <p:sp>
        <p:nvSpPr>
          <p:cNvPr id="7" name="矩形 6"/>
          <p:cNvSpPr/>
          <p:nvPr/>
        </p:nvSpPr>
        <p:spPr bwMode="auto">
          <a:xfrm>
            <a:off x="0" y="969484"/>
            <a:ext cx="9144000" cy="792641"/>
          </a:xfrm>
          <a:prstGeom prst="rect">
            <a:avLst/>
          </a:prstGeom>
          <a:gradFill>
            <a:gsLst>
              <a:gs pos="100000">
                <a:srgbClr val="00B0F0">
                  <a:alpha val="0"/>
                </a:srgbClr>
              </a:gs>
              <a:gs pos="0">
                <a:srgbClr val="D1ECFF">
                  <a:alpha val="0"/>
                </a:srgbClr>
              </a:gs>
              <a:gs pos="49000">
                <a:srgbClr val="D1ECFF"/>
              </a:gs>
            </a:gsLst>
            <a:lin ang="0" scaled="0"/>
          </a:gra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buFont typeface="Arial" pitchFamily="34" charset="0"/>
              <a:buNone/>
              <a:defRPr/>
            </a:pPr>
            <a:endParaRPr lang="zh-CN" altLang="en-US">
              <a:latin typeface="Arial" charset="0"/>
            </a:endParaRPr>
          </a:p>
        </p:txBody>
      </p:sp>
      <p:pic>
        <p:nvPicPr>
          <p:cNvPr id="10247" name="Picture 2" descr="C:\Documents and Settings\Administrator\桌面\小人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25" y="969963"/>
            <a:ext cx="132397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矩形 9"/>
          <p:cNvSpPr/>
          <p:nvPr/>
        </p:nvSpPr>
        <p:spPr>
          <a:xfrm>
            <a:off x="1755775" y="1123950"/>
            <a:ext cx="15183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400" b="1" spc="200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</a:rPr>
              <a:t>分布式锁</a:t>
            </a:r>
            <a:endParaRPr lang="en-US" altLang="zh-CN" sz="2400" b="1" spc="200" dirty="0">
              <a:solidFill>
                <a:srgbClr val="1369B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66882" y="1795708"/>
            <a:ext cx="7716982" cy="2536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</a:rPr>
              <a:t>分布式锁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，这个主要得益于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ZooKeeper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为我们保证了数据的强一致性。</a:t>
            </a:r>
            <a:endParaRPr lang="en-US" altLang="zh-CN" dirty="0">
              <a:latin typeface="微软雅黑" pitchFamily="34" charset="-122"/>
              <a:ea typeface="微软雅黑" pitchFamily="34" charset="-122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锁服务可以分为两类，一个是</a:t>
            </a:r>
            <a:r>
              <a:rPr lang="zh-CN" altLang="en-US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</a:rPr>
              <a:t>保持独占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，另一个是</a:t>
            </a:r>
            <a:r>
              <a:rPr lang="zh-CN" altLang="en-US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</a:rPr>
              <a:t>控制时序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。</a:t>
            </a:r>
            <a:endParaRPr lang="en-US" altLang="zh-CN" dirty="0">
              <a:latin typeface="微软雅黑" pitchFamily="34" charset="-122"/>
              <a:ea typeface="微软雅黑" pitchFamily="34" charset="-122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所谓保持独占，就是所有试图来获取这个锁的客户端，最终</a:t>
            </a:r>
            <a:r>
              <a:rPr lang="zh-CN" altLang="en-US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</a:rPr>
              <a:t>只有一个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客户端可以成功获得这把锁，从而执行相应操作；控制时序则是所有试图来获取锁的客户端，最终都会被执行，存在全局时序，客户端在临时非序列化节点下创建临时序列化节点，根据</a:t>
            </a:r>
            <a:r>
              <a:rPr lang="zh-CN" altLang="en-US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</a:rPr>
              <a:t>序列号大小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进行</a:t>
            </a:r>
            <a:r>
              <a:rPr lang="zh-CN" altLang="en-US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</a:rPr>
              <a:t>时序性操作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。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xmlns="" id="{3196A7E6-2B4A-F443-BFE5-D8AA5B1C50F0}"/>
              </a:ext>
            </a:extLst>
          </p:cNvPr>
          <p:cNvSpPr/>
          <p:nvPr/>
        </p:nvSpPr>
        <p:spPr bwMode="auto">
          <a:xfrm>
            <a:off x="893094" y="4407112"/>
            <a:ext cx="1628433" cy="461030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28600" algn="just" defTabSz="685666">
              <a:lnSpc>
                <a:spcPct val="150000"/>
              </a:lnSpc>
              <a:spcBef>
                <a:spcPts val="675"/>
              </a:spcBef>
              <a:defRPr/>
            </a:pPr>
            <a:r>
              <a:rPr lang="zh-CN" altLang="en-US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+mn-ea"/>
                <a:sym typeface="+mn-lt"/>
              </a:rPr>
              <a:t>应用场景：</a:t>
            </a:r>
            <a:endParaRPr lang="en-US" altLang="zh-CN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cs typeface="+mn-ea"/>
              <a:sym typeface="+mn-lt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xmlns="" id="{AC125ECA-C3EC-5B48-B114-23579BCBA523}"/>
              </a:ext>
            </a:extLst>
          </p:cNvPr>
          <p:cNvSpPr/>
          <p:nvPr/>
        </p:nvSpPr>
        <p:spPr>
          <a:xfrm>
            <a:off x="736157" y="4887726"/>
            <a:ext cx="7921762" cy="20260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algn="just" defTabSz="685666">
              <a:lnSpc>
                <a:spcPct val="150000"/>
              </a:lnSpc>
              <a:spcBef>
                <a:spcPts val="675"/>
              </a:spcBef>
              <a:defRPr/>
            </a:pPr>
            <a:r>
              <a:rPr lang="zh-CN" altLang="en-US" sz="1600" dirty="0">
                <a:solidFill>
                  <a:sysClr val="windowText" lastClr="000000"/>
                </a:solidFill>
                <a:latin typeface="微软雅黑" pitchFamily="34" charset="-122"/>
                <a:ea typeface="微软雅黑" pitchFamily="34" charset="-122"/>
                <a:cs typeface="+mn-ea"/>
                <a:sym typeface="+mn-lt"/>
              </a:rPr>
              <a:t>当所有客户端都去创建临时非序列化节点，那么最终成功创建的客户端也拥有了这把锁，拥有了访问该数据的权限，当操作完毕后，断开与</a:t>
            </a:r>
            <a:r>
              <a:rPr lang="en-US" altLang="zh-CN" sz="1600" dirty="0">
                <a:solidFill>
                  <a:sysClr val="windowText" lastClr="000000"/>
                </a:solidFill>
                <a:latin typeface="微软雅黑" pitchFamily="34" charset="-122"/>
                <a:ea typeface="微软雅黑" pitchFamily="34" charset="-122"/>
                <a:cs typeface="+mn-ea"/>
                <a:sym typeface="+mn-lt"/>
              </a:rPr>
              <a:t>Zookeeper</a:t>
            </a:r>
            <a:r>
              <a:rPr lang="zh-CN" altLang="en-US" sz="1600" dirty="0">
                <a:solidFill>
                  <a:sysClr val="windowText" lastClr="000000"/>
                </a:solidFill>
                <a:latin typeface="微软雅黑" pitchFamily="34" charset="-122"/>
                <a:ea typeface="微软雅黑" pitchFamily="34" charset="-122"/>
                <a:cs typeface="+mn-ea"/>
                <a:sym typeface="+mn-lt"/>
              </a:rPr>
              <a:t>连接，那该临时节点就会被删除，如果其他客户端需要操作这个文件，客户端只需监听这个目录是否存在即可。</a:t>
            </a:r>
            <a:endParaRPr lang="en-US" altLang="zh-CN" sz="1600" dirty="0">
              <a:solidFill>
                <a:sysClr val="windowText" lastClr="000000"/>
              </a:solidFill>
              <a:latin typeface="微软雅黑" pitchFamily="34" charset="-122"/>
              <a:ea typeface="微软雅黑" pitchFamily="34" charset="-122"/>
              <a:cs typeface="+mn-ea"/>
              <a:sym typeface="+mn-lt"/>
            </a:endParaRPr>
          </a:p>
          <a:p>
            <a:pPr marL="228600" algn="just" defTabSz="685666">
              <a:lnSpc>
                <a:spcPct val="150000"/>
              </a:lnSpc>
              <a:spcBef>
                <a:spcPts val="675"/>
              </a:spcBef>
              <a:defRPr/>
            </a:pPr>
            <a:endParaRPr lang="en-US" altLang="zh-CN" sz="1600" dirty="0">
              <a:solidFill>
                <a:sysClr val="windowText" lastClr="000000"/>
              </a:solidFill>
              <a:latin typeface="微软雅黑" pitchFamily="34" charset="-122"/>
              <a:ea typeface="微软雅黑" pitchFamily="34" charset="-122"/>
              <a:cs typeface="+mn-ea"/>
              <a:sym typeface="+mn-lt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xmlns="" id="{0B8C1DF7-6BBE-E648-A915-D06FE046DF58}"/>
              </a:ext>
            </a:extLst>
          </p:cNvPr>
          <p:cNvSpPr/>
          <p:nvPr/>
        </p:nvSpPr>
        <p:spPr bwMode="auto">
          <a:xfrm>
            <a:off x="906949" y="4868142"/>
            <a:ext cx="7846086" cy="1588076"/>
          </a:xfrm>
          <a:prstGeom prst="rect">
            <a:avLst/>
          </a:prstGeom>
          <a:noFill/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980990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132"/>
          <p:cNvSpPr>
            <a:spLocks noChangeArrowheads="1"/>
          </p:cNvSpPr>
          <p:nvPr/>
        </p:nvSpPr>
        <p:spPr bwMode="auto">
          <a:xfrm>
            <a:off x="392113" y="1301174"/>
            <a:ext cx="2016125" cy="5178435"/>
          </a:xfrm>
          <a:prstGeom prst="upArrow">
            <a:avLst>
              <a:gd name="adj1" fmla="val 66296"/>
              <a:gd name="adj2" fmla="val 58426"/>
            </a:avLst>
          </a:prstGeom>
          <a:gradFill flip="none" rotWithShape="1">
            <a:gsLst>
              <a:gs pos="0">
                <a:srgbClr val="D5F4FF"/>
              </a:gs>
              <a:gs pos="100000">
                <a:srgbClr val="764718">
                  <a:alpha val="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wrap="none" anchor="ctr"/>
          <a:lstStyle/>
          <a:p>
            <a:pPr latinLnBrk="1">
              <a:defRPr/>
            </a:pPr>
            <a:endParaRPr kumimoji="1" lang="ko-KR" altLang="en-US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ulim" pitchFamily="34" charset="-127"/>
              <a:ea typeface="Gulim" pitchFamily="34" charset="-127"/>
            </a:endParaRPr>
          </a:p>
        </p:txBody>
      </p:sp>
      <p:sp>
        <p:nvSpPr>
          <p:cNvPr id="7" name="AutoShape 208"/>
          <p:cNvSpPr>
            <a:spLocks noChangeArrowheads="1"/>
          </p:cNvSpPr>
          <p:nvPr/>
        </p:nvSpPr>
        <p:spPr bwMode="auto">
          <a:xfrm>
            <a:off x="2670175" y="1530350"/>
            <a:ext cx="5976938" cy="850900"/>
          </a:xfrm>
          <a:prstGeom prst="roundRect">
            <a:avLst>
              <a:gd name="adj" fmla="val 17352"/>
            </a:avLst>
          </a:prstGeom>
          <a:solidFill>
            <a:srgbClr val="FFFFFF"/>
          </a:solidFill>
          <a:ln w="19050" algn="ctr">
            <a:solidFill>
              <a:schemeClr val="bg1">
                <a:lumMod val="95000"/>
              </a:schemeClr>
            </a:solidFill>
            <a:round/>
            <a:headEnd/>
            <a:tailE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wrap="none" anchor="ctr"/>
          <a:lstStyle/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1" lang="ko-KR" altLang="en-US" ker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ulim" pitchFamily="34" charset="-127"/>
              <a:ea typeface="Gulim" pitchFamily="34" charset="-127"/>
            </a:endParaRPr>
          </a:p>
        </p:txBody>
      </p:sp>
      <p:sp>
        <p:nvSpPr>
          <p:cNvPr id="6150" name="TextBox 312"/>
          <p:cNvSpPr txBox="1">
            <a:spLocks noChangeArrowheads="1"/>
          </p:cNvSpPr>
          <p:nvPr/>
        </p:nvSpPr>
        <p:spPr bwMode="auto">
          <a:xfrm>
            <a:off x="2660650" y="1712913"/>
            <a:ext cx="59769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/>
            <a:r>
              <a:rPr lang="en-US" altLang="zh-CN" sz="2800" b="1" dirty="0"/>
              <a:t>5.2  </a:t>
            </a:r>
            <a:r>
              <a:rPr lang="zh-CN" altLang="en-US" sz="2800" b="1" dirty="0"/>
              <a:t>数据模型</a:t>
            </a:r>
          </a:p>
        </p:txBody>
      </p:sp>
      <p:pic>
        <p:nvPicPr>
          <p:cNvPr id="6151" name="Picture 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963" y="1952625"/>
            <a:ext cx="1622425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ACE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" name="标题 1"/>
          <p:cNvSpPr>
            <a:spLocks noChangeArrowheads="1"/>
          </p:cNvSpPr>
          <p:nvPr/>
        </p:nvSpPr>
        <p:spPr bwMode="auto">
          <a:xfrm>
            <a:off x="1758950" y="115888"/>
            <a:ext cx="5148263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571500" indent="-571500" eaLnBrk="1" hangingPunct="1">
              <a:buFont typeface="Wingdings" pitchFamily="2" charset="2"/>
              <a:buNone/>
            </a:pPr>
            <a:r>
              <a:rPr lang="en-US" altLang="zh-CN" sz="3600">
                <a:solidFill>
                  <a:srgbClr val="1369B2"/>
                </a:solidFill>
                <a:sym typeface="Wingdings" pitchFamily="2" charset="2"/>
              </a:rPr>
              <a:t></a:t>
            </a:r>
            <a:r>
              <a:rPr lang="zh-CN" altLang="en-US" sz="3600" b="1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  <a:sym typeface="宋体" pitchFamily="2" charset="-122"/>
              </a:rPr>
              <a:t> 知识架构</a:t>
            </a:r>
          </a:p>
        </p:txBody>
      </p:sp>
      <p:grpSp>
        <p:nvGrpSpPr>
          <p:cNvPr id="6153" name="组合 311"/>
          <p:cNvGrpSpPr>
            <a:grpSpLocks/>
          </p:cNvGrpSpPr>
          <p:nvPr/>
        </p:nvGrpSpPr>
        <p:grpSpPr bwMode="auto">
          <a:xfrm>
            <a:off x="1087438" y="3008630"/>
            <a:ext cx="7648575" cy="668338"/>
            <a:chOff x="1010252" y="5045323"/>
            <a:chExt cx="7647973" cy="669007"/>
          </a:xfrm>
        </p:grpSpPr>
        <p:grpSp>
          <p:nvGrpSpPr>
            <p:cNvPr id="6195" name="组合 345"/>
            <p:cNvGrpSpPr>
              <a:grpSpLocks/>
            </p:cNvGrpSpPr>
            <p:nvPr/>
          </p:nvGrpSpPr>
          <p:grpSpPr bwMode="auto">
            <a:xfrm>
              <a:off x="2520950" y="5045323"/>
              <a:ext cx="6137275" cy="669007"/>
              <a:chOff x="2520950" y="4924673"/>
              <a:chExt cx="6137275" cy="789657"/>
            </a:xfrm>
          </p:grpSpPr>
          <p:sp>
            <p:nvSpPr>
              <p:cNvPr id="57" name="AutoShape 218"/>
              <p:cNvSpPr>
                <a:spLocks noChangeArrowheads="1"/>
              </p:cNvSpPr>
              <p:nvPr/>
            </p:nvSpPr>
            <p:spPr bwMode="auto">
              <a:xfrm>
                <a:off x="2721442" y="5393590"/>
                <a:ext cx="5806618" cy="32074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00">
                      <a:alpha val="50000"/>
                    </a:srgbClr>
                  </a:gs>
                  <a:gs pos="100000">
                    <a:srgbClr val="000000">
                      <a:gamma/>
                      <a:tint val="57647"/>
                      <a:invGamma/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1" lang="ko-KR" altLang="en-US" kern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ulim" pitchFamily="34" charset="-127"/>
                  <a:ea typeface="Gulim" pitchFamily="34" charset="-127"/>
                </a:endParaRPr>
              </a:p>
            </p:txBody>
          </p:sp>
          <p:grpSp>
            <p:nvGrpSpPr>
              <p:cNvPr id="6201" name="组合 351"/>
              <p:cNvGrpSpPr>
                <a:grpSpLocks/>
              </p:cNvGrpSpPr>
              <p:nvPr/>
            </p:nvGrpSpPr>
            <p:grpSpPr bwMode="auto">
              <a:xfrm>
                <a:off x="2520950" y="4924673"/>
                <a:ext cx="6137275" cy="664245"/>
                <a:chOff x="2520950" y="4868193"/>
                <a:chExt cx="6137275" cy="720725"/>
              </a:xfrm>
            </p:grpSpPr>
            <p:sp>
              <p:nvSpPr>
                <p:cNvPr id="59" name="AutoShape 181"/>
                <p:cNvSpPr>
                  <a:spLocks noChangeArrowheads="1"/>
                </p:cNvSpPr>
                <p:nvPr/>
              </p:nvSpPr>
              <p:spPr bwMode="auto">
                <a:xfrm>
                  <a:off x="2521433" y="4868193"/>
                  <a:ext cx="6136792" cy="720444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D5F4FF"/>
                </a:solidFill>
                <a:ln w="19050" algn="ctr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latinLnBrk="1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1" lang="ko-KR" altLang="en-US" ker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Gulim" pitchFamily="34" charset="-127"/>
                    <a:ea typeface="Gulim" pitchFamily="34" charset="-127"/>
                  </a:endParaRPr>
                </a:p>
              </p:txBody>
            </p:sp>
            <p:sp>
              <p:nvSpPr>
                <p:cNvPr id="60" name="AutoShape 202"/>
                <p:cNvSpPr>
                  <a:spLocks noChangeArrowheads="1"/>
                </p:cNvSpPr>
                <p:nvPr/>
              </p:nvSpPr>
              <p:spPr bwMode="auto">
                <a:xfrm>
                  <a:off x="2762714" y="4984197"/>
                  <a:ext cx="5689152" cy="49047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FF">
                    <a:alpha val="45882"/>
                  </a:srgbClr>
                </a:solidFill>
                <a:ln w="19050" algn="ctr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latinLnBrk="1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1" lang="ko-KR" altLang="en-US" ker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Gulim" pitchFamily="34" charset="-127"/>
                    <a:ea typeface="Gulim" pitchFamily="34" charset="-127"/>
                  </a:endParaRPr>
                </a:p>
              </p:txBody>
            </p:sp>
          </p:grpSp>
        </p:grpSp>
        <p:sp>
          <p:nvSpPr>
            <p:cNvPr id="53" name="Line 188"/>
            <p:cNvSpPr>
              <a:spLocks noChangeShapeType="1"/>
            </p:cNvSpPr>
            <p:nvPr/>
          </p:nvSpPr>
          <p:spPr bwMode="auto">
            <a:xfrm flipH="1">
              <a:off x="1500750" y="5329770"/>
              <a:ext cx="1498482" cy="0"/>
            </a:xfrm>
            <a:prstGeom prst="line">
              <a:avLst/>
            </a:prstGeom>
            <a:noFill/>
            <a:ln w="31750" cap="rnd">
              <a:solidFill>
                <a:schemeClr val="bg1">
                  <a:lumMod val="50000"/>
                </a:schemeClr>
              </a:solidFill>
              <a:prstDash val="sysDot"/>
              <a:round/>
              <a:headEnd type="oval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latinLnBrk="1">
                <a:defRPr/>
              </a:pPr>
              <a:endParaRPr kumimoji="1" lang="zh-CN" altLang="en-US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lim" pitchFamily="34" charset="-127"/>
                <a:ea typeface="Gulim" pitchFamily="34" charset="-127"/>
              </a:endParaRPr>
            </a:p>
          </p:txBody>
        </p:sp>
        <p:grpSp>
          <p:nvGrpSpPr>
            <p:cNvPr id="6197" name="组合 347"/>
            <p:cNvGrpSpPr>
              <a:grpSpLocks/>
            </p:cNvGrpSpPr>
            <p:nvPr/>
          </p:nvGrpSpPr>
          <p:grpSpPr bwMode="auto">
            <a:xfrm>
              <a:off x="1010252" y="5045328"/>
              <a:ext cx="634950" cy="637227"/>
              <a:chOff x="1071531" y="4776118"/>
              <a:chExt cx="903180" cy="906418"/>
            </a:xfrm>
          </p:grpSpPr>
          <p:sp>
            <p:nvSpPr>
              <p:cNvPr id="55" name="Oval 148"/>
              <p:cNvSpPr>
                <a:spLocks noChangeArrowheads="1"/>
              </p:cNvSpPr>
              <p:nvPr/>
            </p:nvSpPr>
            <p:spPr bwMode="auto">
              <a:xfrm>
                <a:off x="1071531" y="4776111"/>
                <a:ext cx="903180" cy="906415"/>
              </a:xfrm>
              <a:prstGeom prst="ellipse">
                <a:avLst/>
              </a:prstGeom>
              <a:gradFill flip="none" rotWithShape="1">
                <a:gsLst>
                  <a:gs pos="0">
                    <a:srgbClr val="A3D3FF"/>
                  </a:gs>
                  <a:gs pos="100000">
                    <a:srgbClr val="B9E9FF"/>
                  </a:gs>
                </a:gsLst>
                <a:lin ang="2700000" scaled="1"/>
                <a:tileRect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90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1" lang="ko-KR" altLang="ko-KR" ker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  <a:ea typeface="Gulim" pitchFamily="34" charset="-127"/>
                </a:endParaRPr>
              </a:p>
            </p:txBody>
          </p:sp>
          <p:sp>
            <p:nvSpPr>
              <p:cNvPr id="56" name="Oval 151"/>
              <p:cNvSpPr>
                <a:spLocks noChangeArrowheads="1"/>
              </p:cNvSpPr>
              <p:nvPr/>
            </p:nvSpPr>
            <p:spPr bwMode="auto">
              <a:xfrm>
                <a:off x="1428287" y="4789673"/>
                <a:ext cx="241600" cy="241862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5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1" lang="ko-KR" altLang="ko-KR" kern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ulim" pitchFamily="34" charset="-127"/>
                  <a:ea typeface="Gulim" pitchFamily="34" charset="-127"/>
                </a:endParaRPr>
              </a:p>
            </p:txBody>
          </p:sp>
        </p:grpSp>
      </p:grpSp>
      <p:grpSp>
        <p:nvGrpSpPr>
          <p:cNvPr id="6154" name="组合 313"/>
          <p:cNvGrpSpPr>
            <a:grpSpLocks/>
          </p:cNvGrpSpPr>
          <p:nvPr/>
        </p:nvGrpSpPr>
        <p:grpSpPr bwMode="auto">
          <a:xfrm>
            <a:off x="1328738" y="3864293"/>
            <a:ext cx="7407275" cy="668337"/>
            <a:chOff x="1252258" y="5045323"/>
            <a:chExt cx="7405967" cy="669007"/>
          </a:xfrm>
        </p:grpSpPr>
        <p:grpSp>
          <p:nvGrpSpPr>
            <p:cNvPr id="6188" name="组合 338"/>
            <p:cNvGrpSpPr>
              <a:grpSpLocks/>
            </p:cNvGrpSpPr>
            <p:nvPr/>
          </p:nvGrpSpPr>
          <p:grpSpPr bwMode="auto">
            <a:xfrm>
              <a:off x="2520950" y="5045323"/>
              <a:ext cx="6137275" cy="669007"/>
              <a:chOff x="2520950" y="4924673"/>
              <a:chExt cx="6137275" cy="789657"/>
            </a:xfrm>
          </p:grpSpPr>
          <p:sp>
            <p:nvSpPr>
              <p:cNvPr id="65" name="AutoShape 218"/>
              <p:cNvSpPr>
                <a:spLocks noChangeArrowheads="1"/>
              </p:cNvSpPr>
              <p:nvPr/>
            </p:nvSpPr>
            <p:spPr bwMode="auto">
              <a:xfrm>
                <a:off x="2720436" y="5393591"/>
                <a:ext cx="5807637" cy="32073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00">
                      <a:alpha val="50000"/>
                    </a:srgbClr>
                  </a:gs>
                  <a:gs pos="100000">
                    <a:srgbClr val="000000">
                      <a:gamma/>
                      <a:tint val="57647"/>
                      <a:invGamma/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1" lang="ko-KR" altLang="en-US" kern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ulim" pitchFamily="34" charset="-127"/>
                  <a:ea typeface="Gulim" pitchFamily="34" charset="-127"/>
                </a:endParaRPr>
              </a:p>
            </p:txBody>
          </p:sp>
          <p:grpSp>
            <p:nvGrpSpPr>
              <p:cNvPr id="6192" name="组合 342"/>
              <p:cNvGrpSpPr>
                <a:grpSpLocks/>
              </p:cNvGrpSpPr>
              <p:nvPr/>
            </p:nvGrpSpPr>
            <p:grpSpPr bwMode="auto">
              <a:xfrm>
                <a:off x="2520950" y="4924673"/>
                <a:ext cx="6137275" cy="664245"/>
                <a:chOff x="2520950" y="4868193"/>
                <a:chExt cx="6137275" cy="720725"/>
              </a:xfrm>
            </p:grpSpPr>
            <p:sp>
              <p:nvSpPr>
                <p:cNvPr id="67" name="AutoShape 181"/>
                <p:cNvSpPr>
                  <a:spLocks noChangeArrowheads="1"/>
                </p:cNvSpPr>
                <p:nvPr/>
              </p:nvSpPr>
              <p:spPr bwMode="auto">
                <a:xfrm>
                  <a:off x="2517272" y="4868193"/>
                  <a:ext cx="6140953" cy="720446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D5EBFF"/>
                </a:solidFill>
                <a:ln w="19050" algn="ctr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latinLnBrk="1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1" lang="ko-KR" altLang="en-US" ker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Gulim" pitchFamily="34" charset="-127"/>
                    <a:ea typeface="Gulim" pitchFamily="34" charset="-127"/>
                  </a:endParaRPr>
                </a:p>
              </p:txBody>
            </p:sp>
            <p:sp>
              <p:nvSpPr>
                <p:cNvPr id="68" name="AutoShape 202"/>
                <p:cNvSpPr>
                  <a:spLocks noChangeArrowheads="1"/>
                </p:cNvSpPr>
                <p:nvPr/>
              </p:nvSpPr>
              <p:spPr bwMode="auto">
                <a:xfrm>
                  <a:off x="2761703" y="4984196"/>
                  <a:ext cx="5690183" cy="490473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FF">
                    <a:alpha val="45882"/>
                  </a:srgbClr>
                </a:solidFill>
                <a:ln w="19050" algn="ctr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latinLnBrk="1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1" lang="ko-KR" altLang="en-US" ker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Gulim" pitchFamily="34" charset="-127"/>
                    <a:ea typeface="Gulim" pitchFamily="34" charset="-127"/>
                  </a:endParaRPr>
                </a:p>
              </p:txBody>
            </p:sp>
          </p:grpSp>
        </p:grpSp>
        <p:sp>
          <p:nvSpPr>
            <p:cNvPr id="63" name="Line 188"/>
            <p:cNvSpPr>
              <a:spLocks noChangeShapeType="1"/>
            </p:cNvSpPr>
            <p:nvPr/>
          </p:nvSpPr>
          <p:spPr bwMode="auto">
            <a:xfrm flipH="1">
              <a:off x="1499864" y="5329770"/>
              <a:ext cx="1498335" cy="0"/>
            </a:xfrm>
            <a:prstGeom prst="line">
              <a:avLst/>
            </a:prstGeom>
            <a:noFill/>
            <a:ln w="31750" cap="rnd">
              <a:solidFill>
                <a:schemeClr val="bg1">
                  <a:lumMod val="50000"/>
                </a:schemeClr>
              </a:solidFill>
              <a:prstDash val="sysDot"/>
              <a:round/>
              <a:headEnd type="oval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latinLnBrk="1">
                <a:defRPr/>
              </a:pPr>
              <a:endParaRPr kumimoji="1" lang="zh-CN" altLang="en-US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lim" pitchFamily="34" charset="-127"/>
                <a:ea typeface="Gulim" pitchFamily="34" charset="-127"/>
              </a:endParaRPr>
            </a:p>
          </p:txBody>
        </p:sp>
        <p:sp>
          <p:nvSpPr>
            <p:cNvPr id="64" name="Oval 151"/>
            <p:cNvSpPr>
              <a:spLocks noChangeArrowheads="1"/>
            </p:cNvSpPr>
            <p:nvPr/>
          </p:nvSpPr>
          <p:spPr bwMode="auto">
            <a:xfrm>
              <a:off x="1252258" y="5064392"/>
              <a:ext cx="169832" cy="170032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50000"/>
                  </a:srgbClr>
                </a:gs>
                <a:gs pos="100000">
                  <a:srgbClr val="000000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1" lang="ko-KR" altLang="ko-KR" ker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lim" pitchFamily="34" charset="-127"/>
                <a:ea typeface="Gulim" pitchFamily="34" charset="-127"/>
              </a:endParaRPr>
            </a:p>
          </p:txBody>
        </p:sp>
      </p:grpSp>
      <p:grpSp>
        <p:nvGrpSpPr>
          <p:cNvPr id="6156" name="组合 315"/>
          <p:cNvGrpSpPr>
            <a:grpSpLocks/>
          </p:cNvGrpSpPr>
          <p:nvPr/>
        </p:nvGrpSpPr>
        <p:grpSpPr bwMode="auto">
          <a:xfrm>
            <a:off x="1112838" y="3842068"/>
            <a:ext cx="635000" cy="638175"/>
            <a:chOff x="1190461" y="2772022"/>
            <a:chExt cx="635025" cy="637257"/>
          </a:xfrm>
        </p:grpSpPr>
        <p:sp>
          <p:nvSpPr>
            <p:cNvPr id="78" name="Oval 148"/>
            <p:cNvSpPr>
              <a:spLocks noChangeArrowheads="1"/>
            </p:cNvSpPr>
            <p:nvPr/>
          </p:nvSpPr>
          <p:spPr bwMode="auto">
            <a:xfrm>
              <a:off x="1190461" y="2772022"/>
              <a:ext cx="635025" cy="637257"/>
            </a:xfrm>
            <a:prstGeom prst="ellipse">
              <a:avLst/>
            </a:prstGeom>
            <a:gradFill flip="none" rotWithShape="1">
              <a:gsLst>
                <a:gs pos="0">
                  <a:srgbClr val="A3D3FF"/>
                </a:gs>
                <a:gs pos="100000">
                  <a:srgbClr val="B9E9FF"/>
                </a:gs>
              </a:gsLst>
              <a:lin ang="270000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1" lang="ko-KR" altLang="ko-KR" ker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Gulim" pitchFamily="34" charset="-127"/>
              </a:endParaRPr>
            </a:p>
          </p:txBody>
        </p:sp>
        <p:sp>
          <p:nvSpPr>
            <p:cNvPr id="79" name="Oval 151"/>
            <p:cNvSpPr>
              <a:spLocks noChangeArrowheads="1"/>
            </p:cNvSpPr>
            <p:nvPr/>
          </p:nvSpPr>
          <p:spPr bwMode="auto">
            <a:xfrm>
              <a:off x="1412720" y="2791045"/>
              <a:ext cx="169869" cy="169618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50000"/>
                  </a:srgbClr>
                </a:gs>
                <a:gs pos="100000">
                  <a:srgbClr val="000000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1" lang="ko-KR" altLang="ko-KR" ker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lim" pitchFamily="34" charset="-127"/>
                <a:ea typeface="Gulim" pitchFamily="34" charset="-127"/>
              </a:endParaRPr>
            </a:p>
          </p:txBody>
        </p:sp>
      </p:grpSp>
      <p:sp>
        <p:nvSpPr>
          <p:cNvPr id="6158" name="TextBox 317"/>
          <p:cNvSpPr txBox="1">
            <a:spLocks noChangeArrowheads="1"/>
          </p:cNvSpPr>
          <p:nvPr/>
        </p:nvSpPr>
        <p:spPr bwMode="auto">
          <a:xfrm>
            <a:off x="1024255" y="3126105"/>
            <a:ext cx="79216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/>
            <a:r>
              <a:rPr lang="en-US" altLang="zh-CN" sz="1600" dirty="0"/>
              <a:t>5.2.1</a:t>
            </a:r>
            <a:endParaRPr lang="zh-CN" altLang="en-US" sz="1600" dirty="0"/>
          </a:p>
        </p:txBody>
      </p:sp>
      <p:sp>
        <p:nvSpPr>
          <p:cNvPr id="6160" name="TextBox 320"/>
          <p:cNvSpPr txBox="1">
            <a:spLocks noChangeArrowheads="1"/>
          </p:cNvSpPr>
          <p:nvPr/>
        </p:nvSpPr>
        <p:spPr bwMode="auto">
          <a:xfrm>
            <a:off x="3213100" y="3110230"/>
            <a:ext cx="4699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数据存储结构</a:t>
            </a:r>
          </a:p>
        </p:txBody>
      </p:sp>
      <p:sp>
        <p:nvSpPr>
          <p:cNvPr id="6161" name="TextBox 321"/>
          <p:cNvSpPr txBox="1">
            <a:spLocks noChangeArrowheads="1"/>
          </p:cNvSpPr>
          <p:nvPr/>
        </p:nvSpPr>
        <p:spPr bwMode="auto">
          <a:xfrm>
            <a:off x="3213100" y="3965893"/>
            <a:ext cx="44831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Znode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的类型</a:t>
            </a:r>
          </a:p>
        </p:txBody>
      </p:sp>
      <p:sp>
        <p:nvSpPr>
          <p:cNvPr id="6163" name="TextBox 317"/>
          <p:cNvSpPr txBox="1">
            <a:spLocks noChangeArrowheads="1"/>
          </p:cNvSpPr>
          <p:nvPr/>
        </p:nvSpPr>
        <p:spPr bwMode="auto">
          <a:xfrm>
            <a:off x="1027113" y="3964305"/>
            <a:ext cx="79216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/>
            <a:r>
              <a:rPr lang="en-US" altLang="zh-CN" sz="1600" dirty="0"/>
              <a:t>5.2.2</a:t>
            </a:r>
            <a:endParaRPr lang="zh-CN" altLang="en-US" sz="1600" dirty="0"/>
          </a:p>
        </p:txBody>
      </p:sp>
      <p:grpSp>
        <p:nvGrpSpPr>
          <p:cNvPr id="32" name="组合 314"/>
          <p:cNvGrpSpPr>
            <a:grpSpLocks/>
          </p:cNvGrpSpPr>
          <p:nvPr/>
        </p:nvGrpSpPr>
        <p:grpSpPr bwMode="auto">
          <a:xfrm>
            <a:off x="1328738" y="4672965"/>
            <a:ext cx="7407275" cy="668338"/>
            <a:chOff x="1252258" y="5045323"/>
            <a:chExt cx="7405967" cy="669007"/>
          </a:xfrm>
        </p:grpSpPr>
        <p:grpSp>
          <p:nvGrpSpPr>
            <p:cNvPr id="33" name="组合 331"/>
            <p:cNvGrpSpPr>
              <a:grpSpLocks/>
            </p:cNvGrpSpPr>
            <p:nvPr/>
          </p:nvGrpSpPr>
          <p:grpSpPr bwMode="auto">
            <a:xfrm>
              <a:off x="2520950" y="5045323"/>
              <a:ext cx="6137275" cy="669007"/>
              <a:chOff x="2520950" y="4924673"/>
              <a:chExt cx="6137275" cy="789657"/>
            </a:xfrm>
          </p:grpSpPr>
          <p:sp>
            <p:nvSpPr>
              <p:cNvPr id="36" name="AutoShape 218"/>
              <p:cNvSpPr>
                <a:spLocks noChangeArrowheads="1"/>
              </p:cNvSpPr>
              <p:nvPr/>
            </p:nvSpPr>
            <p:spPr bwMode="auto">
              <a:xfrm>
                <a:off x="2720436" y="5393590"/>
                <a:ext cx="5807637" cy="32074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00">
                      <a:alpha val="50000"/>
                    </a:srgbClr>
                  </a:gs>
                  <a:gs pos="100000">
                    <a:srgbClr val="000000">
                      <a:gamma/>
                      <a:tint val="57647"/>
                      <a:invGamma/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1" lang="ko-KR" altLang="en-US" kern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ulim" pitchFamily="34" charset="-127"/>
                  <a:ea typeface="Gulim" pitchFamily="34" charset="-127"/>
                </a:endParaRPr>
              </a:p>
            </p:txBody>
          </p:sp>
          <p:grpSp>
            <p:nvGrpSpPr>
              <p:cNvPr id="37" name="组合 335"/>
              <p:cNvGrpSpPr>
                <a:grpSpLocks/>
              </p:cNvGrpSpPr>
              <p:nvPr/>
            </p:nvGrpSpPr>
            <p:grpSpPr bwMode="auto">
              <a:xfrm>
                <a:off x="2520950" y="4924673"/>
                <a:ext cx="6137275" cy="664245"/>
                <a:chOff x="2520950" y="4868193"/>
                <a:chExt cx="6137275" cy="720725"/>
              </a:xfrm>
            </p:grpSpPr>
            <p:sp>
              <p:nvSpPr>
                <p:cNvPr id="38" name="AutoShape 181"/>
                <p:cNvSpPr>
                  <a:spLocks noChangeArrowheads="1"/>
                </p:cNvSpPr>
                <p:nvPr/>
              </p:nvSpPr>
              <p:spPr bwMode="auto">
                <a:xfrm>
                  <a:off x="2517272" y="4868193"/>
                  <a:ext cx="6140953" cy="720444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D5F4FF"/>
                </a:solidFill>
                <a:ln w="19050" algn="ctr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latinLnBrk="1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1" lang="ko-KR" altLang="en-US" ker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Gulim" pitchFamily="34" charset="-127"/>
                    <a:ea typeface="Gulim" pitchFamily="34" charset="-127"/>
                  </a:endParaRPr>
                </a:p>
              </p:txBody>
            </p:sp>
            <p:sp>
              <p:nvSpPr>
                <p:cNvPr id="39" name="AutoShape 202"/>
                <p:cNvSpPr>
                  <a:spLocks noChangeArrowheads="1"/>
                </p:cNvSpPr>
                <p:nvPr/>
              </p:nvSpPr>
              <p:spPr bwMode="auto">
                <a:xfrm>
                  <a:off x="2761703" y="4984197"/>
                  <a:ext cx="5690183" cy="49047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FF">
                    <a:alpha val="45882"/>
                  </a:srgbClr>
                </a:solidFill>
                <a:ln w="19050" algn="ctr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latinLnBrk="1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1" lang="ko-KR" altLang="en-US" ker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Gulim" pitchFamily="34" charset="-127"/>
                    <a:ea typeface="Gulim" pitchFamily="34" charset="-127"/>
                  </a:endParaRPr>
                </a:p>
              </p:txBody>
            </p:sp>
          </p:grpSp>
        </p:grpSp>
        <p:sp>
          <p:nvSpPr>
            <p:cNvPr id="34" name="Line 188"/>
            <p:cNvSpPr>
              <a:spLocks noChangeShapeType="1"/>
            </p:cNvSpPr>
            <p:nvPr/>
          </p:nvSpPr>
          <p:spPr bwMode="auto">
            <a:xfrm flipH="1">
              <a:off x="1499864" y="5329770"/>
              <a:ext cx="1498335" cy="0"/>
            </a:xfrm>
            <a:prstGeom prst="line">
              <a:avLst/>
            </a:prstGeom>
            <a:noFill/>
            <a:ln w="31750" cap="rnd">
              <a:solidFill>
                <a:schemeClr val="bg1">
                  <a:lumMod val="50000"/>
                </a:schemeClr>
              </a:solidFill>
              <a:prstDash val="sysDot"/>
              <a:round/>
              <a:headEnd type="oval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latinLnBrk="1">
                <a:defRPr/>
              </a:pPr>
              <a:endParaRPr kumimoji="1" lang="zh-CN" altLang="en-US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lim" pitchFamily="34" charset="-127"/>
                <a:ea typeface="Gulim" pitchFamily="34" charset="-127"/>
              </a:endParaRPr>
            </a:p>
          </p:txBody>
        </p:sp>
        <p:sp>
          <p:nvSpPr>
            <p:cNvPr id="35" name="Oval 151"/>
            <p:cNvSpPr>
              <a:spLocks noChangeArrowheads="1"/>
            </p:cNvSpPr>
            <p:nvPr/>
          </p:nvSpPr>
          <p:spPr bwMode="auto">
            <a:xfrm>
              <a:off x="1252258" y="5064392"/>
              <a:ext cx="169832" cy="170033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50000"/>
                  </a:srgbClr>
                </a:gs>
                <a:gs pos="100000">
                  <a:srgbClr val="000000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1" lang="ko-KR" altLang="ko-KR" ker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lim" pitchFamily="34" charset="-127"/>
                <a:ea typeface="Gulim" pitchFamily="34" charset="-127"/>
              </a:endParaRPr>
            </a:p>
          </p:txBody>
        </p:sp>
      </p:grpSp>
      <p:grpSp>
        <p:nvGrpSpPr>
          <p:cNvPr id="40" name="组合 316"/>
          <p:cNvGrpSpPr>
            <a:grpSpLocks/>
          </p:cNvGrpSpPr>
          <p:nvPr/>
        </p:nvGrpSpPr>
        <p:grpSpPr bwMode="auto">
          <a:xfrm>
            <a:off x="1112838" y="4645978"/>
            <a:ext cx="635000" cy="636587"/>
            <a:chOff x="1190461" y="2772022"/>
            <a:chExt cx="635025" cy="637257"/>
          </a:xfrm>
        </p:grpSpPr>
        <p:sp>
          <p:nvSpPr>
            <p:cNvPr id="41" name="Oval 148"/>
            <p:cNvSpPr>
              <a:spLocks noChangeArrowheads="1"/>
            </p:cNvSpPr>
            <p:nvPr/>
          </p:nvSpPr>
          <p:spPr bwMode="auto">
            <a:xfrm>
              <a:off x="1190461" y="2772022"/>
              <a:ext cx="635025" cy="637257"/>
            </a:xfrm>
            <a:prstGeom prst="ellipse">
              <a:avLst/>
            </a:prstGeom>
            <a:gradFill flip="none" rotWithShape="1">
              <a:gsLst>
                <a:gs pos="0">
                  <a:srgbClr val="A3D3FF"/>
                </a:gs>
                <a:gs pos="100000">
                  <a:srgbClr val="B9E9FF"/>
                </a:gs>
              </a:gsLst>
              <a:lin ang="270000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1" lang="ko-KR" altLang="ko-KR" ker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Gulim" pitchFamily="34" charset="-127"/>
              </a:endParaRPr>
            </a:p>
          </p:txBody>
        </p:sp>
        <p:sp>
          <p:nvSpPr>
            <p:cNvPr id="42" name="Oval 151"/>
            <p:cNvSpPr>
              <a:spLocks noChangeArrowheads="1"/>
            </p:cNvSpPr>
            <p:nvPr/>
          </p:nvSpPr>
          <p:spPr bwMode="auto">
            <a:xfrm>
              <a:off x="1412720" y="2791092"/>
              <a:ext cx="169869" cy="170041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50000"/>
                  </a:srgbClr>
                </a:gs>
                <a:gs pos="100000">
                  <a:srgbClr val="000000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1" lang="ko-KR" altLang="ko-KR" ker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lim" pitchFamily="34" charset="-127"/>
                <a:ea typeface="Gulim" pitchFamily="34" charset="-127"/>
              </a:endParaRPr>
            </a:p>
          </p:txBody>
        </p:sp>
      </p:grpSp>
      <p:sp>
        <p:nvSpPr>
          <p:cNvPr id="43" name="TextBox 317"/>
          <p:cNvSpPr txBox="1">
            <a:spLocks noChangeArrowheads="1"/>
          </p:cNvSpPr>
          <p:nvPr/>
        </p:nvSpPr>
        <p:spPr bwMode="auto">
          <a:xfrm>
            <a:off x="1040448" y="4774883"/>
            <a:ext cx="79216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/>
            <a:r>
              <a:rPr lang="en-US" altLang="zh-CN" sz="1600" dirty="0"/>
              <a:t>5.2.3</a:t>
            </a:r>
            <a:endParaRPr lang="zh-CN" altLang="en-US" sz="1600" dirty="0"/>
          </a:p>
        </p:txBody>
      </p:sp>
      <p:sp>
        <p:nvSpPr>
          <p:cNvPr id="44" name="TextBox 321"/>
          <p:cNvSpPr txBox="1">
            <a:spLocks noChangeArrowheads="1"/>
          </p:cNvSpPr>
          <p:nvPr/>
        </p:nvSpPr>
        <p:spPr bwMode="auto">
          <a:xfrm>
            <a:off x="3213100" y="4779327"/>
            <a:ext cx="44831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Znode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的属性</a:t>
            </a:r>
          </a:p>
        </p:txBody>
      </p:sp>
    </p:spTree>
    <p:custDataLst>
      <p:tags r:id="rId1"/>
    </p:custData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132"/>
          <p:cNvSpPr>
            <a:spLocks noChangeArrowheads="1"/>
          </p:cNvSpPr>
          <p:nvPr/>
        </p:nvSpPr>
        <p:spPr bwMode="auto">
          <a:xfrm>
            <a:off x="392113" y="1301174"/>
            <a:ext cx="2016125" cy="5178435"/>
          </a:xfrm>
          <a:prstGeom prst="upArrow">
            <a:avLst>
              <a:gd name="adj1" fmla="val 66296"/>
              <a:gd name="adj2" fmla="val 58426"/>
            </a:avLst>
          </a:prstGeom>
          <a:gradFill flip="none" rotWithShape="1">
            <a:gsLst>
              <a:gs pos="0">
                <a:srgbClr val="D5F4FF"/>
              </a:gs>
              <a:gs pos="100000">
                <a:srgbClr val="764718">
                  <a:alpha val="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wrap="none" anchor="ctr"/>
          <a:lstStyle/>
          <a:p>
            <a:pPr latinLnBrk="1">
              <a:defRPr/>
            </a:pPr>
            <a:endParaRPr kumimoji="1" lang="ko-KR" altLang="en-US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ulim" pitchFamily="34" charset="-127"/>
              <a:ea typeface="Gulim" pitchFamily="34" charset="-127"/>
            </a:endParaRPr>
          </a:p>
        </p:txBody>
      </p:sp>
      <p:sp>
        <p:nvSpPr>
          <p:cNvPr id="7" name="AutoShape 208"/>
          <p:cNvSpPr>
            <a:spLocks noChangeArrowheads="1"/>
          </p:cNvSpPr>
          <p:nvPr/>
        </p:nvSpPr>
        <p:spPr bwMode="auto">
          <a:xfrm>
            <a:off x="2670175" y="1530350"/>
            <a:ext cx="5976938" cy="850900"/>
          </a:xfrm>
          <a:prstGeom prst="roundRect">
            <a:avLst>
              <a:gd name="adj" fmla="val 17352"/>
            </a:avLst>
          </a:prstGeom>
          <a:solidFill>
            <a:srgbClr val="FFFFFF"/>
          </a:solidFill>
          <a:ln w="19050" algn="ctr">
            <a:solidFill>
              <a:schemeClr val="bg1">
                <a:lumMod val="95000"/>
              </a:schemeClr>
            </a:solidFill>
            <a:round/>
            <a:headEnd/>
            <a:tailE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wrap="none" anchor="ctr"/>
          <a:lstStyle/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1" lang="ko-KR" altLang="en-US" ker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ulim" pitchFamily="34" charset="-127"/>
              <a:ea typeface="Gulim" pitchFamily="34" charset="-127"/>
            </a:endParaRPr>
          </a:p>
        </p:txBody>
      </p:sp>
      <p:sp>
        <p:nvSpPr>
          <p:cNvPr id="7174" name="TextBox 312"/>
          <p:cNvSpPr txBox="1">
            <a:spLocks noChangeArrowheads="1"/>
          </p:cNvSpPr>
          <p:nvPr/>
        </p:nvSpPr>
        <p:spPr bwMode="auto">
          <a:xfrm>
            <a:off x="2670175" y="1712913"/>
            <a:ext cx="59769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/>
            <a:r>
              <a:rPr lang="en-US" altLang="zh-CN" sz="2800" b="1" dirty="0"/>
              <a:t>5.3  Zookeeper</a:t>
            </a:r>
            <a:r>
              <a:rPr lang="zh-CN" altLang="en-US" sz="2800" b="1" dirty="0"/>
              <a:t>的</a:t>
            </a:r>
            <a:r>
              <a:rPr lang="en-US" altLang="zh-CN" sz="2800" b="1" dirty="0"/>
              <a:t>Watcher</a:t>
            </a:r>
            <a:r>
              <a:rPr lang="zh-CN" altLang="en-US" sz="2800" b="1" dirty="0"/>
              <a:t>机制</a:t>
            </a:r>
          </a:p>
        </p:txBody>
      </p:sp>
      <p:pic>
        <p:nvPicPr>
          <p:cNvPr id="7175" name="Picture 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963" y="1929765"/>
            <a:ext cx="1622425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ACE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" name="标题 1"/>
          <p:cNvSpPr>
            <a:spLocks noChangeArrowheads="1"/>
          </p:cNvSpPr>
          <p:nvPr/>
        </p:nvSpPr>
        <p:spPr bwMode="auto">
          <a:xfrm>
            <a:off x="1758950" y="115888"/>
            <a:ext cx="5148263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571500" indent="-571500" eaLnBrk="1" hangingPunct="1">
              <a:buFont typeface="Wingdings" pitchFamily="2" charset="2"/>
              <a:buNone/>
            </a:pPr>
            <a:r>
              <a:rPr lang="en-US" altLang="zh-CN" sz="3600">
                <a:solidFill>
                  <a:srgbClr val="1369B2"/>
                </a:solidFill>
                <a:sym typeface="Wingdings" pitchFamily="2" charset="2"/>
              </a:rPr>
              <a:t></a:t>
            </a:r>
            <a:r>
              <a:rPr lang="zh-CN" altLang="en-US" sz="3600" b="1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  <a:sym typeface="宋体" pitchFamily="2" charset="-122"/>
              </a:rPr>
              <a:t> 知识架构</a:t>
            </a:r>
          </a:p>
        </p:txBody>
      </p:sp>
      <p:grpSp>
        <p:nvGrpSpPr>
          <p:cNvPr id="34" name="组合 311"/>
          <p:cNvGrpSpPr>
            <a:grpSpLocks/>
          </p:cNvGrpSpPr>
          <p:nvPr/>
        </p:nvGrpSpPr>
        <p:grpSpPr bwMode="auto">
          <a:xfrm>
            <a:off x="1087438" y="3002280"/>
            <a:ext cx="7648575" cy="668338"/>
            <a:chOff x="1010252" y="5045323"/>
            <a:chExt cx="7647973" cy="669007"/>
          </a:xfrm>
        </p:grpSpPr>
        <p:grpSp>
          <p:nvGrpSpPr>
            <p:cNvPr id="35" name="组合 345"/>
            <p:cNvGrpSpPr>
              <a:grpSpLocks/>
            </p:cNvGrpSpPr>
            <p:nvPr/>
          </p:nvGrpSpPr>
          <p:grpSpPr bwMode="auto">
            <a:xfrm>
              <a:off x="2520950" y="5045323"/>
              <a:ext cx="6137275" cy="669007"/>
              <a:chOff x="2520950" y="4924673"/>
              <a:chExt cx="6137275" cy="789657"/>
            </a:xfrm>
          </p:grpSpPr>
          <p:sp>
            <p:nvSpPr>
              <p:cNvPr id="40" name="AutoShape 218"/>
              <p:cNvSpPr>
                <a:spLocks noChangeArrowheads="1"/>
              </p:cNvSpPr>
              <p:nvPr/>
            </p:nvSpPr>
            <p:spPr bwMode="auto">
              <a:xfrm>
                <a:off x="2721442" y="5393590"/>
                <a:ext cx="5806618" cy="32074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00">
                      <a:alpha val="50000"/>
                    </a:srgbClr>
                  </a:gs>
                  <a:gs pos="100000">
                    <a:srgbClr val="000000">
                      <a:gamma/>
                      <a:tint val="57647"/>
                      <a:invGamma/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1" lang="ko-KR" altLang="en-US" kern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ulim" pitchFamily="34" charset="-127"/>
                  <a:ea typeface="Gulim" pitchFamily="34" charset="-127"/>
                </a:endParaRPr>
              </a:p>
            </p:txBody>
          </p:sp>
          <p:grpSp>
            <p:nvGrpSpPr>
              <p:cNvPr id="41" name="组合 351"/>
              <p:cNvGrpSpPr>
                <a:grpSpLocks/>
              </p:cNvGrpSpPr>
              <p:nvPr/>
            </p:nvGrpSpPr>
            <p:grpSpPr bwMode="auto">
              <a:xfrm>
                <a:off x="2520950" y="4924673"/>
                <a:ext cx="6137275" cy="664245"/>
                <a:chOff x="2520950" y="4868193"/>
                <a:chExt cx="6137275" cy="720725"/>
              </a:xfrm>
            </p:grpSpPr>
            <p:sp>
              <p:nvSpPr>
                <p:cNvPr id="42" name="AutoShape 181"/>
                <p:cNvSpPr>
                  <a:spLocks noChangeArrowheads="1"/>
                </p:cNvSpPr>
                <p:nvPr/>
              </p:nvSpPr>
              <p:spPr bwMode="auto">
                <a:xfrm>
                  <a:off x="2521433" y="4868193"/>
                  <a:ext cx="6136792" cy="720444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D5F4FF"/>
                </a:solidFill>
                <a:ln w="19050" algn="ctr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latinLnBrk="1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1" lang="ko-KR" altLang="en-US" ker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Gulim" pitchFamily="34" charset="-127"/>
                    <a:ea typeface="Gulim" pitchFamily="34" charset="-127"/>
                  </a:endParaRPr>
                </a:p>
              </p:txBody>
            </p:sp>
            <p:sp>
              <p:nvSpPr>
                <p:cNvPr id="43" name="AutoShape 202"/>
                <p:cNvSpPr>
                  <a:spLocks noChangeArrowheads="1"/>
                </p:cNvSpPr>
                <p:nvPr/>
              </p:nvSpPr>
              <p:spPr bwMode="auto">
                <a:xfrm>
                  <a:off x="2762714" y="4984197"/>
                  <a:ext cx="5689152" cy="49047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FF">
                    <a:alpha val="45882"/>
                  </a:srgbClr>
                </a:solidFill>
                <a:ln w="19050" algn="ctr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latinLnBrk="1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1" lang="ko-KR" altLang="en-US" ker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Gulim" pitchFamily="34" charset="-127"/>
                    <a:ea typeface="Gulim" pitchFamily="34" charset="-127"/>
                  </a:endParaRPr>
                </a:p>
              </p:txBody>
            </p:sp>
          </p:grpSp>
        </p:grpSp>
        <p:sp>
          <p:nvSpPr>
            <p:cNvPr id="36" name="Line 188"/>
            <p:cNvSpPr>
              <a:spLocks noChangeShapeType="1"/>
            </p:cNvSpPr>
            <p:nvPr/>
          </p:nvSpPr>
          <p:spPr bwMode="auto">
            <a:xfrm flipH="1">
              <a:off x="1500750" y="5329770"/>
              <a:ext cx="1498482" cy="0"/>
            </a:xfrm>
            <a:prstGeom prst="line">
              <a:avLst/>
            </a:prstGeom>
            <a:noFill/>
            <a:ln w="31750" cap="rnd">
              <a:solidFill>
                <a:schemeClr val="bg1">
                  <a:lumMod val="50000"/>
                </a:schemeClr>
              </a:solidFill>
              <a:prstDash val="sysDot"/>
              <a:round/>
              <a:headEnd type="oval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latinLnBrk="1">
                <a:defRPr/>
              </a:pPr>
              <a:endParaRPr kumimoji="1" lang="zh-CN" altLang="en-US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lim" pitchFamily="34" charset="-127"/>
                <a:ea typeface="Gulim" pitchFamily="34" charset="-127"/>
              </a:endParaRPr>
            </a:p>
          </p:txBody>
        </p:sp>
        <p:grpSp>
          <p:nvGrpSpPr>
            <p:cNvPr id="37" name="组合 347"/>
            <p:cNvGrpSpPr>
              <a:grpSpLocks/>
            </p:cNvGrpSpPr>
            <p:nvPr/>
          </p:nvGrpSpPr>
          <p:grpSpPr bwMode="auto">
            <a:xfrm>
              <a:off x="1010252" y="5045328"/>
              <a:ext cx="634950" cy="637227"/>
              <a:chOff x="1071531" y="4776118"/>
              <a:chExt cx="903180" cy="906418"/>
            </a:xfrm>
          </p:grpSpPr>
          <p:sp>
            <p:nvSpPr>
              <p:cNvPr id="38" name="Oval 148"/>
              <p:cNvSpPr>
                <a:spLocks noChangeArrowheads="1"/>
              </p:cNvSpPr>
              <p:nvPr/>
            </p:nvSpPr>
            <p:spPr bwMode="auto">
              <a:xfrm>
                <a:off x="1071531" y="4776111"/>
                <a:ext cx="903180" cy="906415"/>
              </a:xfrm>
              <a:prstGeom prst="ellipse">
                <a:avLst/>
              </a:prstGeom>
              <a:gradFill flip="none" rotWithShape="1">
                <a:gsLst>
                  <a:gs pos="0">
                    <a:srgbClr val="A3D3FF"/>
                  </a:gs>
                  <a:gs pos="100000">
                    <a:srgbClr val="B9E9FF"/>
                  </a:gs>
                </a:gsLst>
                <a:lin ang="2700000" scaled="1"/>
                <a:tileRect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90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1" lang="ko-KR" altLang="ko-KR" ker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  <a:ea typeface="Gulim" pitchFamily="34" charset="-127"/>
                </a:endParaRPr>
              </a:p>
            </p:txBody>
          </p:sp>
          <p:sp>
            <p:nvSpPr>
              <p:cNvPr id="39" name="Oval 151"/>
              <p:cNvSpPr>
                <a:spLocks noChangeArrowheads="1"/>
              </p:cNvSpPr>
              <p:nvPr/>
            </p:nvSpPr>
            <p:spPr bwMode="auto">
              <a:xfrm>
                <a:off x="1428287" y="4789673"/>
                <a:ext cx="241600" cy="241862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5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1" lang="ko-KR" altLang="ko-KR" kern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ulim" pitchFamily="34" charset="-127"/>
                  <a:ea typeface="Gulim" pitchFamily="34" charset="-127"/>
                </a:endParaRPr>
              </a:p>
            </p:txBody>
          </p:sp>
        </p:grpSp>
      </p:grpSp>
      <p:grpSp>
        <p:nvGrpSpPr>
          <p:cNvPr id="44" name="组合 313"/>
          <p:cNvGrpSpPr>
            <a:grpSpLocks/>
          </p:cNvGrpSpPr>
          <p:nvPr/>
        </p:nvGrpSpPr>
        <p:grpSpPr bwMode="auto">
          <a:xfrm>
            <a:off x="1328738" y="3888423"/>
            <a:ext cx="7407275" cy="668337"/>
            <a:chOff x="1252258" y="5045323"/>
            <a:chExt cx="7405967" cy="669007"/>
          </a:xfrm>
        </p:grpSpPr>
        <p:grpSp>
          <p:nvGrpSpPr>
            <p:cNvPr id="45" name="组合 338"/>
            <p:cNvGrpSpPr>
              <a:grpSpLocks/>
            </p:cNvGrpSpPr>
            <p:nvPr/>
          </p:nvGrpSpPr>
          <p:grpSpPr bwMode="auto">
            <a:xfrm>
              <a:off x="2520950" y="5045323"/>
              <a:ext cx="6137275" cy="669007"/>
              <a:chOff x="2520950" y="4924673"/>
              <a:chExt cx="6137275" cy="789657"/>
            </a:xfrm>
          </p:grpSpPr>
          <p:sp>
            <p:nvSpPr>
              <p:cNvPr id="48" name="AutoShape 218"/>
              <p:cNvSpPr>
                <a:spLocks noChangeArrowheads="1"/>
              </p:cNvSpPr>
              <p:nvPr/>
            </p:nvSpPr>
            <p:spPr bwMode="auto">
              <a:xfrm>
                <a:off x="2720436" y="5393591"/>
                <a:ext cx="5807637" cy="32073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00">
                      <a:alpha val="50000"/>
                    </a:srgbClr>
                  </a:gs>
                  <a:gs pos="100000">
                    <a:srgbClr val="000000">
                      <a:gamma/>
                      <a:tint val="57647"/>
                      <a:invGamma/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1" lang="ko-KR" altLang="en-US" kern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ulim" pitchFamily="34" charset="-127"/>
                  <a:ea typeface="Gulim" pitchFamily="34" charset="-127"/>
                </a:endParaRPr>
              </a:p>
            </p:txBody>
          </p:sp>
          <p:grpSp>
            <p:nvGrpSpPr>
              <p:cNvPr id="49" name="组合 342"/>
              <p:cNvGrpSpPr>
                <a:grpSpLocks/>
              </p:cNvGrpSpPr>
              <p:nvPr/>
            </p:nvGrpSpPr>
            <p:grpSpPr bwMode="auto">
              <a:xfrm>
                <a:off x="2520950" y="4924673"/>
                <a:ext cx="6137275" cy="664245"/>
                <a:chOff x="2520950" y="4868193"/>
                <a:chExt cx="6137275" cy="720725"/>
              </a:xfrm>
            </p:grpSpPr>
            <p:sp>
              <p:nvSpPr>
                <p:cNvPr id="50" name="AutoShape 181"/>
                <p:cNvSpPr>
                  <a:spLocks noChangeArrowheads="1"/>
                </p:cNvSpPr>
                <p:nvPr/>
              </p:nvSpPr>
              <p:spPr bwMode="auto">
                <a:xfrm>
                  <a:off x="2517272" y="4868193"/>
                  <a:ext cx="6140953" cy="720446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D5EBFF"/>
                </a:solidFill>
                <a:ln w="19050" algn="ctr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latinLnBrk="1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1" lang="ko-KR" altLang="en-US" ker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Gulim" pitchFamily="34" charset="-127"/>
                    <a:ea typeface="Gulim" pitchFamily="34" charset="-127"/>
                  </a:endParaRPr>
                </a:p>
              </p:txBody>
            </p:sp>
            <p:sp>
              <p:nvSpPr>
                <p:cNvPr id="52" name="AutoShape 202"/>
                <p:cNvSpPr>
                  <a:spLocks noChangeArrowheads="1"/>
                </p:cNvSpPr>
                <p:nvPr/>
              </p:nvSpPr>
              <p:spPr bwMode="auto">
                <a:xfrm>
                  <a:off x="2761703" y="4984196"/>
                  <a:ext cx="5690183" cy="490473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FF">
                    <a:alpha val="45882"/>
                  </a:srgbClr>
                </a:solidFill>
                <a:ln w="19050" algn="ctr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latinLnBrk="1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1" lang="ko-KR" altLang="en-US" ker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Gulim" pitchFamily="34" charset="-127"/>
                    <a:ea typeface="Gulim" pitchFamily="34" charset="-127"/>
                  </a:endParaRPr>
                </a:p>
              </p:txBody>
            </p:sp>
          </p:grpSp>
        </p:grpSp>
        <p:sp>
          <p:nvSpPr>
            <p:cNvPr id="46" name="Line 188"/>
            <p:cNvSpPr>
              <a:spLocks noChangeShapeType="1"/>
            </p:cNvSpPr>
            <p:nvPr/>
          </p:nvSpPr>
          <p:spPr bwMode="auto">
            <a:xfrm flipH="1">
              <a:off x="1499864" y="5329770"/>
              <a:ext cx="1498335" cy="0"/>
            </a:xfrm>
            <a:prstGeom prst="line">
              <a:avLst/>
            </a:prstGeom>
            <a:noFill/>
            <a:ln w="31750" cap="rnd">
              <a:solidFill>
                <a:schemeClr val="bg1">
                  <a:lumMod val="50000"/>
                </a:schemeClr>
              </a:solidFill>
              <a:prstDash val="sysDot"/>
              <a:round/>
              <a:headEnd type="oval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latinLnBrk="1">
                <a:defRPr/>
              </a:pPr>
              <a:endParaRPr kumimoji="1" lang="zh-CN" altLang="en-US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lim" pitchFamily="34" charset="-127"/>
                <a:ea typeface="Gulim" pitchFamily="34" charset="-127"/>
              </a:endParaRPr>
            </a:p>
          </p:txBody>
        </p:sp>
        <p:sp>
          <p:nvSpPr>
            <p:cNvPr id="47" name="Oval 151"/>
            <p:cNvSpPr>
              <a:spLocks noChangeArrowheads="1"/>
            </p:cNvSpPr>
            <p:nvPr/>
          </p:nvSpPr>
          <p:spPr bwMode="auto">
            <a:xfrm>
              <a:off x="1252258" y="5064392"/>
              <a:ext cx="169832" cy="170032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50000"/>
                  </a:srgbClr>
                </a:gs>
                <a:gs pos="100000">
                  <a:srgbClr val="000000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1" lang="ko-KR" altLang="ko-KR" ker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lim" pitchFamily="34" charset="-127"/>
                <a:ea typeface="Gulim" pitchFamily="34" charset="-127"/>
              </a:endParaRPr>
            </a:p>
          </p:txBody>
        </p:sp>
      </p:grpSp>
      <p:grpSp>
        <p:nvGrpSpPr>
          <p:cNvPr id="53" name="组合 315"/>
          <p:cNvGrpSpPr>
            <a:grpSpLocks/>
          </p:cNvGrpSpPr>
          <p:nvPr/>
        </p:nvGrpSpPr>
        <p:grpSpPr bwMode="auto">
          <a:xfrm>
            <a:off x="1112838" y="3853498"/>
            <a:ext cx="635000" cy="638175"/>
            <a:chOff x="1190461" y="2772022"/>
            <a:chExt cx="635025" cy="637257"/>
          </a:xfrm>
        </p:grpSpPr>
        <p:sp>
          <p:nvSpPr>
            <p:cNvPr id="54" name="Oval 148"/>
            <p:cNvSpPr>
              <a:spLocks noChangeArrowheads="1"/>
            </p:cNvSpPr>
            <p:nvPr/>
          </p:nvSpPr>
          <p:spPr bwMode="auto">
            <a:xfrm>
              <a:off x="1190461" y="2772022"/>
              <a:ext cx="635025" cy="637257"/>
            </a:xfrm>
            <a:prstGeom prst="ellipse">
              <a:avLst/>
            </a:prstGeom>
            <a:gradFill flip="none" rotWithShape="1">
              <a:gsLst>
                <a:gs pos="0">
                  <a:srgbClr val="A3D3FF"/>
                </a:gs>
                <a:gs pos="100000">
                  <a:srgbClr val="B9E9FF"/>
                </a:gs>
              </a:gsLst>
              <a:lin ang="270000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1" lang="ko-KR" altLang="ko-KR" ker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Gulim" pitchFamily="34" charset="-127"/>
              </a:endParaRPr>
            </a:p>
          </p:txBody>
        </p:sp>
        <p:sp>
          <p:nvSpPr>
            <p:cNvPr id="55" name="Oval 151"/>
            <p:cNvSpPr>
              <a:spLocks noChangeArrowheads="1"/>
            </p:cNvSpPr>
            <p:nvPr/>
          </p:nvSpPr>
          <p:spPr bwMode="auto">
            <a:xfrm>
              <a:off x="1412720" y="2791045"/>
              <a:ext cx="169869" cy="169618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50000"/>
                  </a:srgbClr>
                </a:gs>
                <a:gs pos="100000">
                  <a:srgbClr val="000000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1" lang="ko-KR" altLang="ko-KR" ker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lim" pitchFamily="34" charset="-127"/>
                <a:ea typeface="Gulim" pitchFamily="34" charset="-127"/>
              </a:endParaRPr>
            </a:p>
          </p:txBody>
        </p:sp>
      </p:grpSp>
      <p:sp>
        <p:nvSpPr>
          <p:cNvPr id="56" name="TextBox 317"/>
          <p:cNvSpPr txBox="1">
            <a:spLocks noChangeArrowheads="1"/>
          </p:cNvSpPr>
          <p:nvPr/>
        </p:nvSpPr>
        <p:spPr bwMode="auto">
          <a:xfrm>
            <a:off x="1024255" y="3132455"/>
            <a:ext cx="79216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/>
            <a:r>
              <a:rPr lang="en-US" altLang="zh-CN" sz="1600" dirty="0"/>
              <a:t>5.3.1</a:t>
            </a:r>
            <a:endParaRPr lang="zh-CN" altLang="en-US" sz="1600" dirty="0"/>
          </a:p>
        </p:txBody>
      </p:sp>
      <p:sp>
        <p:nvSpPr>
          <p:cNvPr id="57" name="TextBox 320"/>
          <p:cNvSpPr txBox="1">
            <a:spLocks noChangeArrowheads="1"/>
          </p:cNvSpPr>
          <p:nvPr/>
        </p:nvSpPr>
        <p:spPr bwMode="auto">
          <a:xfrm>
            <a:off x="3213100" y="3103880"/>
            <a:ext cx="4699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Watch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机制的简介</a:t>
            </a:r>
          </a:p>
        </p:txBody>
      </p:sp>
      <p:sp>
        <p:nvSpPr>
          <p:cNvPr id="58" name="TextBox 321"/>
          <p:cNvSpPr txBox="1">
            <a:spLocks noChangeArrowheads="1"/>
          </p:cNvSpPr>
          <p:nvPr/>
        </p:nvSpPr>
        <p:spPr bwMode="auto">
          <a:xfrm>
            <a:off x="3213100" y="3990023"/>
            <a:ext cx="44831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Watch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机制的特点</a:t>
            </a:r>
          </a:p>
        </p:txBody>
      </p:sp>
      <p:sp>
        <p:nvSpPr>
          <p:cNvPr id="59" name="TextBox 317"/>
          <p:cNvSpPr txBox="1">
            <a:spLocks noChangeArrowheads="1"/>
          </p:cNvSpPr>
          <p:nvPr/>
        </p:nvSpPr>
        <p:spPr bwMode="auto">
          <a:xfrm>
            <a:off x="1027113" y="3988435"/>
            <a:ext cx="79216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/>
            <a:r>
              <a:rPr lang="en-US" altLang="zh-CN" sz="1600" dirty="0"/>
              <a:t>5.3.2</a:t>
            </a:r>
            <a:endParaRPr lang="zh-CN" altLang="en-US" sz="1600" dirty="0"/>
          </a:p>
        </p:txBody>
      </p:sp>
      <p:grpSp>
        <p:nvGrpSpPr>
          <p:cNvPr id="60" name="组合 314"/>
          <p:cNvGrpSpPr>
            <a:grpSpLocks/>
          </p:cNvGrpSpPr>
          <p:nvPr/>
        </p:nvGrpSpPr>
        <p:grpSpPr bwMode="auto">
          <a:xfrm>
            <a:off x="1354138" y="4662805"/>
            <a:ext cx="7407275" cy="668338"/>
            <a:chOff x="1252258" y="5045323"/>
            <a:chExt cx="7405967" cy="669007"/>
          </a:xfrm>
        </p:grpSpPr>
        <p:grpSp>
          <p:nvGrpSpPr>
            <p:cNvPr id="61" name="组合 331"/>
            <p:cNvGrpSpPr>
              <a:grpSpLocks/>
            </p:cNvGrpSpPr>
            <p:nvPr/>
          </p:nvGrpSpPr>
          <p:grpSpPr bwMode="auto">
            <a:xfrm>
              <a:off x="2520950" y="5045323"/>
              <a:ext cx="6137275" cy="669007"/>
              <a:chOff x="2520950" y="4924673"/>
              <a:chExt cx="6137275" cy="789657"/>
            </a:xfrm>
          </p:grpSpPr>
          <p:sp>
            <p:nvSpPr>
              <p:cNvPr id="64" name="AutoShape 218"/>
              <p:cNvSpPr>
                <a:spLocks noChangeArrowheads="1"/>
              </p:cNvSpPr>
              <p:nvPr/>
            </p:nvSpPr>
            <p:spPr bwMode="auto">
              <a:xfrm>
                <a:off x="2720436" y="5393590"/>
                <a:ext cx="5807637" cy="32074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00">
                      <a:alpha val="50000"/>
                    </a:srgbClr>
                  </a:gs>
                  <a:gs pos="100000">
                    <a:srgbClr val="000000">
                      <a:gamma/>
                      <a:tint val="57647"/>
                      <a:invGamma/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1" lang="ko-KR" altLang="en-US" kern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ulim" pitchFamily="34" charset="-127"/>
                  <a:ea typeface="Gulim" pitchFamily="34" charset="-127"/>
                </a:endParaRPr>
              </a:p>
            </p:txBody>
          </p:sp>
          <p:grpSp>
            <p:nvGrpSpPr>
              <p:cNvPr id="65" name="组合 335"/>
              <p:cNvGrpSpPr>
                <a:grpSpLocks/>
              </p:cNvGrpSpPr>
              <p:nvPr/>
            </p:nvGrpSpPr>
            <p:grpSpPr bwMode="auto">
              <a:xfrm>
                <a:off x="2520950" y="4924673"/>
                <a:ext cx="6137275" cy="664245"/>
                <a:chOff x="2520950" y="4868193"/>
                <a:chExt cx="6137275" cy="720725"/>
              </a:xfrm>
            </p:grpSpPr>
            <p:sp>
              <p:nvSpPr>
                <p:cNvPr id="66" name="AutoShape 181"/>
                <p:cNvSpPr>
                  <a:spLocks noChangeArrowheads="1"/>
                </p:cNvSpPr>
                <p:nvPr/>
              </p:nvSpPr>
              <p:spPr bwMode="auto">
                <a:xfrm>
                  <a:off x="2517272" y="4868193"/>
                  <a:ext cx="6140953" cy="720444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D5F4FF"/>
                </a:solidFill>
                <a:ln w="19050" algn="ctr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latinLnBrk="1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1" lang="ko-KR" altLang="en-US" ker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Gulim" pitchFamily="34" charset="-127"/>
                    <a:ea typeface="Gulim" pitchFamily="34" charset="-127"/>
                  </a:endParaRPr>
                </a:p>
              </p:txBody>
            </p:sp>
            <p:sp>
              <p:nvSpPr>
                <p:cNvPr id="67" name="AutoShape 202"/>
                <p:cNvSpPr>
                  <a:spLocks noChangeArrowheads="1"/>
                </p:cNvSpPr>
                <p:nvPr/>
              </p:nvSpPr>
              <p:spPr bwMode="auto">
                <a:xfrm>
                  <a:off x="2761703" y="4984197"/>
                  <a:ext cx="5690183" cy="49047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FF">
                    <a:alpha val="45882"/>
                  </a:srgbClr>
                </a:solidFill>
                <a:ln w="19050" algn="ctr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latinLnBrk="1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1" lang="ko-KR" altLang="en-US" ker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Gulim" pitchFamily="34" charset="-127"/>
                    <a:ea typeface="Gulim" pitchFamily="34" charset="-127"/>
                  </a:endParaRPr>
                </a:p>
              </p:txBody>
            </p:sp>
          </p:grpSp>
        </p:grpSp>
        <p:sp>
          <p:nvSpPr>
            <p:cNvPr id="62" name="Line 188"/>
            <p:cNvSpPr>
              <a:spLocks noChangeShapeType="1"/>
            </p:cNvSpPr>
            <p:nvPr/>
          </p:nvSpPr>
          <p:spPr bwMode="auto">
            <a:xfrm flipH="1">
              <a:off x="1499864" y="5329770"/>
              <a:ext cx="1498335" cy="0"/>
            </a:xfrm>
            <a:prstGeom prst="line">
              <a:avLst/>
            </a:prstGeom>
            <a:noFill/>
            <a:ln w="31750" cap="rnd">
              <a:solidFill>
                <a:schemeClr val="bg1">
                  <a:lumMod val="50000"/>
                </a:schemeClr>
              </a:solidFill>
              <a:prstDash val="sysDot"/>
              <a:round/>
              <a:headEnd type="oval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latinLnBrk="1">
                <a:defRPr/>
              </a:pPr>
              <a:endParaRPr kumimoji="1" lang="zh-CN" altLang="en-US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lim" pitchFamily="34" charset="-127"/>
                <a:ea typeface="Gulim" pitchFamily="34" charset="-127"/>
              </a:endParaRPr>
            </a:p>
          </p:txBody>
        </p:sp>
        <p:sp>
          <p:nvSpPr>
            <p:cNvPr id="63" name="Oval 151"/>
            <p:cNvSpPr>
              <a:spLocks noChangeArrowheads="1"/>
            </p:cNvSpPr>
            <p:nvPr/>
          </p:nvSpPr>
          <p:spPr bwMode="auto">
            <a:xfrm>
              <a:off x="1252258" y="5064392"/>
              <a:ext cx="169832" cy="170033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50000"/>
                  </a:srgbClr>
                </a:gs>
                <a:gs pos="100000">
                  <a:srgbClr val="000000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1" lang="ko-KR" altLang="ko-KR" ker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lim" pitchFamily="34" charset="-127"/>
                <a:ea typeface="Gulim" pitchFamily="34" charset="-127"/>
              </a:endParaRPr>
            </a:p>
          </p:txBody>
        </p:sp>
      </p:grpSp>
      <p:grpSp>
        <p:nvGrpSpPr>
          <p:cNvPr id="68" name="组合 316"/>
          <p:cNvGrpSpPr>
            <a:grpSpLocks/>
          </p:cNvGrpSpPr>
          <p:nvPr/>
        </p:nvGrpSpPr>
        <p:grpSpPr bwMode="auto">
          <a:xfrm>
            <a:off x="1112838" y="4635818"/>
            <a:ext cx="635000" cy="636587"/>
            <a:chOff x="1190461" y="2772022"/>
            <a:chExt cx="635025" cy="637257"/>
          </a:xfrm>
        </p:grpSpPr>
        <p:sp>
          <p:nvSpPr>
            <p:cNvPr id="69" name="Oval 148"/>
            <p:cNvSpPr>
              <a:spLocks noChangeArrowheads="1"/>
            </p:cNvSpPr>
            <p:nvPr/>
          </p:nvSpPr>
          <p:spPr bwMode="auto">
            <a:xfrm>
              <a:off x="1190461" y="2772022"/>
              <a:ext cx="635025" cy="637257"/>
            </a:xfrm>
            <a:prstGeom prst="ellipse">
              <a:avLst/>
            </a:prstGeom>
            <a:gradFill flip="none" rotWithShape="1">
              <a:gsLst>
                <a:gs pos="0">
                  <a:srgbClr val="A3D3FF"/>
                </a:gs>
                <a:gs pos="100000">
                  <a:srgbClr val="B9E9FF"/>
                </a:gs>
              </a:gsLst>
              <a:lin ang="270000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1" lang="ko-KR" altLang="ko-KR" ker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Gulim" pitchFamily="34" charset="-127"/>
              </a:endParaRPr>
            </a:p>
          </p:txBody>
        </p:sp>
        <p:sp>
          <p:nvSpPr>
            <p:cNvPr id="70" name="Oval 151"/>
            <p:cNvSpPr>
              <a:spLocks noChangeArrowheads="1"/>
            </p:cNvSpPr>
            <p:nvPr/>
          </p:nvSpPr>
          <p:spPr bwMode="auto">
            <a:xfrm>
              <a:off x="1412720" y="2791092"/>
              <a:ext cx="169869" cy="170041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50000"/>
                  </a:srgbClr>
                </a:gs>
                <a:gs pos="100000">
                  <a:srgbClr val="000000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1" lang="ko-KR" altLang="ko-KR" ker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lim" pitchFamily="34" charset="-127"/>
                <a:ea typeface="Gulim" pitchFamily="34" charset="-127"/>
              </a:endParaRPr>
            </a:p>
          </p:txBody>
        </p:sp>
      </p:grpSp>
      <p:sp>
        <p:nvSpPr>
          <p:cNvPr id="71" name="TextBox 317"/>
          <p:cNvSpPr txBox="1">
            <a:spLocks noChangeArrowheads="1"/>
          </p:cNvSpPr>
          <p:nvPr/>
        </p:nvSpPr>
        <p:spPr bwMode="auto">
          <a:xfrm>
            <a:off x="1065848" y="4764723"/>
            <a:ext cx="79216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/>
            <a:r>
              <a:rPr lang="en-US" altLang="zh-CN" sz="1600" dirty="0"/>
              <a:t>5.3.3</a:t>
            </a:r>
            <a:endParaRPr lang="zh-CN" altLang="en-US" sz="1600" dirty="0"/>
          </a:p>
        </p:txBody>
      </p:sp>
      <p:sp>
        <p:nvSpPr>
          <p:cNvPr id="72" name="TextBox 321"/>
          <p:cNvSpPr txBox="1">
            <a:spLocks noChangeArrowheads="1"/>
          </p:cNvSpPr>
          <p:nvPr/>
        </p:nvSpPr>
        <p:spPr bwMode="auto">
          <a:xfrm>
            <a:off x="3238500" y="4769167"/>
            <a:ext cx="44831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Watch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机制的通知状态和事件类型</a:t>
            </a:r>
          </a:p>
        </p:txBody>
      </p:sp>
    </p:spTree>
    <p:custDataLst>
      <p:tags r:id="rId1"/>
    </p:custData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132"/>
          <p:cNvSpPr>
            <a:spLocks noChangeArrowheads="1"/>
          </p:cNvSpPr>
          <p:nvPr/>
        </p:nvSpPr>
        <p:spPr bwMode="auto">
          <a:xfrm>
            <a:off x="392113" y="1301174"/>
            <a:ext cx="2016125" cy="5178435"/>
          </a:xfrm>
          <a:prstGeom prst="upArrow">
            <a:avLst>
              <a:gd name="adj1" fmla="val 66296"/>
              <a:gd name="adj2" fmla="val 58426"/>
            </a:avLst>
          </a:prstGeom>
          <a:gradFill flip="none" rotWithShape="1">
            <a:gsLst>
              <a:gs pos="0">
                <a:srgbClr val="D5F4FF"/>
              </a:gs>
              <a:gs pos="100000">
                <a:srgbClr val="764718">
                  <a:alpha val="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wrap="none" anchor="ctr"/>
          <a:lstStyle/>
          <a:p>
            <a:pPr latinLnBrk="1">
              <a:defRPr/>
            </a:pPr>
            <a:endParaRPr kumimoji="1" lang="ko-KR" altLang="en-US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ulim" pitchFamily="34" charset="-127"/>
              <a:ea typeface="Gulim" pitchFamily="34" charset="-127"/>
            </a:endParaRPr>
          </a:p>
        </p:txBody>
      </p:sp>
      <p:sp>
        <p:nvSpPr>
          <p:cNvPr id="7" name="AutoShape 208"/>
          <p:cNvSpPr>
            <a:spLocks noChangeArrowheads="1"/>
          </p:cNvSpPr>
          <p:nvPr/>
        </p:nvSpPr>
        <p:spPr bwMode="auto">
          <a:xfrm>
            <a:off x="2670175" y="1530350"/>
            <a:ext cx="5976938" cy="850900"/>
          </a:xfrm>
          <a:prstGeom prst="roundRect">
            <a:avLst>
              <a:gd name="adj" fmla="val 17352"/>
            </a:avLst>
          </a:prstGeom>
          <a:solidFill>
            <a:srgbClr val="FFFFFF"/>
          </a:solidFill>
          <a:ln w="19050" algn="ctr">
            <a:solidFill>
              <a:schemeClr val="bg1">
                <a:lumMod val="95000"/>
              </a:schemeClr>
            </a:solidFill>
            <a:round/>
            <a:headEnd/>
            <a:tailE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wrap="none" anchor="ctr"/>
          <a:lstStyle/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1" lang="ko-KR" altLang="en-US" ker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ulim" pitchFamily="34" charset="-127"/>
              <a:ea typeface="Gulim" pitchFamily="34" charset="-127"/>
            </a:endParaRPr>
          </a:p>
        </p:txBody>
      </p:sp>
      <p:sp>
        <p:nvSpPr>
          <p:cNvPr id="8198" name="TextBox 312"/>
          <p:cNvSpPr txBox="1">
            <a:spLocks noChangeArrowheads="1"/>
          </p:cNvSpPr>
          <p:nvPr/>
        </p:nvSpPr>
        <p:spPr bwMode="auto">
          <a:xfrm>
            <a:off x="2670175" y="1712913"/>
            <a:ext cx="59769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/>
            <a:r>
              <a:rPr lang="en-US" altLang="zh-CN" sz="2800" b="1" dirty="0"/>
              <a:t>5.4  Zookeeper</a:t>
            </a:r>
            <a:r>
              <a:rPr lang="zh-CN" altLang="en-US" sz="2800" b="1" dirty="0"/>
              <a:t>的选举机制</a:t>
            </a:r>
          </a:p>
        </p:txBody>
      </p:sp>
      <p:pic>
        <p:nvPicPr>
          <p:cNvPr id="8199" name="Picture 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963" y="1952625"/>
            <a:ext cx="1622425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ACE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" name="标题 1"/>
          <p:cNvSpPr>
            <a:spLocks noChangeArrowheads="1"/>
          </p:cNvSpPr>
          <p:nvPr/>
        </p:nvSpPr>
        <p:spPr bwMode="auto">
          <a:xfrm>
            <a:off x="1758950" y="115888"/>
            <a:ext cx="5148263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571500" indent="-571500" eaLnBrk="1" hangingPunct="1">
              <a:buFont typeface="Wingdings" pitchFamily="2" charset="2"/>
              <a:buNone/>
            </a:pPr>
            <a:r>
              <a:rPr lang="en-US" altLang="zh-CN" sz="3600">
                <a:solidFill>
                  <a:srgbClr val="1369B2"/>
                </a:solidFill>
                <a:sym typeface="Wingdings" pitchFamily="2" charset="2"/>
              </a:rPr>
              <a:t></a:t>
            </a:r>
            <a:r>
              <a:rPr lang="zh-CN" altLang="en-US" sz="3600" b="1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  <a:sym typeface="宋体" pitchFamily="2" charset="-122"/>
              </a:rPr>
              <a:t> 知识架构</a:t>
            </a:r>
          </a:p>
        </p:txBody>
      </p:sp>
      <p:grpSp>
        <p:nvGrpSpPr>
          <p:cNvPr id="11" name="组合 311"/>
          <p:cNvGrpSpPr>
            <a:grpSpLocks/>
          </p:cNvGrpSpPr>
          <p:nvPr/>
        </p:nvGrpSpPr>
        <p:grpSpPr bwMode="auto">
          <a:xfrm>
            <a:off x="1087438" y="3002280"/>
            <a:ext cx="7648575" cy="668338"/>
            <a:chOff x="1010252" y="5045323"/>
            <a:chExt cx="7647973" cy="669007"/>
          </a:xfrm>
        </p:grpSpPr>
        <p:grpSp>
          <p:nvGrpSpPr>
            <p:cNvPr id="12" name="组合 345"/>
            <p:cNvGrpSpPr>
              <a:grpSpLocks/>
            </p:cNvGrpSpPr>
            <p:nvPr/>
          </p:nvGrpSpPr>
          <p:grpSpPr bwMode="auto">
            <a:xfrm>
              <a:off x="2520950" y="5045323"/>
              <a:ext cx="6137275" cy="669007"/>
              <a:chOff x="2520950" y="4924673"/>
              <a:chExt cx="6137275" cy="789657"/>
            </a:xfrm>
          </p:grpSpPr>
          <p:sp>
            <p:nvSpPr>
              <p:cNvPr id="17" name="AutoShape 218"/>
              <p:cNvSpPr>
                <a:spLocks noChangeArrowheads="1"/>
              </p:cNvSpPr>
              <p:nvPr/>
            </p:nvSpPr>
            <p:spPr bwMode="auto">
              <a:xfrm>
                <a:off x="2721442" y="5393590"/>
                <a:ext cx="5806618" cy="32074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00">
                      <a:alpha val="50000"/>
                    </a:srgbClr>
                  </a:gs>
                  <a:gs pos="100000">
                    <a:srgbClr val="000000">
                      <a:gamma/>
                      <a:tint val="57647"/>
                      <a:invGamma/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1" lang="ko-KR" altLang="en-US" kern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ulim" pitchFamily="34" charset="-127"/>
                  <a:ea typeface="Gulim" pitchFamily="34" charset="-127"/>
                </a:endParaRPr>
              </a:p>
            </p:txBody>
          </p:sp>
          <p:grpSp>
            <p:nvGrpSpPr>
              <p:cNvPr id="18" name="组合 351"/>
              <p:cNvGrpSpPr>
                <a:grpSpLocks/>
              </p:cNvGrpSpPr>
              <p:nvPr/>
            </p:nvGrpSpPr>
            <p:grpSpPr bwMode="auto">
              <a:xfrm>
                <a:off x="2520950" y="4924673"/>
                <a:ext cx="6137275" cy="664245"/>
                <a:chOff x="2520950" y="4868193"/>
                <a:chExt cx="6137275" cy="720725"/>
              </a:xfrm>
            </p:grpSpPr>
            <p:sp>
              <p:nvSpPr>
                <p:cNvPr id="19" name="AutoShape 181"/>
                <p:cNvSpPr>
                  <a:spLocks noChangeArrowheads="1"/>
                </p:cNvSpPr>
                <p:nvPr/>
              </p:nvSpPr>
              <p:spPr bwMode="auto">
                <a:xfrm>
                  <a:off x="2521433" y="4868193"/>
                  <a:ext cx="6136792" cy="720444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D5F4FF"/>
                </a:solidFill>
                <a:ln w="19050" algn="ctr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latinLnBrk="1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1" lang="ko-KR" altLang="en-US" ker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Gulim" pitchFamily="34" charset="-127"/>
                    <a:ea typeface="Gulim" pitchFamily="34" charset="-127"/>
                  </a:endParaRPr>
                </a:p>
              </p:txBody>
            </p:sp>
            <p:sp>
              <p:nvSpPr>
                <p:cNvPr id="20" name="AutoShape 202"/>
                <p:cNvSpPr>
                  <a:spLocks noChangeArrowheads="1"/>
                </p:cNvSpPr>
                <p:nvPr/>
              </p:nvSpPr>
              <p:spPr bwMode="auto">
                <a:xfrm>
                  <a:off x="2762714" y="4984197"/>
                  <a:ext cx="5689152" cy="49047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FF">
                    <a:alpha val="45882"/>
                  </a:srgbClr>
                </a:solidFill>
                <a:ln w="19050" algn="ctr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latinLnBrk="1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1" lang="ko-KR" altLang="en-US" ker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Gulim" pitchFamily="34" charset="-127"/>
                    <a:ea typeface="Gulim" pitchFamily="34" charset="-127"/>
                  </a:endParaRPr>
                </a:p>
              </p:txBody>
            </p:sp>
          </p:grpSp>
        </p:grpSp>
        <p:sp>
          <p:nvSpPr>
            <p:cNvPr id="13" name="Line 188"/>
            <p:cNvSpPr>
              <a:spLocks noChangeShapeType="1"/>
            </p:cNvSpPr>
            <p:nvPr/>
          </p:nvSpPr>
          <p:spPr bwMode="auto">
            <a:xfrm flipH="1">
              <a:off x="1500750" y="5329770"/>
              <a:ext cx="1498482" cy="0"/>
            </a:xfrm>
            <a:prstGeom prst="line">
              <a:avLst/>
            </a:prstGeom>
            <a:noFill/>
            <a:ln w="31750" cap="rnd">
              <a:solidFill>
                <a:schemeClr val="bg1">
                  <a:lumMod val="50000"/>
                </a:schemeClr>
              </a:solidFill>
              <a:prstDash val="sysDot"/>
              <a:round/>
              <a:headEnd type="oval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latinLnBrk="1">
                <a:defRPr/>
              </a:pPr>
              <a:endParaRPr kumimoji="1" lang="zh-CN" altLang="en-US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lim" pitchFamily="34" charset="-127"/>
                <a:ea typeface="Gulim" pitchFamily="34" charset="-127"/>
              </a:endParaRPr>
            </a:p>
          </p:txBody>
        </p:sp>
        <p:grpSp>
          <p:nvGrpSpPr>
            <p:cNvPr id="14" name="组合 347"/>
            <p:cNvGrpSpPr>
              <a:grpSpLocks/>
            </p:cNvGrpSpPr>
            <p:nvPr/>
          </p:nvGrpSpPr>
          <p:grpSpPr bwMode="auto">
            <a:xfrm>
              <a:off x="1010252" y="5045328"/>
              <a:ext cx="634950" cy="637227"/>
              <a:chOff x="1071531" y="4776118"/>
              <a:chExt cx="903180" cy="906418"/>
            </a:xfrm>
          </p:grpSpPr>
          <p:sp>
            <p:nvSpPr>
              <p:cNvPr id="15" name="Oval 148"/>
              <p:cNvSpPr>
                <a:spLocks noChangeArrowheads="1"/>
              </p:cNvSpPr>
              <p:nvPr/>
            </p:nvSpPr>
            <p:spPr bwMode="auto">
              <a:xfrm>
                <a:off x="1071531" y="4776111"/>
                <a:ext cx="903180" cy="906415"/>
              </a:xfrm>
              <a:prstGeom prst="ellipse">
                <a:avLst/>
              </a:prstGeom>
              <a:gradFill flip="none" rotWithShape="1">
                <a:gsLst>
                  <a:gs pos="0">
                    <a:srgbClr val="A3D3FF"/>
                  </a:gs>
                  <a:gs pos="100000">
                    <a:srgbClr val="B9E9FF"/>
                  </a:gs>
                </a:gsLst>
                <a:lin ang="2700000" scaled="1"/>
                <a:tileRect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90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1" lang="ko-KR" altLang="ko-KR" ker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  <a:ea typeface="Gulim" pitchFamily="34" charset="-127"/>
                </a:endParaRPr>
              </a:p>
            </p:txBody>
          </p:sp>
          <p:sp>
            <p:nvSpPr>
              <p:cNvPr id="16" name="Oval 151"/>
              <p:cNvSpPr>
                <a:spLocks noChangeArrowheads="1"/>
              </p:cNvSpPr>
              <p:nvPr/>
            </p:nvSpPr>
            <p:spPr bwMode="auto">
              <a:xfrm>
                <a:off x="1428287" y="4789673"/>
                <a:ext cx="241600" cy="241862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5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1" lang="ko-KR" altLang="ko-KR" kern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ulim" pitchFamily="34" charset="-127"/>
                  <a:ea typeface="Gulim" pitchFamily="34" charset="-127"/>
                </a:endParaRPr>
              </a:p>
            </p:txBody>
          </p:sp>
        </p:grpSp>
      </p:grpSp>
      <p:grpSp>
        <p:nvGrpSpPr>
          <p:cNvPr id="21" name="组合 313"/>
          <p:cNvGrpSpPr>
            <a:grpSpLocks/>
          </p:cNvGrpSpPr>
          <p:nvPr/>
        </p:nvGrpSpPr>
        <p:grpSpPr bwMode="auto">
          <a:xfrm>
            <a:off x="1328738" y="3888423"/>
            <a:ext cx="7407275" cy="668337"/>
            <a:chOff x="1252258" y="5045323"/>
            <a:chExt cx="7405967" cy="669007"/>
          </a:xfrm>
        </p:grpSpPr>
        <p:grpSp>
          <p:nvGrpSpPr>
            <p:cNvPr id="22" name="组合 338"/>
            <p:cNvGrpSpPr>
              <a:grpSpLocks/>
            </p:cNvGrpSpPr>
            <p:nvPr/>
          </p:nvGrpSpPr>
          <p:grpSpPr bwMode="auto">
            <a:xfrm>
              <a:off x="2520950" y="5045323"/>
              <a:ext cx="6137275" cy="669007"/>
              <a:chOff x="2520950" y="4924673"/>
              <a:chExt cx="6137275" cy="789657"/>
            </a:xfrm>
          </p:grpSpPr>
          <p:sp>
            <p:nvSpPr>
              <p:cNvPr id="25" name="AutoShape 218"/>
              <p:cNvSpPr>
                <a:spLocks noChangeArrowheads="1"/>
              </p:cNvSpPr>
              <p:nvPr/>
            </p:nvSpPr>
            <p:spPr bwMode="auto">
              <a:xfrm>
                <a:off x="2720436" y="5393591"/>
                <a:ext cx="5807637" cy="32073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00">
                      <a:alpha val="50000"/>
                    </a:srgbClr>
                  </a:gs>
                  <a:gs pos="100000">
                    <a:srgbClr val="000000">
                      <a:gamma/>
                      <a:tint val="57647"/>
                      <a:invGamma/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1" lang="ko-KR" altLang="en-US" kern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ulim" pitchFamily="34" charset="-127"/>
                  <a:ea typeface="Gulim" pitchFamily="34" charset="-127"/>
                </a:endParaRPr>
              </a:p>
            </p:txBody>
          </p:sp>
          <p:grpSp>
            <p:nvGrpSpPr>
              <p:cNvPr id="26" name="组合 342"/>
              <p:cNvGrpSpPr>
                <a:grpSpLocks/>
              </p:cNvGrpSpPr>
              <p:nvPr/>
            </p:nvGrpSpPr>
            <p:grpSpPr bwMode="auto">
              <a:xfrm>
                <a:off x="2520950" y="4924673"/>
                <a:ext cx="6137275" cy="664245"/>
                <a:chOff x="2520950" y="4868193"/>
                <a:chExt cx="6137275" cy="720725"/>
              </a:xfrm>
            </p:grpSpPr>
            <p:sp>
              <p:nvSpPr>
                <p:cNvPr id="27" name="AutoShape 181"/>
                <p:cNvSpPr>
                  <a:spLocks noChangeArrowheads="1"/>
                </p:cNvSpPr>
                <p:nvPr/>
              </p:nvSpPr>
              <p:spPr bwMode="auto">
                <a:xfrm>
                  <a:off x="2517272" y="4868193"/>
                  <a:ext cx="6140953" cy="720446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D5EBFF"/>
                </a:solidFill>
                <a:ln w="19050" algn="ctr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latinLnBrk="1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1" lang="ko-KR" altLang="en-US" ker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Gulim" pitchFamily="34" charset="-127"/>
                    <a:ea typeface="Gulim" pitchFamily="34" charset="-127"/>
                  </a:endParaRPr>
                </a:p>
              </p:txBody>
            </p:sp>
            <p:sp>
              <p:nvSpPr>
                <p:cNvPr id="28" name="AutoShape 202"/>
                <p:cNvSpPr>
                  <a:spLocks noChangeArrowheads="1"/>
                </p:cNvSpPr>
                <p:nvPr/>
              </p:nvSpPr>
              <p:spPr bwMode="auto">
                <a:xfrm>
                  <a:off x="2761703" y="4984196"/>
                  <a:ext cx="5690183" cy="490473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FF">
                    <a:alpha val="45882"/>
                  </a:srgbClr>
                </a:solidFill>
                <a:ln w="19050" algn="ctr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latinLnBrk="1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1" lang="ko-KR" altLang="en-US" ker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Gulim" pitchFamily="34" charset="-127"/>
                    <a:ea typeface="Gulim" pitchFamily="34" charset="-127"/>
                  </a:endParaRPr>
                </a:p>
              </p:txBody>
            </p:sp>
          </p:grpSp>
        </p:grpSp>
        <p:sp>
          <p:nvSpPr>
            <p:cNvPr id="23" name="Line 188"/>
            <p:cNvSpPr>
              <a:spLocks noChangeShapeType="1"/>
            </p:cNvSpPr>
            <p:nvPr/>
          </p:nvSpPr>
          <p:spPr bwMode="auto">
            <a:xfrm flipH="1">
              <a:off x="1499864" y="5329770"/>
              <a:ext cx="1498335" cy="0"/>
            </a:xfrm>
            <a:prstGeom prst="line">
              <a:avLst/>
            </a:prstGeom>
            <a:noFill/>
            <a:ln w="31750" cap="rnd">
              <a:solidFill>
                <a:schemeClr val="bg1">
                  <a:lumMod val="50000"/>
                </a:schemeClr>
              </a:solidFill>
              <a:prstDash val="sysDot"/>
              <a:round/>
              <a:headEnd type="oval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latinLnBrk="1">
                <a:defRPr/>
              </a:pPr>
              <a:endParaRPr kumimoji="1" lang="zh-CN" altLang="en-US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lim" pitchFamily="34" charset="-127"/>
                <a:ea typeface="Gulim" pitchFamily="34" charset="-127"/>
              </a:endParaRPr>
            </a:p>
          </p:txBody>
        </p:sp>
        <p:sp>
          <p:nvSpPr>
            <p:cNvPr id="24" name="Oval 151"/>
            <p:cNvSpPr>
              <a:spLocks noChangeArrowheads="1"/>
            </p:cNvSpPr>
            <p:nvPr/>
          </p:nvSpPr>
          <p:spPr bwMode="auto">
            <a:xfrm>
              <a:off x="1252258" y="5064392"/>
              <a:ext cx="169832" cy="170032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50000"/>
                  </a:srgbClr>
                </a:gs>
                <a:gs pos="100000">
                  <a:srgbClr val="000000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1" lang="ko-KR" altLang="ko-KR" ker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lim" pitchFamily="34" charset="-127"/>
                <a:ea typeface="Gulim" pitchFamily="34" charset="-127"/>
              </a:endParaRPr>
            </a:p>
          </p:txBody>
        </p:sp>
      </p:grpSp>
      <p:grpSp>
        <p:nvGrpSpPr>
          <p:cNvPr id="29" name="组合 315"/>
          <p:cNvGrpSpPr>
            <a:grpSpLocks/>
          </p:cNvGrpSpPr>
          <p:nvPr/>
        </p:nvGrpSpPr>
        <p:grpSpPr bwMode="auto">
          <a:xfrm>
            <a:off x="1112838" y="3853498"/>
            <a:ext cx="635000" cy="638175"/>
            <a:chOff x="1190461" y="2772022"/>
            <a:chExt cx="635025" cy="637257"/>
          </a:xfrm>
        </p:grpSpPr>
        <p:sp>
          <p:nvSpPr>
            <p:cNvPr id="30" name="Oval 148"/>
            <p:cNvSpPr>
              <a:spLocks noChangeArrowheads="1"/>
            </p:cNvSpPr>
            <p:nvPr/>
          </p:nvSpPr>
          <p:spPr bwMode="auto">
            <a:xfrm>
              <a:off x="1190461" y="2772022"/>
              <a:ext cx="635025" cy="637257"/>
            </a:xfrm>
            <a:prstGeom prst="ellipse">
              <a:avLst/>
            </a:prstGeom>
            <a:gradFill flip="none" rotWithShape="1">
              <a:gsLst>
                <a:gs pos="0">
                  <a:srgbClr val="A3D3FF"/>
                </a:gs>
                <a:gs pos="100000">
                  <a:srgbClr val="B9E9FF"/>
                </a:gs>
              </a:gsLst>
              <a:lin ang="270000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1" lang="ko-KR" altLang="ko-KR" ker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Gulim" pitchFamily="34" charset="-127"/>
              </a:endParaRPr>
            </a:p>
          </p:txBody>
        </p:sp>
        <p:sp>
          <p:nvSpPr>
            <p:cNvPr id="31" name="Oval 151"/>
            <p:cNvSpPr>
              <a:spLocks noChangeArrowheads="1"/>
            </p:cNvSpPr>
            <p:nvPr/>
          </p:nvSpPr>
          <p:spPr bwMode="auto">
            <a:xfrm>
              <a:off x="1412720" y="2791045"/>
              <a:ext cx="169869" cy="169618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50000"/>
                  </a:srgbClr>
                </a:gs>
                <a:gs pos="100000">
                  <a:srgbClr val="000000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1" lang="ko-KR" altLang="ko-KR" ker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lim" pitchFamily="34" charset="-127"/>
                <a:ea typeface="Gulim" pitchFamily="34" charset="-127"/>
              </a:endParaRPr>
            </a:p>
          </p:txBody>
        </p:sp>
      </p:grpSp>
      <p:sp>
        <p:nvSpPr>
          <p:cNvPr id="32" name="TextBox 317"/>
          <p:cNvSpPr txBox="1">
            <a:spLocks noChangeArrowheads="1"/>
          </p:cNvSpPr>
          <p:nvPr/>
        </p:nvSpPr>
        <p:spPr bwMode="auto">
          <a:xfrm>
            <a:off x="1024255" y="3132455"/>
            <a:ext cx="79216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/>
            <a:r>
              <a:rPr lang="en-US" altLang="zh-CN" sz="1600" dirty="0"/>
              <a:t>5.4.1</a:t>
            </a:r>
            <a:endParaRPr lang="zh-CN" altLang="en-US" sz="1600" dirty="0"/>
          </a:p>
        </p:txBody>
      </p:sp>
      <p:sp>
        <p:nvSpPr>
          <p:cNvPr id="33" name="TextBox 320"/>
          <p:cNvSpPr txBox="1">
            <a:spLocks noChangeArrowheads="1"/>
          </p:cNvSpPr>
          <p:nvPr/>
        </p:nvSpPr>
        <p:spPr bwMode="auto">
          <a:xfrm>
            <a:off x="3213100" y="3103880"/>
            <a:ext cx="4699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选举机制的简介</a:t>
            </a:r>
          </a:p>
        </p:txBody>
      </p:sp>
      <p:sp>
        <p:nvSpPr>
          <p:cNvPr id="34" name="TextBox 321"/>
          <p:cNvSpPr txBox="1">
            <a:spLocks noChangeArrowheads="1"/>
          </p:cNvSpPr>
          <p:nvPr/>
        </p:nvSpPr>
        <p:spPr bwMode="auto">
          <a:xfrm>
            <a:off x="3213100" y="3990023"/>
            <a:ext cx="44831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选举机制的类型</a:t>
            </a:r>
          </a:p>
        </p:txBody>
      </p:sp>
      <p:sp>
        <p:nvSpPr>
          <p:cNvPr id="35" name="TextBox 317"/>
          <p:cNvSpPr txBox="1">
            <a:spLocks noChangeArrowheads="1"/>
          </p:cNvSpPr>
          <p:nvPr/>
        </p:nvSpPr>
        <p:spPr bwMode="auto">
          <a:xfrm>
            <a:off x="1027113" y="3988435"/>
            <a:ext cx="79216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/>
            <a:r>
              <a:rPr lang="en-US" altLang="zh-CN" sz="1600" dirty="0"/>
              <a:t>5.4.2</a:t>
            </a:r>
            <a:endParaRPr lang="zh-CN" altLang="en-US" sz="1600" dirty="0"/>
          </a:p>
        </p:txBody>
      </p:sp>
    </p:spTree>
    <p:custDataLst>
      <p:tags r:id="rId1"/>
    </p:custData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132"/>
          <p:cNvSpPr>
            <a:spLocks noChangeArrowheads="1"/>
          </p:cNvSpPr>
          <p:nvPr/>
        </p:nvSpPr>
        <p:spPr bwMode="auto">
          <a:xfrm>
            <a:off x="392113" y="1301174"/>
            <a:ext cx="2016125" cy="5178435"/>
          </a:xfrm>
          <a:prstGeom prst="upArrow">
            <a:avLst>
              <a:gd name="adj1" fmla="val 66296"/>
              <a:gd name="adj2" fmla="val 58426"/>
            </a:avLst>
          </a:prstGeom>
          <a:gradFill flip="none" rotWithShape="1">
            <a:gsLst>
              <a:gs pos="0">
                <a:srgbClr val="D5F4FF"/>
              </a:gs>
              <a:gs pos="100000">
                <a:srgbClr val="764718">
                  <a:alpha val="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wrap="none" anchor="ctr"/>
          <a:lstStyle/>
          <a:p>
            <a:pPr latinLnBrk="1">
              <a:defRPr/>
            </a:pPr>
            <a:endParaRPr kumimoji="1" lang="ko-KR" altLang="en-US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ulim" pitchFamily="34" charset="-127"/>
              <a:ea typeface="Gulim" pitchFamily="34" charset="-127"/>
            </a:endParaRPr>
          </a:p>
        </p:txBody>
      </p:sp>
      <p:sp>
        <p:nvSpPr>
          <p:cNvPr id="7" name="AutoShape 208"/>
          <p:cNvSpPr>
            <a:spLocks noChangeArrowheads="1"/>
          </p:cNvSpPr>
          <p:nvPr/>
        </p:nvSpPr>
        <p:spPr bwMode="auto">
          <a:xfrm>
            <a:off x="2670175" y="1530350"/>
            <a:ext cx="5976938" cy="850900"/>
          </a:xfrm>
          <a:prstGeom prst="roundRect">
            <a:avLst>
              <a:gd name="adj" fmla="val 17352"/>
            </a:avLst>
          </a:prstGeom>
          <a:solidFill>
            <a:srgbClr val="FFFFFF"/>
          </a:solidFill>
          <a:ln w="19050" algn="ctr">
            <a:solidFill>
              <a:schemeClr val="bg1">
                <a:lumMod val="95000"/>
              </a:schemeClr>
            </a:solidFill>
            <a:round/>
            <a:headEnd/>
            <a:tailE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wrap="none" anchor="ctr"/>
          <a:lstStyle/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1" lang="ko-KR" altLang="en-US" ker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ulim" pitchFamily="34" charset="-127"/>
              <a:ea typeface="Gulim" pitchFamily="34" charset="-127"/>
            </a:endParaRPr>
          </a:p>
        </p:txBody>
      </p:sp>
      <p:sp>
        <p:nvSpPr>
          <p:cNvPr id="8198" name="TextBox 312"/>
          <p:cNvSpPr txBox="1">
            <a:spLocks noChangeArrowheads="1"/>
          </p:cNvSpPr>
          <p:nvPr/>
        </p:nvSpPr>
        <p:spPr bwMode="auto">
          <a:xfrm>
            <a:off x="2670175" y="1712913"/>
            <a:ext cx="59769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/>
            <a:r>
              <a:rPr lang="en-US" altLang="zh-CN" sz="2800" b="1" dirty="0"/>
              <a:t>5.5  Zookeeper</a:t>
            </a:r>
            <a:r>
              <a:rPr lang="zh-CN" altLang="en-US" sz="2800" b="1" dirty="0"/>
              <a:t>分布式集群部署</a:t>
            </a:r>
          </a:p>
        </p:txBody>
      </p:sp>
      <p:pic>
        <p:nvPicPr>
          <p:cNvPr id="8199" name="Picture 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963" y="1952625"/>
            <a:ext cx="1622425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ACE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" name="标题 1"/>
          <p:cNvSpPr>
            <a:spLocks noChangeArrowheads="1"/>
          </p:cNvSpPr>
          <p:nvPr/>
        </p:nvSpPr>
        <p:spPr bwMode="auto">
          <a:xfrm>
            <a:off x="1758950" y="115888"/>
            <a:ext cx="5148263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571500" indent="-571500" eaLnBrk="1" hangingPunct="1">
              <a:buFont typeface="Wingdings" pitchFamily="2" charset="2"/>
              <a:buNone/>
            </a:pPr>
            <a:r>
              <a:rPr lang="en-US" altLang="zh-CN" sz="3600">
                <a:solidFill>
                  <a:srgbClr val="1369B2"/>
                </a:solidFill>
                <a:sym typeface="Wingdings" pitchFamily="2" charset="2"/>
              </a:rPr>
              <a:t></a:t>
            </a:r>
            <a:r>
              <a:rPr lang="zh-CN" altLang="en-US" sz="3600" b="1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  <a:sym typeface="宋体" pitchFamily="2" charset="-122"/>
              </a:rPr>
              <a:t> 知识架构</a:t>
            </a:r>
          </a:p>
        </p:txBody>
      </p:sp>
      <p:grpSp>
        <p:nvGrpSpPr>
          <p:cNvPr id="8" name="组合 311"/>
          <p:cNvGrpSpPr>
            <a:grpSpLocks/>
          </p:cNvGrpSpPr>
          <p:nvPr/>
        </p:nvGrpSpPr>
        <p:grpSpPr bwMode="auto">
          <a:xfrm>
            <a:off x="1087438" y="3002280"/>
            <a:ext cx="7648575" cy="668338"/>
            <a:chOff x="1010252" y="5045323"/>
            <a:chExt cx="7647973" cy="669007"/>
          </a:xfrm>
        </p:grpSpPr>
        <p:grpSp>
          <p:nvGrpSpPr>
            <p:cNvPr id="9" name="组合 345"/>
            <p:cNvGrpSpPr>
              <a:grpSpLocks/>
            </p:cNvGrpSpPr>
            <p:nvPr/>
          </p:nvGrpSpPr>
          <p:grpSpPr bwMode="auto">
            <a:xfrm>
              <a:off x="2520950" y="5045323"/>
              <a:ext cx="6137275" cy="669007"/>
              <a:chOff x="2520950" y="4924673"/>
              <a:chExt cx="6137275" cy="789657"/>
            </a:xfrm>
          </p:grpSpPr>
          <p:sp>
            <p:nvSpPr>
              <p:cNvPr id="14" name="AutoShape 218"/>
              <p:cNvSpPr>
                <a:spLocks noChangeArrowheads="1"/>
              </p:cNvSpPr>
              <p:nvPr/>
            </p:nvSpPr>
            <p:spPr bwMode="auto">
              <a:xfrm>
                <a:off x="2721442" y="5393590"/>
                <a:ext cx="5806618" cy="32074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00">
                      <a:alpha val="50000"/>
                    </a:srgbClr>
                  </a:gs>
                  <a:gs pos="100000">
                    <a:srgbClr val="000000">
                      <a:gamma/>
                      <a:tint val="57647"/>
                      <a:invGamma/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1" lang="ko-KR" altLang="en-US" kern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ulim" pitchFamily="34" charset="-127"/>
                  <a:ea typeface="Gulim" pitchFamily="34" charset="-127"/>
                </a:endParaRPr>
              </a:p>
            </p:txBody>
          </p:sp>
          <p:grpSp>
            <p:nvGrpSpPr>
              <p:cNvPr id="15" name="组合 351"/>
              <p:cNvGrpSpPr>
                <a:grpSpLocks/>
              </p:cNvGrpSpPr>
              <p:nvPr/>
            </p:nvGrpSpPr>
            <p:grpSpPr bwMode="auto">
              <a:xfrm>
                <a:off x="2520950" y="4924673"/>
                <a:ext cx="6137275" cy="664245"/>
                <a:chOff x="2520950" y="4868193"/>
                <a:chExt cx="6137275" cy="720725"/>
              </a:xfrm>
            </p:grpSpPr>
            <p:sp>
              <p:nvSpPr>
                <p:cNvPr id="16" name="AutoShape 181"/>
                <p:cNvSpPr>
                  <a:spLocks noChangeArrowheads="1"/>
                </p:cNvSpPr>
                <p:nvPr/>
              </p:nvSpPr>
              <p:spPr bwMode="auto">
                <a:xfrm>
                  <a:off x="2521433" y="4868193"/>
                  <a:ext cx="6136792" cy="720444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D5F4FF"/>
                </a:solidFill>
                <a:ln w="19050" algn="ctr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latinLnBrk="1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1" lang="ko-KR" altLang="en-US" ker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Gulim" pitchFamily="34" charset="-127"/>
                    <a:ea typeface="Gulim" pitchFamily="34" charset="-127"/>
                  </a:endParaRPr>
                </a:p>
              </p:txBody>
            </p:sp>
            <p:sp>
              <p:nvSpPr>
                <p:cNvPr id="17" name="AutoShape 202"/>
                <p:cNvSpPr>
                  <a:spLocks noChangeArrowheads="1"/>
                </p:cNvSpPr>
                <p:nvPr/>
              </p:nvSpPr>
              <p:spPr bwMode="auto">
                <a:xfrm>
                  <a:off x="2762714" y="4984197"/>
                  <a:ext cx="5689152" cy="49047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FF">
                    <a:alpha val="45882"/>
                  </a:srgbClr>
                </a:solidFill>
                <a:ln w="19050" algn="ctr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latinLnBrk="1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1" lang="ko-KR" altLang="en-US" ker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Gulim" pitchFamily="34" charset="-127"/>
                    <a:ea typeface="Gulim" pitchFamily="34" charset="-127"/>
                  </a:endParaRPr>
                </a:p>
              </p:txBody>
            </p:sp>
          </p:grpSp>
        </p:grpSp>
        <p:sp>
          <p:nvSpPr>
            <p:cNvPr id="10" name="Line 188"/>
            <p:cNvSpPr>
              <a:spLocks noChangeShapeType="1"/>
            </p:cNvSpPr>
            <p:nvPr/>
          </p:nvSpPr>
          <p:spPr bwMode="auto">
            <a:xfrm flipH="1">
              <a:off x="1500750" y="5329770"/>
              <a:ext cx="1498482" cy="0"/>
            </a:xfrm>
            <a:prstGeom prst="line">
              <a:avLst/>
            </a:prstGeom>
            <a:noFill/>
            <a:ln w="31750" cap="rnd">
              <a:solidFill>
                <a:schemeClr val="bg1">
                  <a:lumMod val="50000"/>
                </a:schemeClr>
              </a:solidFill>
              <a:prstDash val="sysDot"/>
              <a:round/>
              <a:headEnd type="oval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latinLnBrk="1">
                <a:defRPr/>
              </a:pPr>
              <a:endParaRPr kumimoji="1" lang="zh-CN" altLang="en-US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lim" pitchFamily="34" charset="-127"/>
                <a:ea typeface="Gulim" pitchFamily="34" charset="-127"/>
              </a:endParaRPr>
            </a:p>
          </p:txBody>
        </p:sp>
        <p:grpSp>
          <p:nvGrpSpPr>
            <p:cNvPr id="11" name="组合 347"/>
            <p:cNvGrpSpPr>
              <a:grpSpLocks/>
            </p:cNvGrpSpPr>
            <p:nvPr/>
          </p:nvGrpSpPr>
          <p:grpSpPr bwMode="auto">
            <a:xfrm>
              <a:off x="1010252" y="5045328"/>
              <a:ext cx="634950" cy="637227"/>
              <a:chOff x="1071531" y="4776118"/>
              <a:chExt cx="903180" cy="906418"/>
            </a:xfrm>
          </p:grpSpPr>
          <p:sp>
            <p:nvSpPr>
              <p:cNvPr id="12" name="Oval 148"/>
              <p:cNvSpPr>
                <a:spLocks noChangeArrowheads="1"/>
              </p:cNvSpPr>
              <p:nvPr/>
            </p:nvSpPr>
            <p:spPr bwMode="auto">
              <a:xfrm>
                <a:off x="1071531" y="4776111"/>
                <a:ext cx="903180" cy="906415"/>
              </a:xfrm>
              <a:prstGeom prst="ellipse">
                <a:avLst/>
              </a:prstGeom>
              <a:gradFill flip="none" rotWithShape="1">
                <a:gsLst>
                  <a:gs pos="0">
                    <a:srgbClr val="A3D3FF"/>
                  </a:gs>
                  <a:gs pos="100000">
                    <a:srgbClr val="B9E9FF"/>
                  </a:gs>
                </a:gsLst>
                <a:lin ang="2700000" scaled="1"/>
                <a:tileRect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90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1" lang="ko-KR" altLang="ko-KR" ker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  <a:ea typeface="Gulim" pitchFamily="34" charset="-127"/>
                </a:endParaRPr>
              </a:p>
            </p:txBody>
          </p:sp>
          <p:sp>
            <p:nvSpPr>
              <p:cNvPr id="13" name="Oval 151"/>
              <p:cNvSpPr>
                <a:spLocks noChangeArrowheads="1"/>
              </p:cNvSpPr>
              <p:nvPr/>
            </p:nvSpPr>
            <p:spPr bwMode="auto">
              <a:xfrm>
                <a:off x="1428287" y="4789673"/>
                <a:ext cx="241600" cy="241862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5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1" lang="ko-KR" altLang="ko-KR" kern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ulim" pitchFamily="34" charset="-127"/>
                  <a:ea typeface="Gulim" pitchFamily="34" charset="-127"/>
                </a:endParaRPr>
              </a:p>
            </p:txBody>
          </p:sp>
        </p:grpSp>
      </p:grpSp>
      <p:grpSp>
        <p:nvGrpSpPr>
          <p:cNvPr id="18" name="组合 313"/>
          <p:cNvGrpSpPr>
            <a:grpSpLocks/>
          </p:cNvGrpSpPr>
          <p:nvPr/>
        </p:nvGrpSpPr>
        <p:grpSpPr bwMode="auto">
          <a:xfrm>
            <a:off x="1328738" y="3888423"/>
            <a:ext cx="7407275" cy="668337"/>
            <a:chOff x="1252258" y="5045323"/>
            <a:chExt cx="7405967" cy="669007"/>
          </a:xfrm>
        </p:grpSpPr>
        <p:grpSp>
          <p:nvGrpSpPr>
            <p:cNvPr id="19" name="组合 338"/>
            <p:cNvGrpSpPr>
              <a:grpSpLocks/>
            </p:cNvGrpSpPr>
            <p:nvPr/>
          </p:nvGrpSpPr>
          <p:grpSpPr bwMode="auto">
            <a:xfrm>
              <a:off x="2520950" y="5045323"/>
              <a:ext cx="6137275" cy="669007"/>
              <a:chOff x="2520950" y="4924673"/>
              <a:chExt cx="6137275" cy="789657"/>
            </a:xfrm>
          </p:grpSpPr>
          <p:sp>
            <p:nvSpPr>
              <p:cNvPr id="22" name="AutoShape 218"/>
              <p:cNvSpPr>
                <a:spLocks noChangeArrowheads="1"/>
              </p:cNvSpPr>
              <p:nvPr/>
            </p:nvSpPr>
            <p:spPr bwMode="auto">
              <a:xfrm>
                <a:off x="2720436" y="5393591"/>
                <a:ext cx="5807637" cy="32073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00">
                      <a:alpha val="50000"/>
                    </a:srgbClr>
                  </a:gs>
                  <a:gs pos="100000">
                    <a:srgbClr val="000000">
                      <a:gamma/>
                      <a:tint val="57647"/>
                      <a:invGamma/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1" lang="ko-KR" altLang="en-US" kern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ulim" pitchFamily="34" charset="-127"/>
                  <a:ea typeface="Gulim" pitchFamily="34" charset="-127"/>
                </a:endParaRPr>
              </a:p>
            </p:txBody>
          </p:sp>
          <p:grpSp>
            <p:nvGrpSpPr>
              <p:cNvPr id="23" name="组合 342"/>
              <p:cNvGrpSpPr>
                <a:grpSpLocks/>
              </p:cNvGrpSpPr>
              <p:nvPr/>
            </p:nvGrpSpPr>
            <p:grpSpPr bwMode="auto">
              <a:xfrm>
                <a:off x="2520950" y="4924673"/>
                <a:ext cx="6137275" cy="664245"/>
                <a:chOff x="2520950" y="4868193"/>
                <a:chExt cx="6137275" cy="720725"/>
              </a:xfrm>
            </p:grpSpPr>
            <p:sp>
              <p:nvSpPr>
                <p:cNvPr id="24" name="AutoShape 181"/>
                <p:cNvSpPr>
                  <a:spLocks noChangeArrowheads="1"/>
                </p:cNvSpPr>
                <p:nvPr/>
              </p:nvSpPr>
              <p:spPr bwMode="auto">
                <a:xfrm>
                  <a:off x="2517272" y="4868193"/>
                  <a:ext cx="6140953" cy="720446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D5EBFF"/>
                </a:solidFill>
                <a:ln w="19050" algn="ctr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latinLnBrk="1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1" lang="ko-KR" altLang="en-US" ker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Gulim" pitchFamily="34" charset="-127"/>
                    <a:ea typeface="Gulim" pitchFamily="34" charset="-127"/>
                  </a:endParaRPr>
                </a:p>
              </p:txBody>
            </p:sp>
            <p:sp>
              <p:nvSpPr>
                <p:cNvPr id="25" name="AutoShape 202"/>
                <p:cNvSpPr>
                  <a:spLocks noChangeArrowheads="1"/>
                </p:cNvSpPr>
                <p:nvPr/>
              </p:nvSpPr>
              <p:spPr bwMode="auto">
                <a:xfrm>
                  <a:off x="2761703" y="4984196"/>
                  <a:ext cx="5690183" cy="490473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FF">
                    <a:alpha val="45882"/>
                  </a:srgbClr>
                </a:solidFill>
                <a:ln w="19050" algn="ctr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latinLnBrk="1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1" lang="ko-KR" altLang="en-US" ker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Gulim" pitchFamily="34" charset="-127"/>
                    <a:ea typeface="Gulim" pitchFamily="34" charset="-127"/>
                  </a:endParaRPr>
                </a:p>
              </p:txBody>
            </p:sp>
          </p:grpSp>
        </p:grpSp>
        <p:sp>
          <p:nvSpPr>
            <p:cNvPr id="20" name="Line 188"/>
            <p:cNvSpPr>
              <a:spLocks noChangeShapeType="1"/>
            </p:cNvSpPr>
            <p:nvPr/>
          </p:nvSpPr>
          <p:spPr bwMode="auto">
            <a:xfrm flipH="1">
              <a:off x="1499864" y="5329770"/>
              <a:ext cx="1498335" cy="0"/>
            </a:xfrm>
            <a:prstGeom prst="line">
              <a:avLst/>
            </a:prstGeom>
            <a:noFill/>
            <a:ln w="31750" cap="rnd">
              <a:solidFill>
                <a:schemeClr val="bg1">
                  <a:lumMod val="50000"/>
                </a:schemeClr>
              </a:solidFill>
              <a:prstDash val="sysDot"/>
              <a:round/>
              <a:headEnd type="oval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latinLnBrk="1">
                <a:defRPr/>
              </a:pPr>
              <a:endParaRPr kumimoji="1" lang="zh-CN" altLang="en-US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lim" pitchFamily="34" charset="-127"/>
                <a:ea typeface="Gulim" pitchFamily="34" charset="-127"/>
              </a:endParaRPr>
            </a:p>
          </p:txBody>
        </p:sp>
        <p:sp>
          <p:nvSpPr>
            <p:cNvPr id="21" name="Oval 151"/>
            <p:cNvSpPr>
              <a:spLocks noChangeArrowheads="1"/>
            </p:cNvSpPr>
            <p:nvPr/>
          </p:nvSpPr>
          <p:spPr bwMode="auto">
            <a:xfrm>
              <a:off x="1252258" y="5064392"/>
              <a:ext cx="169832" cy="170032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50000"/>
                  </a:srgbClr>
                </a:gs>
                <a:gs pos="100000">
                  <a:srgbClr val="000000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1" lang="ko-KR" altLang="ko-KR" ker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lim" pitchFamily="34" charset="-127"/>
                <a:ea typeface="Gulim" pitchFamily="34" charset="-127"/>
              </a:endParaRPr>
            </a:p>
          </p:txBody>
        </p:sp>
      </p:grpSp>
      <p:grpSp>
        <p:nvGrpSpPr>
          <p:cNvPr id="26" name="组合 315"/>
          <p:cNvGrpSpPr>
            <a:grpSpLocks/>
          </p:cNvGrpSpPr>
          <p:nvPr/>
        </p:nvGrpSpPr>
        <p:grpSpPr bwMode="auto">
          <a:xfrm>
            <a:off x="1112838" y="3853498"/>
            <a:ext cx="635000" cy="638175"/>
            <a:chOff x="1190461" y="2772022"/>
            <a:chExt cx="635025" cy="637257"/>
          </a:xfrm>
        </p:grpSpPr>
        <p:sp>
          <p:nvSpPr>
            <p:cNvPr id="27" name="Oval 148"/>
            <p:cNvSpPr>
              <a:spLocks noChangeArrowheads="1"/>
            </p:cNvSpPr>
            <p:nvPr/>
          </p:nvSpPr>
          <p:spPr bwMode="auto">
            <a:xfrm>
              <a:off x="1190461" y="2772022"/>
              <a:ext cx="635025" cy="637257"/>
            </a:xfrm>
            <a:prstGeom prst="ellipse">
              <a:avLst/>
            </a:prstGeom>
            <a:gradFill flip="none" rotWithShape="1">
              <a:gsLst>
                <a:gs pos="0">
                  <a:srgbClr val="A3D3FF"/>
                </a:gs>
                <a:gs pos="100000">
                  <a:srgbClr val="B9E9FF"/>
                </a:gs>
              </a:gsLst>
              <a:lin ang="270000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1" lang="ko-KR" altLang="ko-KR" ker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Gulim" pitchFamily="34" charset="-127"/>
              </a:endParaRPr>
            </a:p>
          </p:txBody>
        </p:sp>
        <p:sp>
          <p:nvSpPr>
            <p:cNvPr id="28" name="Oval 151"/>
            <p:cNvSpPr>
              <a:spLocks noChangeArrowheads="1"/>
            </p:cNvSpPr>
            <p:nvPr/>
          </p:nvSpPr>
          <p:spPr bwMode="auto">
            <a:xfrm>
              <a:off x="1412720" y="2791045"/>
              <a:ext cx="169869" cy="169618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50000"/>
                  </a:srgbClr>
                </a:gs>
                <a:gs pos="100000">
                  <a:srgbClr val="000000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1" lang="ko-KR" altLang="ko-KR" ker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lim" pitchFamily="34" charset="-127"/>
                <a:ea typeface="Gulim" pitchFamily="34" charset="-127"/>
              </a:endParaRPr>
            </a:p>
          </p:txBody>
        </p:sp>
      </p:grpSp>
      <p:sp>
        <p:nvSpPr>
          <p:cNvPr id="29" name="TextBox 317"/>
          <p:cNvSpPr txBox="1">
            <a:spLocks noChangeArrowheads="1"/>
          </p:cNvSpPr>
          <p:nvPr/>
        </p:nvSpPr>
        <p:spPr bwMode="auto">
          <a:xfrm>
            <a:off x="1024255" y="3132455"/>
            <a:ext cx="79216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/>
            <a:r>
              <a:rPr lang="en-US" altLang="zh-CN" sz="1600" dirty="0"/>
              <a:t>5.5.1</a:t>
            </a:r>
            <a:endParaRPr lang="zh-CN" altLang="en-US" sz="1600" dirty="0"/>
          </a:p>
        </p:txBody>
      </p:sp>
      <p:sp>
        <p:nvSpPr>
          <p:cNvPr id="30" name="TextBox 320"/>
          <p:cNvSpPr txBox="1">
            <a:spLocks noChangeArrowheads="1"/>
          </p:cNvSpPr>
          <p:nvPr/>
        </p:nvSpPr>
        <p:spPr bwMode="auto">
          <a:xfrm>
            <a:off x="3213100" y="3103880"/>
            <a:ext cx="4699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Zookeeper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安装包的下载安装</a:t>
            </a:r>
          </a:p>
        </p:txBody>
      </p:sp>
      <p:sp>
        <p:nvSpPr>
          <p:cNvPr id="31" name="TextBox 321"/>
          <p:cNvSpPr txBox="1">
            <a:spLocks noChangeArrowheads="1"/>
          </p:cNvSpPr>
          <p:nvPr/>
        </p:nvSpPr>
        <p:spPr bwMode="auto">
          <a:xfrm>
            <a:off x="3213100" y="3990023"/>
            <a:ext cx="44831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Zookeeper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相关配置</a:t>
            </a:r>
          </a:p>
        </p:txBody>
      </p:sp>
      <p:sp>
        <p:nvSpPr>
          <p:cNvPr id="32" name="TextBox 317"/>
          <p:cNvSpPr txBox="1">
            <a:spLocks noChangeArrowheads="1"/>
          </p:cNvSpPr>
          <p:nvPr/>
        </p:nvSpPr>
        <p:spPr bwMode="auto">
          <a:xfrm>
            <a:off x="1027113" y="3988435"/>
            <a:ext cx="79216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/>
            <a:r>
              <a:rPr lang="en-US" altLang="zh-CN" sz="1600" dirty="0"/>
              <a:t>5.5.2</a:t>
            </a:r>
            <a:endParaRPr lang="zh-CN" altLang="en-US" sz="1600" dirty="0"/>
          </a:p>
        </p:txBody>
      </p:sp>
      <p:grpSp>
        <p:nvGrpSpPr>
          <p:cNvPr id="33" name="组合 314"/>
          <p:cNvGrpSpPr>
            <a:grpSpLocks/>
          </p:cNvGrpSpPr>
          <p:nvPr/>
        </p:nvGrpSpPr>
        <p:grpSpPr bwMode="auto">
          <a:xfrm>
            <a:off x="1354138" y="4662805"/>
            <a:ext cx="7407275" cy="668338"/>
            <a:chOff x="1252258" y="5045323"/>
            <a:chExt cx="7405967" cy="669007"/>
          </a:xfrm>
        </p:grpSpPr>
        <p:grpSp>
          <p:nvGrpSpPr>
            <p:cNvPr id="34" name="组合 331"/>
            <p:cNvGrpSpPr>
              <a:grpSpLocks/>
            </p:cNvGrpSpPr>
            <p:nvPr/>
          </p:nvGrpSpPr>
          <p:grpSpPr bwMode="auto">
            <a:xfrm>
              <a:off x="2520950" y="5045323"/>
              <a:ext cx="6137275" cy="669007"/>
              <a:chOff x="2520950" y="4924673"/>
              <a:chExt cx="6137275" cy="789657"/>
            </a:xfrm>
          </p:grpSpPr>
          <p:sp>
            <p:nvSpPr>
              <p:cNvPr id="37" name="AutoShape 218"/>
              <p:cNvSpPr>
                <a:spLocks noChangeArrowheads="1"/>
              </p:cNvSpPr>
              <p:nvPr/>
            </p:nvSpPr>
            <p:spPr bwMode="auto">
              <a:xfrm>
                <a:off x="2720436" y="5393590"/>
                <a:ext cx="5807637" cy="32074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00">
                      <a:alpha val="50000"/>
                    </a:srgbClr>
                  </a:gs>
                  <a:gs pos="100000">
                    <a:srgbClr val="000000">
                      <a:gamma/>
                      <a:tint val="57647"/>
                      <a:invGamma/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1" lang="ko-KR" altLang="en-US" kern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ulim" pitchFamily="34" charset="-127"/>
                  <a:ea typeface="Gulim" pitchFamily="34" charset="-127"/>
                </a:endParaRPr>
              </a:p>
            </p:txBody>
          </p:sp>
          <p:grpSp>
            <p:nvGrpSpPr>
              <p:cNvPr id="38" name="组合 335"/>
              <p:cNvGrpSpPr>
                <a:grpSpLocks/>
              </p:cNvGrpSpPr>
              <p:nvPr/>
            </p:nvGrpSpPr>
            <p:grpSpPr bwMode="auto">
              <a:xfrm>
                <a:off x="2520950" y="4924673"/>
                <a:ext cx="6137275" cy="664245"/>
                <a:chOff x="2520950" y="4868193"/>
                <a:chExt cx="6137275" cy="720725"/>
              </a:xfrm>
            </p:grpSpPr>
            <p:sp>
              <p:nvSpPr>
                <p:cNvPr id="39" name="AutoShape 181"/>
                <p:cNvSpPr>
                  <a:spLocks noChangeArrowheads="1"/>
                </p:cNvSpPr>
                <p:nvPr/>
              </p:nvSpPr>
              <p:spPr bwMode="auto">
                <a:xfrm>
                  <a:off x="2517272" y="4868193"/>
                  <a:ext cx="6140953" cy="720444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D5F4FF"/>
                </a:solidFill>
                <a:ln w="19050" algn="ctr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latinLnBrk="1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1" lang="ko-KR" altLang="en-US" ker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Gulim" pitchFamily="34" charset="-127"/>
                    <a:ea typeface="Gulim" pitchFamily="34" charset="-127"/>
                  </a:endParaRPr>
                </a:p>
              </p:txBody>
            </p:sp>
            <p:sp>
              <p:nvSpPr>
                <p:cNvPr id="40" name="AutoShape 202"/>
                <p:cNvSpPr>
                  <a:spLocks noChangeArrowheads="1"/>
                </p:cNvSpPr>
                <p:nvPr/>
              </p:nvSpPr>
              <p:spPr bwMode="auto">
                <a:xfrm>
                  <a:off x="2761703" y="4984197"/>
                  <a:ext cx="5690183" cy="49047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FF">
                    <a:alpha val="45882"/>
                  </a:srgbClr>
                </a:solidFill>
                <a:ln w="19050" algn="ctr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latinLnBrk="1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1" lang="ko-KR" altLang="en-US" ker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Gulim" pitchFamily="34" charset="-127"/>
                    <a:ea typeface="Gulim" pitchFamily="34" charset="-127"/>
                  </a:endParaRPr>
                </a:p>
              </p:txBody>
            </p:sp>
          </p:grpSp>
        </p:grpSp>
        <p:sp>
          <p:nvSpPr>
            <p:cNvPr id="35" name="Line 188"/>
            <p:cNvSpPr>
              <a:spLocks noChangeShapeType="1"/>
            </p:cNvSpPr>
            <p:nvPr/>
          </p:nvSpPr>
          <p:spPr bwMode="auto">
            <a:xfrm flipH="1">
              <a:off x="1499864" y="5329770"/>
              <a:ext cx="1498335" cy="0"/>
            </a:xfrm>
            <a:prstGeom prst="line">
              <a:avLst/>
            </a:prstGeom>
            <a:noFill/>
            <a:ln w="31750" cap="rnd">
              <a:solidFill>
                <a:schemeClr val="bg1">
                  <a:lumMod val="50000"/>
                </a:schemeClr>
              </a:solidFill>
              <a:prstDash val="sysDot"/>
              <a:round/>
              <a:headEnd type="oval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latinLnBrk="1">
                <a:defRPr/>
              </a:pPr>
              <a:endParaRPr kumimoji="1" lang="zh-CN" altLang="en-US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lim" pitchFamily="34" charset="-127"/>
                <a:ea typeface="Gulim" pitchFamily="34" charset="-127"/>
              </a:endParaRPr>
            </a:p>
          </p:txBody>
        </p:sp>
        <p:sp>
          <p:nvSpPr>
            <p:cNvPr id="36" name="Oval 151"/>
            <p:cNvSpPr>
              <a:spLocks noChangeArrowheads="1"/>
            </p:cNvSpPr>
            <p:nvPr/>
          </p:nvSpPr>
          <p:spPr bwMode="auto">
            <a:xfrm>
              <a:off x="1252258" y="5064392"/>
              <a:ext cx="169832" cy="170033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50000"/>
                  </a:srgbClr>
                </a:gs>
                <a:gs pos="100000">
                  <a:srgbClr val="000000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1" lang="ko-KR" altLang="ko-KR" ker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lim" pitchFamily="34" charset="-127"/>
                <a:ea typeface="Gulim" pitchFamily="34" charset="-127"/>
              </a:endParaRPr>
            </a:p>
          </p:txBody>
        </p:sp>
      </p:grpSp>
      <p:grpSp>
        <p:nvGrpSpPr>
          <p:cNvPr id="41" name="组合 316"/>
          <p:cNvGrpSpPr>
            <a:grpSpLocks/>
          </p:cNvGrpSpPr>
          <p:nvPr/>
        </p:nvGrpSpPr>
        <p:grpSpPr bwMode="auto">
          <a:xfrm>
            <a:off x="1112838" y="4635818"/>
            <a:ext cx="635000" cy="636587"/>
            <a:chOff x="1190461" y="2772022"/>
            <a:chExt cx="635025" cy="637257"/>
          </a:xfrm>
        </p:grpSpPr>
        <p:sp>
          <p:nvSpPr>
            <p:cNvPr id="42" name="Oval 148"/>
            <p:cNvSpPr>
              <a:spLocks noChangeArrowheads="1"/>
            </p:cNvSpPr>
            <p:nvPr/>
          </p:nvSpPr>
          <p:spPr bwMode="auto">
            <a:xfrm>
              <a:off x="1190461" y="2772022"/>
              <a:ext cx="635025" cy="637257"/>
            </a:xfrm>
            <a:prstGeom prst="ellipse">
              <a:avLst/>
            </a:prstGeom>
            <a:gradFill flip="none" rotWithShape="1">
              <a:gsLst>
                <a:gs pos="0">
                  <a:srgbClr val="A3D3FF"/>
                </a:gs>
                <a:gs pos="100000">
                  <a:srgbClr val="B9E9FF"/>
                </a:gs>
              </a:gsLst>
              <a:lin ang="270000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1" lang="ko-KR" altLang="ko-KR" ker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Gulim" pitchFamily="34" charset="-127"/>
              </a:endParaRPr>
            </a:p>
          </p:txBody>
        </p:sp>
        <p:sp>
          <p:nvSpPr>
            <p:cNvPr id="43" name="Oval 151"/>
            <p:cNvSpPr>
              <a:spLocks noChangeArrowheads="1"/>
            </p:cNvSpPr>
            <p:nvPr/>
          </p:nvSpPr>
          <p:spPr bwMode="auto">
            <a:xfrm>
              <a:off x="1412720" y="2791092"/>
              <a:ext cx="169869" cy="170041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50000"/>
                  </a:srgbClr>
                </a:gs>
                <a:gs pos="100000">
                  <a:srgbClr val="000000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1" lang="ko-KR" altLang="ko-KR" ker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lim" pitchFamily="34" charset="-127"/>
                <a:ea typeface="Gulim" pitchFamily="34" charset="-127"/>
              </a:endParaRPr>
            </a:p>
          </p:txBody>
        </p:sp>
      </p:grpSp>
      <p:sp>
        <p:nvSpPr>
          <p:cNvPr id="44" name="TextBox 317"/>
          <p:cNvSpPr txBox="1">
            <a:spLocks noChangeArrowheads="1"/>
          </p:cNvSpPr>
          <p:nvPr/>
        </p:nvSpPr>
        <p:spPr bwMode="auto">
          <a:xfrm>
            <a:off x="1065848" y="4764723"/>
            <a:ext cx="79216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/>
            <a:r>
              <a:rPr lang="en-US" altLang="zh-CN" sz="1600" dirty="0"/>
              <a:t>5.5.3</a:t>
            </a:r>
            <a:endParaRPr lang="zh-CN" altLang="en-US" sz="1600" dirty="0"/>
          </a:p>
        </p:txBody>
      </p:sp>
      <p:sp>
        <p:nvSpPr>
          <p:cNvPr id="45" name="TextBox 321"/>
          <p:cNvSpPr txBox="1">
            <a:spLocks noChangeArrowheads="1"/>
          </p:cNvSpPr>
          <p:nvPr/>
        </p:nvSpPr>
        <p:spPr bwMode="auto">
          <a:xfrm>
            <a:off x="3238500" y="4769167"/>
            <a:ext cx="44831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Zookeeper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服务的启动和关闭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00161683"/>
      </p:ext>
    </p:ext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AE603B9F-2677-4BA3-A03D-A4DB72100EA7"/>
  <p:tag name="ISPRING_SCORM_RATE_SLIDES" val="1"/>
  <p:tag name="ISPRING_SCORM_RATE_QUIZZES" val="0"/>
  <p:tag name="ISPRING_SCORM_PASSING_SCORE" val="100.0000000000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ONLINEFOLDERID" val="0"/>
  <p:tag name="ISPRINGONLINEFOLDERPATH" val="Content List"/>
  <p:tag name="ISPRINGCLOUDFOLDERID" val="0"/>
  <p:tag name="ISPRINGCLOUDFOLDERPATH" val="Content List"/>
  <p:tag name="ISPRING_PLAYERS_CUSTOMIZATION" val="UEsDBBQAAgAIABt1aEihpCSsOQQAAH8OAAAdAAAAdW5pdmVyc2FsL2NvbW1vbl9tZXNzYWdlcy5sbmetV11r21YYvi/0PxwEhe1iaTto6YWjcGyd2CLykSvJcbIPxIl14orIOp4ke82uythKM9haaBnd1q0EumawroNCR9dAf00sN/9iryS7tdMNS/EubHyEn+f9fvSe0sr1rocGPAhd4S9LF5cuSIj7beG4fmdZalqrH1yRUBgx32Ge8Pmy5AsJrchnz5Q85nf6rMPh99kzCJW6PAzhGMrJ6e0Zuc6y1CjbFb3ewHTT1vSqbpfVqiRXRLfH/F2kiY74JHjvw8tXrl+8dPn90vkxMg+RWceaNkuFUqZLF3IQUcvQNRvYiGZTsmFJ8vDOd0cvbhzvPy8G1puWplIC+EcHo5fPXh/cHP70qhhFwyDrgN/7Nqf9pmEQatmmpirEVk2b6laaGo1YRJHk+P6fwzuPR4cHo8M/jl58A6Txk/3Rj1/Fz2+/Prg1j10xcEulVdvSdc20CVUmTyR5dHg3/vnh6N7h6Mm9gjQGNokBrt19fPzDo1Ng7bTWGTzeuxE/2CtGUlOrNQ0+VuLF8e/3j14+LUbQIBQSMD/uOjFNXCV2Wd+Aukgy1Ysg9DVJ1teKIDaJKcnwNQ9D8bpaxZaq06RjDGJahlpJ22VT9FGb+Uj43i5i7TbgUC/gA1f0Q3gycPnn3EGh5zo8LGbFJFeb0Kgq1jIr19iAo0iklGNC5PoousZRxx1wcCFweDDPBkxLhShJZa421Y/sVaxqRLGhVIresq10lBNjLODIFxFinieSAMAucwbMb3O0xdusH3K0C39zXCf9W49B2Iknn/XdLxCLMv/QufGQUYVsnFtazDXV0kAmWizwQWALUs2M+LvBdvshRBpFvNuL5kUxlYml/8WLReNqYNP8z6Dy1GXBiE7YLxqOCS1ODHivwbSXXZEfQerQH5JMusz18qNUugqGGgEPuR/xAKn+dgGbVB8TUIFOy7EOmZ9xYR0qUgDfImVTtZIc863Qjfg8ZFqorN7/3iNtWAE8HvG3fbLFtwXMv8fZAIoIz90wa5ylUxgr1BATZU0kcFqnxywUHOqwCBYuBC55bhfid3JwNutkksFMXmcy0RJ9z0nlzHN3UomF2vS7WUJ6WZ0yo9uB6KZPPRZOZilT+JVFvMiCMzKjjSmD80hNgo1Kza5gWiEwC8Pb38d/3coJgl5OfNIs09ZwOYHHz/ZhM4i//C1++Gu89wp2nuHNr4dP/85JmG1jClnFQDpObcaUk+CkO5kXsDX98qAQA8xookzkDdPHVEQ8/HQeiYXLs7j0kAc13mInuCK7bFr8ce6wZeFKrQ79YabtIPpBe/7WMM1Qx8YaaES6dElynQU7IDCWEF4hljTuROSiYtZPtcxPEyym00nUltqwsaKkdxy43Xhueyd7vzmIpUqXXHY8uOzkJavUMAUROsHHHTcqSJjq/mTkYfiy86TTkrXundfAm1OYXhVL56dujv8AUEsDBBQAAgAIABt1aEjdAs1yHwQAAAkQAAAnAAAAdW5pdmVyc2FsL2ZsYXNoX3B1Ymxpc2hpbmdfc2V0dGluZ3MueG1s1VffaxtHEH7XX7FcyWN0cmLXjjnJGFsiIrLkWlcaU4pZ3a10W+/tXm73pChPoSQhLrQN9KWkocXQxn3oDwgE0hryx5RISv+Lzt3KshTJ6Yng4qAH6eZmvpn5dvZbrbV222eoTUJJBc8bC9mcgQh3hEt5K298bJcurxhIKsxdzAQneYMLA60VMlYQNRiVXp0oBa4SAQyXq4HKG55SwappdjqdLJVBGL8VLFKAL7OO8M0gJJJwRUIzYLgLX6obEGkUMhmELG3aEm7ECKIulMBpXB1mJYalZ5jarYGd/VYoIu5uCCZCFLYaeeODlfX4c+KjoTapT3jcnCyAMTarVey6NK4Hszq9Q5BHaMuDwpcXDdShrvLyxtXclRgG3M1pmARcN4FjmA0B3XA1xPeJwi5WWD/qhIrcVvLEoE1ul2OfOja8QTEBeWPT3qtXypvFvWrNLtb3rttbFV3DHEF28aY9R5BdtivFefzTwl/f3S7uVMrVG3t2rVaxy9unUcDoBCGWOcmYBcyKKHTIiDBLeZHf4JgymLY3aJREwbwyHLaILUoUVrGJmSQG+jwgrY8izKjqwljnYKz3CQnWZUActRMvW95QYUSMUzgNCIXBWo5mYunaaCaWVyZaN3X207ZmVmlhpbDjwfCALSnNMsdNJ25NwSdai59RQzB31BDxG8StYp+M7Yn6PuUl8FwwUBMWgUGr6yHFzEBUQevOKFhGDamoSnZhadwTARbsdoK26lNUOB4O5QTjI9bjwXcKn1aFIvIzTYU2neX6iYiYi7oiQozuE6QEgmWOfPjlETS+mVAzFH5ihf2ukGQUimtT0iHuWppEu5DCjyASpCZgROkMtyJ6BzVIU4SAS3AbRAnsVGr87FzAAZbyFBSf1HhJb5FydbN481LcIHbbmDtzgsNsED9Q54GPoXcuIAVjAtgcgwBmHBxJkqyPS93ELU2bqXL3v/uj9+jp4PhocPzbqxdfvnpxt//r4eDxvf7zb14fPUxbvYM5Epx1EXZAGmQ8M20qIgkWPR26PpkWz8PtZAzj4GEoojxpuAW7C5KFLgnToOUWrlxdXPpweeXaatb8++7Ty28NGsrlNsNxNq2XG2fqcbqoN1T5P4Leos1TsSUR+vFIulNJZ583Q12cVg7LjBVttsAlOnwR9a3/48/9g5eD42/7PzxJNenPDvtPDvpf/DIMfHyv9+B+7/c/08T2fjoa/PXs9dGD3vcv0/gn/KcCPvgKttw/h89TOT/6Or3zbroCqrU0XrUbabx29KGxPXZgpDp9cMhB8t8L1yqcTi19FML5xKhPYfu9Fzp0liS8u4T9LzL0Tv+ztIadpwyd2whceI0/T24vEmP6aXQtmrgHWebMG2f8xqec+sBj/B9mdE0tLC3m4GY181UmA2iT1/dC5l9QSwMEFAACAAgAG3VoSMtwdQu3AgAAVAoAACEAAAB1bml2ZXJzYWwvZmxhc2hfc2tpbl9zZXR0aW5ncy54bWyVVttu2zAMfd9XBNl73V3TAWqANs2AAt1arEXfZZuxhciSIcnp8vfTtZYSO/FMBLDIc0SKIukguSVs+WE2QwWnXDyDUoRV0miCbkbK63neKcXZRcGZAqYuGBcNpvPlx5/2QZlFnmPxHYipnA0uoHezsM8UivfxbWFkjFDwpsVs/8ArfpHjYlsJ3rHybGj1vgVBCdtq5OWPxWo96oASqe4VNElM6ysj0yitACnBhPR9beQsi+IcaPB0aZ+JnN7V6dMf0HZEEmVpN5+MjNFaXEGa5KsbI+N4pndPb2Vh5DRBwV+loV8+GxmFUrwHkW5+99XIKIO3Xfs/NdIKXpmEppzTl/jOoRyXuv1MVJdGzhLMgYyjs7fg02PPeheB/Gvc98i0q+D0yeT1YCCYS88pLJXoAGVh5Wyy5m+PndL9AcsNplIDYlUPetJBP+FOhm1SXY/7A2+ElRHIK3rEK6ddAysXb+w0NfSE1erWzooY+66LIhSw88ooxF7ZI3/rvB4hI2WPfKakhEdG98cRHJocKVzyLfbXeTr/2goM62XIWFgFq/H0YFpXRqF6RcA0vISlNOG8kAbMvaHM6lxI2VFMiOEdqbAinP0yuHxvDyNRdmDwtTZcWUgRRWGo4GyMekzH6bLrtB69NS1I91noD+fWM6Wn+PUcK4WLutGfJTmfeZ5uE52YeTbMMHNSw0Hcsw2PONb3GKnBYgvihXM61Q3jCuTU7blrrjE4yqIcoGw4y8hvMpR+1jU5iLW+NQKhbFKdw9Wkqqn+qVcCb1CmhBGjY6pab8cwea/KSOFLALAo6lCzbuEsTUcVobAD6q2Rwh547GRI6hodK7cb9QAbFRec10yqSD8p+kqJcalhgPCq4xpmOMv5KaxwLu3Jkr4PQ7hv/GQsh2FmSi/27hS+lJKdtf04hVpp/k3+A1BLAwQUAAIACAAbdWhIQfN7bvMDAAAaDwAAJgAAAHVuaXZlcnNhbC9odG1sX3B1Ymxpc2hpbmdfc2V0dGluZ3MueG1s1VddaxtHFH3Xrxi25DFaOx+1Y1YyxpaxiCI59pbGlGJGOyPt1LMzm51ZKcpTCGmoC20DfSlpaDG0cR/6AYFAWkN+TImk9F/0jkaWrch2VzRJG/Qg7d17z733zJ0zGm/xVsRRiyaKSVFwZvMzDqIikISJZsH5wF89P+8gpbEgmEtBC46QDlos5rw4rXOmwk2qNbgqBDBCLcS64IRaxwuu226380zFiXkreaoBX+UDGblxQhUVmiZuzHEHvnQnpsop5nIIedZ0TZKUU8QIlCCYqQ7zNR1xx7VedRzsNBOZCrIsuUxQ0qwXnPfml8zn0McirbCICtObKoLRmPUCJoSZcjDfZLcpCilrhlD33CUHtRnRYcG5OHPBwIC7OwkzALc9YAOzLKEZoYf4EdWYYI3to02o6S2tDg3WRDoCRyzw4Q0y/RecFX97s1JeKW1Xa35pc3vNv1axNUwR5Jdu+FME+WW/UprGPyv82tZ6aaNSrl7d9mu1il9eP4oCRscI8dxxxjxgVqZJQEeEeTpMo7rAjMOwvUKjohrGleOkSX25ymAVG5gr6qBPYtq8nmLOdAemegameofSeEnFNNAbZtkKjk5S6hzBWUAoDNZyNBOXr4xmYm5+rHXXZj9q68QqPaw1DkIYHrANSvPc46ZDt4YUY62ZZ1SXnIwaagDLHHpZShjmDmIaegtGb7VhQK8yDvyb2Nl8Q+iJ5oIQJ2qMwxGPZpSD4kdVqan62DZnTae5fihTTlBHpoizHYq0RLBwaQS/QoqObw/USGQ0sHKsNFKcEYpajLYpWcySaAtSRClEgnbEnGqb4WbKbqM6bcgEcClugcqAnSmLn58KOMZKHYHiwxrP2aEvV1dKN86ZBjFpYRFMCQ6rTaNYvwl8DL0LCSk4l8DmMQhgJsCpooP1IYwM3LK0mSl375vfug8e9w/2+we/vHj2+Ytnd3o/7/Uf3us9/erl/mdZqw+wQFLwDsIBbHZlZqbFZKrAYqfD1qey4oW4NRhDEzwMRUwMGm7CEQLJEkKTLGgzsxcuXrr8/tz8lYW8++edx+fPDBoK4DrHJptVwOVTFTZb1Cs6+w9BZ6jtROyqTCIzkmQi6cknyFDpJpXDc43OnCxZA2V9O4rV+/7H3u7z/sHXve8eZZrdJ3u9R7u9uz8NAx/e697/tPvr71liuz/s9/948nL/fvfb51n8B4xmAt79AjbRX3tPMzk/+DK781a2Aqq1LF61q1m8NuwxsH7sCMh0nuBEgIi/E65VOG+a9nCDE4eziMGGeieU5bRN/u9F6a0Iy9n/hazsvFZheWOL+t/r8Gtl6//EgX0aXS/G7hOee+LNLQf28ftsMfc3UEsDBBQAAgAIABt1aEhuh488mwEAAB4GAAAfAAAAdW5pdmVyc2FsL2h0bWxfc2tpbl9zZXR0aW5ncy5qc42Uy27CMBBF93xF5G4rRJ+03aFCpUosKpVd1YUThhDh2JbtpKSIf2/GvOzEKXg28c3JnfFEnk0vqhdJSPQSbeyz3X/4e6sBakYVcO3rrEPPUSeaZXOYZTmwjANpIOXh06O8PREhY8KtaVx9oq12/IjANwvKtIvLgIUKaDqglQHtJ5RkHRJ/j2LPOdfuTE6j48IYwfuJ4Aa46XOhcmoZcvVml3vEBixKUGfQBU3AMx3a1UWeHB+GGC6XiFxSXk1FKvoxTVapEgWfd+VfVhJU/ctXO2DwPHydeHYs0+bdQN5MPHnC6CalAq1hn/dxghGEGY2BOb4Du/5BPeP2gRp0menMHOjRDYZLS5pCq0tPIwwf47VXq5tDjDZnYG12xN0thkcwWoFqWY3vMTxQyEJe8AOlEil2pIW2e35EmaDzjKf71AOMIIfFom1X904HteWPiXeFROMKLQP3NO8aHRfce+MNpUNW3cg6DV16FhJ5SBSBxDIElsFqTHOM4P4rItQYmizzejrUs7FuA1UrUDMhWF3+97lCy8bI6m3/AFBLAwQUAAIACAAbdWhIGtrqO6oAAAAfAQAAGgAAAHVuaXZlcnNhbC9pMThuX3ByZXNldHMueG1snY8xD8IgEIV3fgW5XbBb0wDdTNwcdDYVUUno0XDU+vOF1Bhnh0vuXd73Xk71rzHwp0vkI2poxBa4QxuvHu8aTsfdpgVOecDrECI6DRiB94Yp37R4SI5cJl4ikDQ8cp46KZdlEZ6mVBIohjmXYBI2jrLMGFFWUk4rCivb+b/ozw0MY5yry+xD3qMpe1GrhVOyGipzdig83iLIalDy667KzpRLRRFK/jxm2BtQSwMEFAACAAgAG3VoSJQTsyJpAAAAbgAAABwAAAB1bml2ZXJzYWwvbG9jYWxfc2V0dGluZ3MueG1sDcwxDoMwDEDRnVNY3int1oHAxlaW0gNYxEWRHBuRgOD2ZPvD02/7MwocvKVg6vD1eCKwzuaDLg5/01C/EVIm9SSm7FANoe+qVmwm+XLOBSZYhS7eJo4lMo8Uixx2EajhU17/wB6brroBUEsDBBQAAgAIAHa4w0TOggk37AIAAIgIAAAUAAAAdW5pdmVyc2FsL3BsYXllci54bWytVU1v2zAMPafA/oOhe62kXdc0kFt0BYod1qFA1m23QLUZW4tteZJcN/31o/xtz+lWYAcDNsX3SPGRNLt6TmLnCZQWMvXIwp0TB1JfBiINPfLw9fZ4Sa4u3x2xLOZ7UI4IPJKnwgJ4TJwAtK9EZhB8z03kkZ7BRWbiZEpIJcweuc+Qu4u0JO+OZuiSao9ExmQrSouicIVGRBpqGeeWRLu+TGimQENqQNEqDeI02JX5OxqfRKbU7DPQPWRm3h64Jmk5nrUYkBSnrlQhPZnPF/TH3ee1H0HCj0WqDU99IA5WclaW8pH7uzsZ5DFoa5uxKsk1GGOTKG0zZlZisUwdrXyPVA6bBLTmIWg3TkNCKyydALNtzHVU8+gBreXVO1Hzln4b+71p3ErlaOec5Y+x0BEe9SGddRLI6DAqS8rrlh300HTQrWUijoJfuVAQlJ/f2haZL0gVsO24Mk9XFz4e4Nst941U+xuEYRfVCrqtaG4lmluCWg63jb7uKEhz2y1wkytoSjVjTyIA+YUrxW1bXBqVA6MjY42lQzCj1ZVrkTpBWGSS+OwftLF+I2l+6teUKQH/Q5hPSNTWRKQBPN8K9DGQYE0NYLGtzTVZ7NqYXU46f0x6fT0wVTnWouBFHMNVCDiGATecdnZ6CAqKa3TxczXC9g4OgiMRRjE+ZpJhfHqQJuFqN8nQOzgIjqW/m4C25raMdFzHUTO1HcToxDphfq6NTMRL2Z6DPWNWZR++NnLN0XUm2oPz+R+jOIjRDOaWTKwu+9bbV83hvZ1TozufTVZZBt2K8wAmzyqvZhbybOQTwJbnsbnp59Tswx50lPPUdExzfcd+l8VavIBTiMD+6RantiYR2J7xyIflaY8B9cTtMghfmqYiMlpLUql5SDmGtXkSUFSYalY+ouqhknkajLRxs+7noGPcVdcKuBPDFjNdnGDzycwj7/GlvsvF2UV3lfPFRYMt87qvAle5vGFV1wl3nUHrfm0vwuqZx9ffUEsDBBQAAgAIABt1aEg129mtaAEAAPMCAAApAAAAdW5pdmVyc2FsL3NraW5fY3VzdG9taXphdGlvbl9zZXR0aW5ncy54bWyNUttqGzEQfc9XiPyAJY1uC1uDrsWQh0IT8rz1qmGJoy0rhYSij682rXHcurSap5lz5gwzOn1+nJJ9zmV+mr4PZZrT51jKlB7y9gqhfj8f5uXTEnMseXOq3E9pnF926eu81lo1lyGNwzLaFc1bjMLbQ0pq5VTLmGEUSeapV8h5bhvWgevANsxRYvvNbxI/dZe4j6lcVu03Z+ifDbuU41J2aYyvWzhnv4fON/i4DOPUeHkr2Br1OLU6tgZihEvuK9UAIJDljjhcpeykJshjxjFUoyhQQIRz0olKJOXQstCJpsJ8JxCTjFFXqaetG2ltHLVVQkeIbtO86mwNwUiMESEEmKtcQDAYNTY0DQ1qPSA4MCCqNpooQMEGE1j1zgvLkaJeYFyZMYDx6bin7d6f61T973WO5/yH4MUvuIiu3tpcMFe/f16WRr6NT98OQ4noy5DjbvxwHe5ubq5/efLNv0fGatS28V99/QNQSwMEFAACAAgAG3VoSO+rBkGPJwAAXpMAABcAAAB1bml2ZXJzYWwvdW5pdmVyc2FsLnBuZ+19CVTS2ft3ZVmW7ZqZlZZZmlvqqJUL1lSmtmmLWSolqU2mZqa4AVrTVG60mFiaVI45jQaZuSJiJeKC0iqiggupNSKEpqBs75eaXzMp0P/8zvs/73nPYc7JJr3c73M/93mez+e59369V/btcZ47e9nsKVOmzHXZuc1jypQZAVOmqJybpQp8xxbONQX+mhru4bx1CqZ5+UfgH9MDt+zeMmVKIXKO8PgM4N9qZ3Z6hU+ZMu+F9M9UUugfJ6ZMuT7ssm3LgSjfQXpoUgTVC/Spci043tzpw43ZR2rWXQ9czb3226FC8S8uc1zbVmvk5C7cuv6dh86zRQU7/ridePHUrPSTb+xPBp1q0n26+/SpXiGcWp26Ls8qvLm82ToWHNTU/1vmGh45u6gPByo6JPAJxAoS6AysbWdcOK8pFB7OG8EiRH/xhikgTqn60mPxU1Unf0n4NSE3MKXZuoIqAs83kXBDJaOhz3f/ml95iGFVPUVFfcPEL9VGqvcv+MB9NIuw+NHbHoeMGmW1Ar50FCZ88GNSVULxI+mPORtZ+9vOoiGeF2UaITiut5k2sydOxVYI7zjDo8ECZBl7LFblVb3jp+dzzA0D8JB0WT0BXw7XO517Mv9kXWloHV2FJ3vQAn8nC5zHHPbMAbjoWHkn21bWQINVNYoSvULdA2X3cXOuYYDnvI49V+4skm3IPvL6gMHfNshGsQHo3HhmiG1NyCzZ8BkGaBZF/jyp467LCVjYYBCO6hsbzMNzYKH9qOlr9BIy5vjtuVy+6ugT4wDTql/svc5hivRrvu90w/UEhLgfwcCPtBy9bai202ka6LoTea6F84m+n4gFfjYz1l1oshZf0ppg6GVV8TBIsn+FwVS1nV210/1S68jBiV7E07P3qGYGCedvmIDKwrkfctboTVVb7qZnVWoEjCHRaxIwZcTqwq21JAOgmWGA6e9LPCa1MLS5e/Z6/PQ1Z0ymEk9zazLV3lqvbDw+0R3MVEiztXVRQLurt3gr/O+Si280TAIy1fJlgYvTNK01dzOKrx7ZqT0R0Lut1TN8UtwM9BJir8f7lUT1NE3/63b5Ss8wEH3vhLHFvjYeswEazllUV6CZarmvr83Ff9K8O2t773MpPzBt0T7ykZ2mv0+a232nnXrXSLE8PC2R1nPFdvEfQfY9zye6h7dqqqaloxnQTs+KY9fgdCto3c1JHrbc/67XjfjpZjudLIJWFV+1nOhFToUJcyqWoVydpvHWfMMx3AHTA69AT7CL97vnULCrFKarXsbL5UJZdvf62YfT5UMZ3+AybdHV6sLpGkXExaFr91GjaiYGfEK5+nLjE3HeQDunAAY0LcGSumf9JO/f2OBUtHaqmvfVeL+WradWTYI5wU9F65y12c346WyXbzj2xXgTRedAE+xiu2Dft6dJYdIrOrRRLpRnthj0eqjJh3LqzRvSQIMALpu0jrHrLoZ7ec5Es8O1Nx6q45dJ25ErOYYq/pg7Byb59pm0hIDd0xaV6U0lFlx8u3UyzERVsw+nvNdPVeu48Q1H8khZouAjfIJdHTd860uNpDA5BTw6IxfKrvOuDbmLFEC5fp00HZAAl12yt/KWkw9zodZEs/sszxRc5YZJ292K7nRXbfC2ezjJt7sMVZpuA1G7ZVqi15yHF9MmwZw41/vluzIgOMrWfcPx1kCYJu+N6MSEHLEOfz10vxSmBPKRbrlQPptxMw2IXflQHtgDDHx6qsHdDNPsKKuEilp9s4lmk/27Dq9iMqXtLIerctTTyiM9Jvl2tbvqbWsgas8DU7LEY47RJJg1dMru5ocBwXFm7zccrajM9ew8Qf33dp05iv18QVd4jDc+gOX4xg4W0wkSAUFgqqK61moBqJ1rtRI0UCpqkJtiEt67q0q4upLCWGaKbSRAry0O0eC7AFg84wQ+LRXN5Xt5ko+YmKZPmp/H9xPaGzKiUAVgIEiFassFXrxUmua63l2tGC5/kjcztfeRm8EVY/MMpGm4oOddquGkURecdrKILXgyFKZGRsf7RfZeoZr1ReEy2LdiayekvWAnCzvExz67tC/ZIdELd3+yeU+mElmFDQ0kgw0IIKhvrmP8tcIGTMGY/sAyvxaMIss+7+kSdErE7PL+7HYRDS2itRPQ8PGP9DnmlWeGqjWLjPdWRlqQ2onnKB1WE5A+pZJIu4EzRhsmRKoJqQgRlc0l6XY6jLZCqGLxDdDYjRu1BRkHyW2a/jLlwd6/HsVdn95msICTltJj7UozR4w14vicXk+NEi6Gxm+1otiHn2P9aKQrBwvizk8/snaBPyuYOAAPEzwKhQ20cLZY5GcUG0/2eWOdfeQSVoe66zTnxVFD9euwqRatiDxW93b3uuwhjBeR1bAY60PmRlrQrXjJExJ4W7zf6ElJ7+I1Ly0TDL2Z5sLNowNplP1SIZNoKVPDkE6Z6qKcKNP3GHlD3ufFZUt9oDTmUhO1KGiiMKyOAto7uNnmXAdcIJ3AHyjJUfeN+Zib7zfKEbM5WRZBCctCE85OnoVbAJTId2BHs4RstaxhFAI/1GCcSLu17mxnpuTec/lPMVIz4dxOKQrgdW7S2X5a2HuMG0Ljr0BD2+2CVvgDuap/loXMMeW9BTs6T3NYfPnJyMc8NBwX75PYOiCOPropP8Mnuqc4aRPD7EFsX/aEDx8AcB816Uh2nda/ZkFgfS0uANVJsR8msy9q+bY6iPlMjmFw6PpATQW+v2kERblZfVit5pqqoPe0UBDR37Q+wDM7Kh/aGueAK5n4oeRAIKYOvQp4umijbUJuFv5hWgo2T4E7Uh6Vx1VN73MDtO9QTZBWeKXPLh7ZAfJ92z9s7mbcwZ4YXuHS1aEwUMs10ymo6jggj//AQnB9n9316nK1L4p2+6TMeswfCLJwYxO0ecIYkDkx9tw24vJQrTcO4ZQJ+f5PYAz9xrQ4Z2C88sO+q2RafzHVtx3PrdXpj7R3BE9btNQwga+NRI+0w/1tfl1Z5/1+GQ45aVBnwOodh2qFXTNBrbB+u04aEfdRmD5VJXzZ5a8ZFVNpHAleot2ZJ9lCnOg1I6qqMRD0PUBA6RhcvQXCQw69Gli4VJbw3eGARAGqRdVVvmZLqFj1M9DEBmhy1J4bMC0ixRkxsaeMxn96UqgQN+ybEfDHog8o+eQvWq+nD2jtim8UGYAhHezYy7sxITccnXrCHtBshOmWQRflk6Totpn+9Won+cJ+wz7bE38A9LNDsZBq/aOf+wRo5qR2og/mrG0YPvj7JKzic9RV/6xWPzhNJF9s3wXPOLENMLv0B1LqnHF8svM0ACgFSsob0BuZoVXlgkaCsJGuK3ymy4ILShGxvHzCeD68MT7h2dwaylnhLhIlUpisK8iVW3AEXyQbYyufxPK7L0HnO3y+2ml57JiHyt/E76FQhB3VHq5ZvNeQudaUmTZoozMKPLHC79DYqf4bkyb/0E9Aayb9SYPdDLZowwLQQCLA9b52WeGDZyrQ7HUT/K62Otg/2YMNTzvLLhIsV5UX+feBwPPYY9EIkD3RxbboQt8yO+wkQRWot59cJaBzGGMOUNWGNoFnSwyp4KzMcD2pd5RcNf5Xvh2hn9z1MC97CFVFf0H4vNsC11MThAqv8tnDe+swwW03UoGnN58duf7a2yJWwjAdMFTJLVjhPnklgBbvd8gi9nDPeiDzXBp+Xq7jyB2bf8LsbAp9++TYNP8yZiJLZOI3n7IwMu1ZA86P53+NCxvXPTDJE0KdAPY9CPAiUHamjZTNlik/vrb4KjBmDy6ZtJ4ite4/beQkRi8gzUkbSXnH+JTnZEX9xeavbeSJgfVfqvCvvO8uY07v/m2CtCMfeSh+tRPI9IOJMuhl6t8mHFSgFP62U0o9nm9luILh3yYAbYJkDPSQzTc7Ab3ki7svA7F/IJdLW/+xU0ozmrIQ+wanfB79206p2sX8IQOxb5DLV6b/do3tMhBTuobSNf53XYPW4Dd6ZV12K5FjOJ4qEqMQYyh6NycwO7rvrwr+MISqCxdCdAWtXtSaIBj/hW7VyEjzGDyday/89CIUQRcNAMUQAqZFYA5bgnkd9s0iYXvfefIRrlPfaurhtMnLllVfhp6fSKPE9Vl5ZomFFInw9/M/Odo2vBV1urnHhNRXVDKHsywtGzp7I0Ji8HzfPSJ4OpVBCCAk0xF4MtWhP7YxDuPXggtwePJ8sjMvk3YPVAWI8TxEG4yp09lKBO01tXzB2D2jZ8j6fmsyFCUWcyTig1cqKnUijGyYBBT0LuPAbFJ/DfVyUM+ACTb6cJoZYiVWG6tpwD2esAxRolHfGMRBzA8bHDLrevF67KanLw320Q1cEUNldVPpko5dD4+EpQA0eIVXxRKOOQ6enZjgzxRJnarkfoYP42NMs90WbCyJ5RFplhuske5+spZjaJ/zNg4o4TGJTRsT9cQOYhNfxFjMJQP/tHtux5f3csVhao12/ihqEhU8+21ZCIGVAp1OGiCOcMe5xemcWMnSC2Xsx/EpFrX9JOplaivFqHYJtlzoBZQNuaHbx2LaqfvkhFzil/lP9ButIPGRmleOcz4l03I/dJgHMDtR9y0TmwwtUVh8ZdIoUJ/d3+VTxfboMetvXbmkyD2Vjb6mM2NgiE033DUftEQXJHTkuVFFCALb8MLSvcIjzdkp2Aj+ZtLZgvEyKTDUkHsrIDJjoNQkIHS9Ji+JJiLMMpndZvhzzukUUKe5a+jmZatSzS9D89m6Bmf2W+DA2bX9LK18qqjAm4dKu7OfvMMijo7dj7zwx3p/lJ/gwZhe0SF+I0EDH+k1KRK6lkgjgbWTyIIv1M4N0MC4bYptv1Uc5lNpbM0I05kxuJt4Oq1K0P8SGFqexr3+JUXUm7i8yj0j/VGkAuJrv3o5XsZ5kuEjvp8/4FrTnvg2k2GhQ/wlrbCRmgSZe/+0D4Nbvnz3Y4lWNJF6pKFl42s9RnAsMI7lNx8vN32cJVqGJmTtxy3Pf4zwHRTztIisCES9p8Zj6h0LHaZXrRY4FlH5rjffKsAzy9sq1CoyhXR4kk4B/R29Ngx8BaLSSeOeLV7/cwk00Uw3aQBFKDB2JRqa5SzwgRP7Tbf/opEnkODTrlpk93qm3W3k9wyYBVLYSAOxPfDjHc8q4uCVeyprh4IQ3oKLgWkFbmo4tLNGCbefyxWBkBYmnW/E/BYTf0DjPC7Wl8cgxkm04sZtWN5LpLAXQtu13P/x0PugmZ/FrPgKKtt6gutFfM32p33Kb5lut/P+Uq1qT06lmt9SaY76oaxzg9fbDCY3+o6dVvyYnZJlPEnJTkrhohQuStf4/9I1pKXz1yo7UBUkegPCJ91v5ghuPgsO3xLwKEov/FqQiaucZS6pjGvYNMNAhVftJCwwDsAHtegby9kvWJcdtdUIOt91EycZDwb+sOEkSoVi3SP9mKdvtH+/T5GrHXGwQ7Un0B7eIs+F7yccbc+QSJ6FxjF1cEgYC8LYNHCnSH3XST14CTNQ2Iol96VLKbHOyrbOOvLRRBxaW75tJ5/o+0XqoGbGk08j+P2z7Spvb+o/+5LftoGDdc2vEYTaE1ch/8j6zw43R8F+YgF0KAx4Xrr8DaOXO1ycpi3amP6f5y1DkidiswGVALlIjtCVDBDEA3c6wwOvhnXfjl5cRxbI2xzqAURbGmzknaco+6cLedkxpxi/vYKmK1hu3OWWk3EHl3aIHABf31e14+81xyZvZH7Z5FWiB3s8AKe0CvG2Cpl2q/i5/H1AkllWGOs8lJx69C7jXZ2mPAjqNDYxLAZWFGnbYrRt/9nrD5Ox13/rz51AyDWVhTWVKV4TXO7fZXgh7OgrVX1PeauCem/GAI0HJQd0lAV0/GBl8MSfq6XHI5i11sy1CjfHz6Ql5KjXBm/XSfaWD3Y/c0URwyIzjHk7bLHC7darDxOlOi9Zh5qcqXCjvNpdNdVyaalm8IazcndBLe8goeQY0unalKDa3U4/mOL1/8Mpdtbe2HCs49DTZwqm95yjcnqV0/v/fHpHXzaVEkSDdK2qTxfpN/Y6Ro8IiFpge9cBWiCaDutS0W3F8/Ac/LioFYJcge/DgFbVwpo3joJAGNxHQSon9D34B1B1cN1V5zvyuw5aCDrCKT6aQEF5bb7D55cH1ZZRazh8nuGpUqEmc6M/q3EpDwRypXHgPBx1nsSHE0NN72whYh/J2ytwelDITfXiZNChi3vf5yAdx+e5khLroi4Fx+0RhkuocKNlBv0ebSurFlsDpkIa0RzEoGESKigdAfaFSiJCjAMg6o1251HTIiXDORkMRJP/cm65IJqFFH0SUIT2mLCUb9xTJoN7dj3MAVQIo2/t7Ib9jIhlnIwUSpL+3HmI7be0Oc9TkM7aFZKQtl6IuyqJxBjO5nnj91snvuTzeinMcQqMHe4J3pz4KgrPF0Z5hsSdHtPELqTWBNWMUFMcZr/lt1qm83m5x3wcQWJtyGUwN7pxgBhkCpTkOC6ncSnztn/yLTSxGFMvl+qmSj20KxVpeXj2c8OVOZfte5NphvtR06waGspCjGxyOujme3mdx3WoNSQU2J1VO7CdVi7pd3PHaRQJSOom2z9242Ch62/m2NNBAaswRxu6BhJpA7UrmZct2AQc/5PAO/+kAy9CLntvLL17hcKTzg2+ucnDMtujwRcKq4RYz37Tm9XG573obHw11S0hNkr9eTfafAar+9XsRoS582ITcP8DgKJ/TdkaEe086DGFgxAPpdIGqmqHYribqDDwLfQLa6y7wgMkV42g0tzxs637ATMkD+233lFSQfgQFC2UPN6AfxSfsvpcdN6AuHCW+4PajHQomY1IyTVMgT7fsSquIINOsPE1ry0X+gdeAmYTyqslYWPxIua8PfUPG/tPtMxWFJhnLjlrm5DUt9WXCy96Ntp5MiHuT1aKj7i+eaGvln6W92nnr4beKKQpabYJIqzl7LxBYNz9tYxDZDNsUdwjwySsHcSmqgVOW4YujSNQV/gvgPi49vBX8pK6yiKj8YYX57t1mPmzxBvlIl6X5vQl3QhC7t9NPjv0CRq3RwNtK9p+rNHODeUsyHncAVI9bgRBDQfyQEu2fzxLF9v58iT2VYyzGFb30lFJ7Kbzq6p84x6JsKVxaG7EfScfXysMEpRkYYrWlXjXlmlUcccu+YdqvLsEXjccXtZnrfCAnmVvKqDdv6b6uh846TwkkMJDfhrav1juRmXXW78AyXAlpMXu7+Ss+FSb5cFr/zxd0WlEIIkTc9SzY9nlQTp1meK4joohsSIGK34vZbDYD314DozTjjj3hkAY8OE0nAnffUHxqb4Tm3W/ZtrduQNitHGAFSjY4YfRCwATxSokRbpXmHHSfGa3Zort/6z9kjrQugTQp4T5rOXhL3Pi8b9oyFXtJ/7S42SMpNLaAavf4E6gQAguUQub2JGbnCKBU2IZN+59uH3zB0eyrn6MkEaUWyJtHTruLK/rwnx2D7qRI7pvA3ltDc1UeLoOIGhoVNqWA+dJDAOcZJN7be1CVQHxtFAgZRxcsBZs5Jz8kuPE7WVfjHdjWAgumscd533IQVaJDKRlne/Np4k08l7mZqrCjfK6t5ul1W4EkdUNFhdXuo1+ouRchn24dwkjfo3tpRcJtgfX/h7EtlF8IjFHnc03vMCfU9ljPpz4OmLMDX9/feVHChOCFnT0YxJpUTMfgfHynVdv/8zo/wXB9WyFrv+GkN6T7/MUnN41yiV398vQA7Kd9N8PV3Ro+L9We3Ic7Du5p9ib/ju5l+LsPfmQyPdqT9G5zf9a7ck+T/yd3FPMKv+l3FNOr3J6ldP7ZbltprP2tk0DvCxt4QuQ8EXZ3PvXOl3kU06HSxIzydVp2v4fHPg69udona3+VLUOFwV14r64tGd3fgJV/TF9zUsb+aew22y2qK6dqvbURfF4M/tITmv0EkoUV4htS3xV1yYslH/m69ivHnVLDfQSgn8wrY+D6cx3QLuFit/nSH4J086Z3rZWLgU5ta+tqwbstlF8pO3kG+HSy1KcFFLxlvbnjdVrNmyVP4HJ+2YD9qx5HPwDiVjyKLayYrq0K0XF64WFFeaQNKd2+cuUJ9una2cAdq9VXOEH39ZVuRYP4KQwMk8ejQI626HglZWFrqsgafHTS36wkFFdEoH0RMUDXSl8rWPDVp5/8qKTmfLPPwZn6qncAOxeo/AVgbu7hyF6i64COCl8RyB4jrnKjepZCo4/bjU6kbzoanXJD95/aC1hc/8C2s1SnF93fKhKdp8WLF+Z3Q1efOIYYHem4sz69Be4+rZpAE4K16LuBnf7H1u0dJX8QN9heBGwZ1GrzQ8IpL3FwddnGtCV4rc7ZtFRFq53g+XHwtPg8+q7ALtvxCtcx7BpQibsdAJwUlioPTWtBDrTV6A1Z+VetQBSZ/vaH6TO9gpSvpsT0JVCgbv0nsByh9rT3fJjoWT31QQXwG7Fb+a8fDBmsUBtJ4CTIg1woeQiKsHl2K/yA33pPQ3Anp3H2n+g4E8f5UVFAO1+VXwUWP8cuNYwoUR+LLwsUbPcANi9W/GbcG0/gVRXA+SxW+FB55cln4DOkhW85aSftrXWcKra6cwfvOYXPLASazYV6Eoh1R/7ld241EBJekrSU5KekvSUpKckPSXpKUlPSXpK0lOSnpL0lKSnJD0l6SlJT0l6StJTkp6S9JSkpyQ9JekpSU9JekrSU5KekvSUpKckPSXpKUlPSXpK0lOSnpL0lKSnJD0l6SlJT0l6StJTkp6S9JSkpyQ9JekpSU9JekrSU5KekvSUpKckPSXpKUlPSXpK0lOSnpL0lKSnJD0l6SlJT0l6StJTkp6S9P4vkd4nPAeGDdaW+mf1qFrN8nsKb00OAgva2JdAwu7RQeRCYDIHF10uX9V3+WsuDflyQXzfuO7aiWmeV189x7zycexwk237za2qawDWQzmR1SxsT/Rvlf56t5R1Sc0RYpLOJDyAFAOz/XotwqTR/XOV6E0VAsduahUCd3zy54Ev9oQv19n+Jutnf1/dYDwzxLY6dYGKzM9/ucX056WKnl+q42f7q4wf/31/BW6VzI6/3qrakNA+t1Dn+RSZD5feF0FfILPjL/dWRPZWD/7WOvd4vMyHS29GCJkle1QFp7sSJGKOhDFmqqIqZ3AO0uc/9cuWPTLphRU+m87g5g0Mbq470iLrKT5z/wfgcdpe6qDo+jKf0WIlnf02OQP8co+J57wOzIsY3Lwn6dYyRurk+T/BEGfzudafd1nmM0Z+5AAP/UZHqOBOmHgY3QkTMnU7HYbq9HGXdOFldM5Sz2TzWm3mu1EsdbRRNkYC1VFBTTiu5gO/hxcIEtCKYqqimsoCyh2HK6A002wfcpVwqBHHI0hEg4mt7edTuLVlu2etnS4bLutPr93Mb+LLrWKq+DEk9vG4PQcvaYdOcei1RqZ8/MQM1CpCj7/N+229P+q5TS0sZGNenDjQcfiWj9CxNxzR6wn3541gESJnR16oZDQUShDgCLEjAi5JF/Qx6M5QjGM/f81wRzgFf0f0Zi9IlMricdziGLujax2OsjuhVcN3oHGMct7IWn1NbNhpE93xl5ciS2FoVMyf8Dw8lKjLg310CMcnT4hkM+sFoekF8B7xDbTw/SuxiWN/B7SOMTrGdThA4A6z/Er+/AWj3peG1WRWabzuHnFPF7UiRa0HjaANVPinZzMR74fvv00BIRdtgEtq9gpr3oH2jgGGDtVbPEFutbGUEMFCYj4C6Z1zzIe9PY6VB/8rL8TkHbOCn1Vm4xhabt69uqE5tysFAYqkYKyeJA9ep5YFm3DxtbwF6ZwGhg/hDQPXYy7x2hjwhuRPnvBrGDEJUTdacpCOR45cNXPoKizMeq2VLdjExR9YeSsm0iKWHW8HExfqRDaTcuoSF5mJo10tdDhpeExGEnQnG3W8EbeMop1Eadqd7NZd8V6LsyTF0kYca2SJQm5X0+WtF9s1fO7NNiWyh6K7j0fPjNC4I+DcFXF1JdygRnpvW2byCbB+1aXeFW2lKQZV/cRhH82ioMo3YgxDk9NvzBs2sC2fcF11zVgB9N3clcMRnlidzjeFVMcRZiLtfWdJif0Q7NS1ZURGd84Qlb6Gk+ET+vpI6sxWwnz3Y7UI3SV97ofNOAEp52FG4JzTdAKcu+Dih24cGAXd0fn5RfSNa6ygmoGLbyAQr4Z2CNMuwqOcPdwSlSfyqTQWX+fQigdEJhM93wmkErZ2wOdmDjcCSR/GxQzup5Q52FTxy/xsvMhm3dlHyLV2i+ZTdB0qt7irmnEa7Hv7xrIa194ZYNM9yCvT0wREVsR29r1LA46Sw1zAAv9dNOrGCBNSLfRKKe62+nwC2wBybtAftHfohu6EbO+nt5KHdfQc7ZjXZYa7vPH13ec4v8hcv9GKop9ROksvBsd5G+HY01seZeDrL/uNdt+Atq5fux0MoaN/jm7M/L5WojiNgCsjfOpjyE0+S4q4xUDsUny9m9cHeBoGMGddyGy+l+Jh0/ynQ6/5b5tVm0mUzLqejedFlnGSZBp/uLfsfF0E8H+iLOaHK72G8cB3gG8X9Va29Q6H2kFGbfRRVbUPIbTxFUUI/iVEWax4rB9qXsXvYb9Biz/X+7PE2wYCuyrRU6PrkyZe6V5dRHHMHJd87l/ykFQLY1Mb48SeVUM3kxpoTYk0+jOsKFRcgvTfunkkNMgu8mesgG/krL3tY0WWSyzf+v6UZD+blbZgOEcLdsuivO+pi/XZ1Cfnym0Fzi7bjHR4BonDufbgxDYRQRgkuc3fLOgN0vhTQF2+pFjA+5hxLdfJsd96VDKE3V/75KCF4Boy7gRPenn9CtAogquFuHa7hgZqqsp6XzMhkrRUfeFjvfRlCAo5PZDMht6QRmBWk4dFbLddQE5UOyKwN8K254HzW5S+eg9TQEDC8KymSDpyT8W1iOWaCwio1ZH1Rg0veyHcPa29FB5gQO5TH8dQCcPU4FScyex2Q0ZoxUxSasXlwjuCZY1gsSY2uuFwiPEl8+LwN7+57jqGxY+2tedKL2DnZMD+epiHcTRnuMS2T0d83OjDQWRMTNtXbRcEYn2HHjSEYxwi0c1jR1BxbAPp1e3mJgHIVZ+4wvlFrL569gM1M9fWXmow53qK/rxRBGysEcwg2gVTHPiZD6N3laPYBt/1+rLRKas8xuVZNLuYxJaUgznXKZRsW+mlUw86Q2CsmdWk2N1XjzKQA2tLo3gDQ8aJLe1rq18wd4esDy8VrsTbcCYwC+9dtSdh/N1BN5qZszYLqn3tWTkPbJGf4aDTVF4XV3XxY8XriGit08vdz7Rzp3NR5wclMYBCg3LZbRtjntkF0CwJE8Z9OrRLmqTx5gH6F8JNpVdVBeZs0rpF6YSf7xhf6e1JNvMf0CLwiUfXcaJsB8VYftLzkBjoYEtnHjXwzoSrGh2Xlb1fGs8qJp1thtPdMHY2D14gjQNCjQIkI2BJBK8VgvTBW4VKoEKvOFbHY1hV/VjVsjIgLAdP08rMHFdybqcgzAgaRfB09gDlOicT9u/eP5zsum5pFTtYuPwJmHd9IDXFxSL2ud2JnHMpq0fvXVrZJr3elAH7nKMLI3Hmwz9dwKElY2jC+PIZj9S4HboVAv4YqhISWW7D8MrPGBmO1EXA4ygd/77zygmqgrQfqsODGvQsN/Ico0msLe6Cv/KxbPhHFPwXrd6gSjfOg040v2YdxnGdoy1mk20UOtQDv1cVYxwAjuMS87OtmzMc/G3Xp264DE61/FQUjoZHxmEr//2M6lmq2dF9t26ICSIjiUTylrIpvfEhOO+v4dUXIJChVJq+9DYHUhUHxsEVp9HNg5jhzNvhF3hja1sEJ7oqXL7kiXZOvENk1jMxeMro2/17N0FGf4WKO9eBqzyHv689HuMTkAghMz+9iMSOPtgd00C9whG1RmEEZVAyW3M5xYHX8W7hjFL8/tEKpIhFEbPYeyWf90IlfKTkA++YtlDKSu+uacI7s545Ow5de/v+Cai746crRJw/Cmx7s4hrxevLDPWFHREOizgIgvSK7sJ68vmPtwcll7Jju1b+Owao1QNYAnxAEgjK7bLvD0/12tgf5DNU/mp/DQ9+2j6Rpu+/Q5jrG/aAdXxs2cVXncKmTm+Rr3j1fRFl7FHn+CN6qLA21NB/prE/arWPUWxlRvMuszyNIvdxs9yBs7u2CJNNCWiEeKw0qZ2P4pfjgp9UnsvCcHDVOFv23O+DsfNL8LxjWMeSXxj4D2yiwnuNwS43n1iImxgWsc22h0fKSSGt5sLn5iw4hwfnrCCetreB8fe08otEfjYMjNAKNGwl/UX9TzmVDqNF4SxmqUidBL5fmqUrSF0SyQHdr0xBN0HCnxWG8aMk2zscziK/F56Fc+MASQkal3QiRRLBfkc4ud4IzHxNGXub53jTzF+zaCbnLuyLAqI/sV2x9wwf04YW1qMPfLlDzrbSWNS6TStUgJyLFOXMTScsZSWBhT1mAEeD9R3hpz1GuYVaUB5FBPlOjNVu+PQhB5n9WcLcOyYZt4U1W8xBxQ3ux8DeX3N+7bzUBMJLpeFXA+EEotRFpD2LdNbOsnx1Z3gTaa2/ri5kKhTdse57eXxaxZwgHLqDto0l122Cbe0LB8d8zE3q1HuQQTcOwNo16DVX2MdRWd2bioBaHPfyIJkBs4htB7fevCXE4Nb6Mlt/ZzEh5iw2WkD6LhUlQ/SafR+NS4RU2B3IEvZQMRo2Srs+b6sFzpMMByIbP2ouGc8njOeXNtL4vBcQdUDExXQKGP1ffzN612856j3km7isBcwgcAymsVCNTiJ5CenGvMTv8tSH411mgngIj4+Judwg7mb5RaZAq+jbz+RVZrLdwOOvDxZGHq5cKeCgBeXodtErXdE1v8hqv1EOUFnlme7PZ6gJGwnCRi3ONPqIvjp3eAWgiwHkV84pEnQ5TkjWJCf7X3zpI8QxDEmd2H+AEBJnTvLlZSHRPmSG/xufFS1iql1xk7gYLCimzwTxn90ABtZR1pf1EsYW3YrrGJDgqGGjDT67arnWxs0RYVih98TVjH2hXWaMgghXiif9OIOY+bzZLICzmowzOcEMQi/usCWMNflkWQsyCWOZpelF/yQv7oWjkgvG+29ZTq5dmDqXbQ8cdLiIOEXxpB2vDfq7V+albgxjLFJrRnAf/Zz709roIu4sqHD4k+GFzrE7neUxQgfHB2krEGc3PMNdklGR05f98WExZXCsJKopfHluIi3c99h7CqzvVmDkl5JCeuuSHZyEJpJ2iBnJopB1OmMNKBmlWZcNUF7qiJdEgzbCz8iu3rowX4o7xlij7PJberskZjnfx5pVhaHryCy5ai0+VQPFGSy47Gz6VDlFZr3TuSfzhV0zQQv4rgnthUsDSc/xZ7Gy2rIbvjQF/AcLZEk5VqkXnNDbTJsZKZGgoE2nJJw/RbwImp/M8UnUt2npEDCJNP4ISDIMWsa9uSxswe4dMnvtAKm8emZGYADzNx8OMCSbETNgOuPReXnDMrRccCfoHFZAEOuiE8UY3NxZm6YA/7ls37MNs/XY+f8DUEsDBBQAAgAIABt1aEiJd2BCSgAAAGsAAAAbAAAAdW5pdmVyc2FsL3VuaXZlcnNhbC5wbmcueG1ss7GvyM1RKEstKs7Mz7NVMtQzULK34+WyKShKLctMLVeoAIoBBSFASaESyDVCcMszU0oygEIGFgYIwYzUzPSMElslC0OEoD7QTABQSwECAAAUAAIACAAbdWhIoaQkrDkEAAB/DgAAHQAAAAAAAAABAAAAAAAAAAAAdW5pdmVyc2FsL2NvbW1vbl9tZXNzYWdlcy5sbmdQSwECAAAUAAIACAAbdWhI3QLNch8EAAAJEAAAJwAAAAAAAAABAAAAAAB0BAAAdW5pdmVyc2FsL2ZsYXNoX3B1Ymxpc2hpbmdfc2V0dGluZ3MueG1sUEsBAgAAFAACAAgAG3VoSMtwdQu3AgAAVAoAACEAAAAAAAAAAQAAAAAA2AgAAHVuaXZlcnNhbC9mbGFzaF9za2luX3NldHRpbmdzLnhtbFBLAQIAABQAAgAIABt1aEhB83tu8wMAABoPAAAmAAAAAAAAAAEAAAAAAM4LAAB1bml2ZXJzYWwvaHRtbF9wdWJsaXNoaW5nX3NldHRpbmdzLnhtbFBLAQIAABQAAgAIABt1aEhuh488mwEAAB4GAAAfAAAAAAAAAAEAAAAAAAUQAAB1bml2ZXJzYWwvaHRtbF9za2luX3NldHRpbmdzLmpzUEsBAgAAFAACAAgAG3VoSBra6juqAAAAHwEAABoAAAAAAAAAAQAAAAAA3REAAHVuaXZlcnNhbC9pMThuX3ByZXNldHMueG1sUEsBAgAAFAACAAgAG3VoSJQTsyJpAAAAbgAAABwAAAAAAAAAAQAAAAAAvxIAAHVuaXZlcnNhbC9sb2NhbF9zZXR0aW5ncy54bWxQSwECAAAUAAIACAB2uMNEzoIJN+wCAACICAAAFAAAAAAAAAABAAAAAABiEwAAdW5pdmVyc2FsL3BsYXllci54bWxQSwECAAAUAAIACAAbdWhINdvZrWgBAADzAgAAKQAAAAAAAAABAAAAAACAFgAAdW5pdmVyc2FsL3NraW5fY3VzdG9taXphdGlvbl9zZXR0aW5ncy54bWxQSwECAAAUAAIACAAbdWhI76sGQY8nAABekwAAFwAAAAAAAAAAAAAAAAAvGAAAdW5pdmVyc2FsL3VuaXZlcnNhbC5wbmdQSwECAAAUAAIACAAbdWhIiXdgQkoAAABrAAAAGwAAAAAAAAABAAAAAADzPwAAdW5pdmVyc2FsL3VuaXZlcnNhbC5wbmcueG1sUEsFBgAAAAALAAsASQMAAHZAAAAAAA=="/>
  <p:tag name="ISPRING_OUTPUT_FOLDER" val="E:\Photoshop CS6图像处理案例教程\PPT\PS CS6图像处理案例教程  web格式  PPt\第4章 矢量工具与文字工具"/>
  <p:tag name="ISPRING_PRESENTATION_TITLE" val="第4章 矢量工具与文字工具"/>
  <p:tag name="ISPRING_RESOURCE_PATHS_HASH_PRESENTER" val="22c3acfbce59e06db615abfb4b3e4a479c5ad7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知识架构"/>
  <p:tag name="GENSWF_ADVANCE_TIME" val="0.00"/>
  <p:tag name="ISPRING_SLIDE_INDENT_LEVEL" val="0"/>
  <p:tag name="ISPRING_CUSTOM_TIMING_USED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知识架构"/>
  <p:tag name="GENSWF_ADVANCE_TIME" val="0.00"/>
  <p:tag name="ISPRING_SLIDE_INDENT_LEVEL" val="0"/>
  <p:tag name="ISPRING_CUSTOM_TIMING_USED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知识架构"/>
  <p:tag name="GENSWF_ADVANCE_TIME" val="0.00"/>
  <p:tag name="ISPRING_SLIDE_INDENT_LEVEL" val="0"/>
  <p:tag name="ISPRING_CUSTOM_TIMING_USED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知识架构"/>
  <p:tag name="GENSWF_ADVANCE_TIME" val="0.00"/>
  <p:tag name="ISPRING_SLIDE_INDENT_LEVEL" val="0"/>
  <p:tag name="ISPRING_CUSTOM_TIMING_USED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章节概要"/>
  <p:tag name="GENSWF_ADVANCE_TIME" val="0.00"/>
  <p:tag name="ISPRING_SLIDE_INDENT_LEVEL" val="0"/>
  <p:tag name="ISPRING_CUSTOM_TIMING_USED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5.1 初识Zookeeper"/>
  <p:tag name="GENSWF_ADVANCE_TIME" val="0.00"/>
  <p:tag name="ISPRING_SLIDE_INDENT_LEVEL" val="0"/>
  <p:tag name="ISPRING_CUSTOM_TIMING_USED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5.1 初识Zookeeper"/>
  <p:tag name="GENSWF_ADVANCE_TIME" val="0.00"/>
  <p:tag name="ISPRING_SLIDE_INDENT_LEVEL" val="0"/>
  <p:tag name="ISPRING_CUSTOM_TIMING_USED" val="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5.1 初识Zookeeper"/>
  <p:tag name="GENSWF_ADVANCE_TIME" val="0.00"/>
  <p:tag name="ISPRING_SLIDE_INDENT_LEVEL" val="0"/>
  <p:tag name="ISPRING_CUSTOM_TIMING_USED" val="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5.1 初识Zookeeper"/>
  <p:tag name="GENSWF_ADVANCE_TIME" val="0.00"/>
  <p:tag name="ISPRING_SLIDE_INDENT_LEVEL" val="0"/>
  <p:tag name="ISPRING_CUSTOM_TIMING_USED" val="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5.2 数据模型"/>
  <p:tag name="GENSWF_ADVANCE_TIME" val="0.00"/>
  <p:tag name="ISPRING_SLIDE_INDENT_LEVEL" val="0"/>
  <p:tag name="ISPRING_CUSTOM_TIMING_USED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0"/>
  <p:tag name="ISPRING_CUSTOM_TIMING_USED" val="0"/>
  <p:tag name="GENSWF_SLIDE_TITLE" val="第5章 Zookeeper分布式协调服务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5.2 数据模型"/>
  <p:tag name="GENSWF_ADVANCE_TIME" val="0.00"/>
  <p:tag name="ISPRING_SLIDE_INDENT_LEVEL" val="0"/>
  <p:tag name="ISPRING_CUSTOM_TIMING_USED" val="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5.2 数据模型"/>
  <p:tag name="GENSWF_ADVANCE_TIME" val="0.00"/>
  <p:tag name="ISPRING_SLIDE_INDENT_LEVEL" val="0"/>
  <p:tag name="ISPRING_CUSTOM_TIMING_USED" val="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5.2 数据模型"/>
  <p:tag name="GENSWF_ADVANCE_TIME" val="0.00"/>
  <p:tag name="ISPRING_SLIDE_INDENT_LEVEL" val="0"/>
  <p:tag name="ISPRING_CUSTOM_TIMING_USED" val="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5.3 Zookeeper的Watcher机制"/>
  <p:tag name="GENSWF_ADVANCE_TIME" val="0.00"/>
  <p:tag name="ISPRING_SLIDE_INDENT_LEVEL" val="0"/>
  <p:tag name="ISPRING_CUSTOM_TIMING_USED" val="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5.3 Zookeeper的Watcher机制"/>
  <p:tag name="GENSWF_ADVANCE_TIME" val="0.00"/>
  <p:tag name="ISPRING_SLIDE_INDENT_LEVEL" val="0"/>
  <p:tag name="ISPRING_CUSTOM_TIMING_USED" val="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5.3 Zookeeper的Watcher机制"/>
  <p:tag name="GENSWF_ADVANCE_TIME" val="0.00"/>
  <p:tag name="ISPRING_SLIDE_INDENT_LEVEL" val="0"/>
  <p:tag name="ISPRING_CUSTOM_TIMING_USED" val="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5.4 Zookeeper的选举机制"/>
  <p:tag name="GENSWF_ADVANCE_TIME" val="0.00"/>
  <p:tag name="ISPRING_SLIDE_INDENT_LEVEL" val="0"/>
  <p:tag name="ISPRING_CUSTOM_TIMING_USED" val="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5.4 Zookeeper的选举机制"/>
  <p:tag name="GENSWF_ADVANCE_TIME" val="0.00"/>
  <p:tag name="ISPRING_SLIDE_INDENT_LEVEL" val="0"/>
  <p:tag name="ISPRING_CUSTOM_TIMING_USED" val="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5.4 Zookeeper的选举机制"/>
  <p:tag name="GENSWF_ADVANCE_TIME" val="0.00"/>
  <p:tag name="ISPRING_SLIDE_INDENT_LEVEL" val="0"/>
  <p:tag name="ISPRING_CUSTOM_TIMING_USED" val="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5.4 Zookeeper的选举机制"/>
  <p:tag name="GENSWF_ADVANCE_TIME" val="0.00"/>
  <p:tag name="ISPRING_SLIDE_INDENT_LEVEL" val="0"/>
  <p:tag name="ISPRING_CUSTOM_TIMING_USED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学习目标"/>
  <p:tag name="GENSWF_ADVANCE_TIME" val="0.00"/>
  <p:tag name="ISPRING_SLIDE_INDENT_LEVEL" val="0"/>
  <p:tag name="ISPRING_CUSTOM_TIMING_USED" val="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5.4 Zookeeper的选举机制"/>
  <p:tag name="GENSWF_ADVANCE_TIME" val="0.00"/>
  <p:tag name="ISPRING_SLIDE_INDENT_LEVEL" val="0"/>
  <p:tag name="ISPRING_CUSTOM_TIMING_USED" val="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5.5 Zookeeper分布式集群部署"/>
  <p:tag name="GENSWF_ADVANCE_TIME" val="0.00"/>
  <p:tag name="ISPRING_SLIDE_INDENT_LEVEL" val="0"/>
  <p:tag name="ISPRING_CUSTOM_TIMING_USED" val="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5.5 Zookeeper分布式集群部署"/>
  <p:tag name="GENSWF_ADVANCE_TIME" val="0.00"/>
  <p:tag name="ISPRING_SLIDE_INDENT_LEVEL" val="0"/>
  <p:tag name="ISPRING_CUSTOM_TIMING_USED" val="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5.5 Zookeeper分布式集群部署"/>
  <p:tag name="GENSWF_ADVANCE_TIME" val="0.00"/>
  <p:tag name="ISPRING_SLIDE_INDENT_LEVEL" val="0"/>
  <p:tag name="ISPRING_CUSTOM_TIMING_USED" val="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5.5 Zookeeper分布式集群部署"/>
  <p:tag name="GENSWF_ADVANCE_TIME" val="0.00"/>
  <p:tag name="ISPRING_SLIDE_INDENT_LEVEL" val="0"/>
  <p:tag name="ISPRING_CUSTOM_TIMING_USED" val="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5.5 Zookeeper分布式集群部署"/>
  <p:tag name="GENSWF_ADVANCE_TIME" val="0.00"/>
  <p:tag name="ISPRING_SLIDE_INDENT_LEVEL" val="0"/>
  <p:tag name="ISPRING_CUSTOM_TIMING_USED" val="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5.5 Zookeeper分布式集群部署"/>
  <p:tag name="GENSWF_ADVANCE_TIME" val="0.00"/>
  <p:tag name="ISPRING_SLIDE_INDENT_LEVEL" val="0"/>
  <p:tag name="ISPRING_CUSTOM_TIMING_USED" val="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5.6 Zookeeper的Shell操作"/>
  <p:tag name="GENSWF_ADVANCE_TIME" val="0.00"/>
  <p:tag name="ISPRING_SLIDE_INDENT_LEVEL" val="0"/>
  <p:tag name="ISPRING_CUSTOM_TIMING_USED" val="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5.6 Zookeeper的Shell操作"/>
  <p:tag name="GENSWF_ADVANCE_TIME" val="0.00"/>
  <p:tag name="ISPRING_SLIDE_INDENT_LEVEL" val="0"/>
  <p:tag name="ISPRING_CUSTOM_TIMING_USED" val="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5.6 Zookeeper的Shell操作"/>
  <p:tag name="GENSWF_ADVANCE_TIME" val="0.00"/>
  <p:tag name="ISPRING_SLIDE_INDENT_LEVEL" val="0"/>
  <p:tag name="ISPRING_CUSTOM_TIMING_USED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目录"/>
  <p:tag name="GENSWF_ADVANCE_TIME" val="0.00"/>
  <p:tag name="ISPRING_SLIDE_INDENT_LEVEL" val="0"/>
  <p:tag name="ISPRING_CUSTOM_TIMING_USED" val="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5.6 Zookeeper的Shell操作"/>
  <p:tag name="GENSWF_ADVANCE_TIME" val="0.00"/>
  <p:tag name="ISPRING_SLIDE_INDENT_LEVEL" val="0"/>
  <p:tag name="ISPRING_CUSTOM_TIMING_USED" val="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5.6 Zookeeper的Shell操作"/>
  <p:tag name="GENSWF_ADVANCE_TIME" val="0.00"/>
  <p:tag name="ISPRING_SLIDE_INDENT_LEVEL" val="0"/>
  <p:tag name="ISPRING_CUSTOM_TIMING_USED" val="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5.6 Zookeeper的Shell操作"/>
  <p:tag name="GENSWF_ADVANCE_TIME" val="0.00"/>
  <p:tag name="ISPRING_SLIDE_INDENT_LEVEL" val="0"/>
  <p:tag name="ISPRING_CUSTOM_TIMING_USED" val="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5.6 Zookeeper的Shell操作"/>
  <p:tag name="GENSWF_ADVANCE_TIME" val="0.00"/>
  <p:tag name="ISPRING_SLIDE_INDENT_LEVEL" val="0"/>
  <p:tag name="ISPRING_CUSTOM_TIMING_USED" val="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5.6 Zookeeper的Shell操作"/>
  <p:tag name="GENSWF_ADVANCE_TIME" val="0.00"/>
  <p:tag name="ISPRING_SLIDE_INDENT_LEVEL" val="0"/>
  <p:tag name="ISPRING_CUSTOM_TIMING_USED" val="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5.6 Zookeeper的Shell操作"/>
  <p:tag name="GENSWF_ADVANCE_TIME" val="0.00"/>
  <p:tag name="ISPRING_SLIDE_INDENT_LEVEL" val="0"/>
  <p:tag name="ISPRING_CUSTOM_TIMING_USED" val="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5.6 Zookeeper的Shell操作"/>
  <p:tag name="GENSWF_ADVANCE_TIME" val="0.00"/>
  <p:tag name="ISPRING_SLIDE_INDENT_LEVEL" val="0"/>
  <p:tag name="ISPRING_CUSTOM_TIMING_USED" val="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5.7 Zookeeper的Java API操作"/>
  <p:tag name="GENSWF_ADVANCE_TIME" val="0.00"/>
  <p:tag name="ISPRING_SLIDE_INDENT_LEVEL" val="0"/>
  <p:tag name="ISPRING_CUSTOM_TIMING_USED" val="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5.7 Zookeeper的Java API操作"/>
  <p:tag name="GENSWF_ADVANCE_TIME" val="0.00"/>
  <p:tag name="ISPRING_SLIDE_INDENT_LEVEL" val="0"/>
  <p:tag name="ISPRING_CUSTOM_TIMING_USED" val="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5.7 Zookeeper的Java API操作"/>
  <p:tag name="GENSWF_ADVANCE_TIME" val="0.00"/>
  <p:tag name="ISPRING_SLIDE_INDENT_LEVEL" val="0"/>
  <p:tag name="ISPRING_CUSTOM_TIMING_USED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目录"/>
  <p:tag name="GENSWF_ADVANCE_TIME" val="0.00"/>
  <p:tag name="ISPRING_SLIDE_INDENT_LEVEL" val="0"/>
  <p:tag name="ISPRING_CUSTOM_TIMING_USED" val="0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5.8 Zookeeper典型应用场景"/>
  <p:tag name="GENSWF_ADVANCE_TIME" val="0.00"/>
  <p:tag name="ISPRING_SLIDE_INDENT_LEVEL" val="0"/>
  <p:tag name="ISPRING_CUSTOM_TIMING_USED" val="0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5.8 Zookeeper典型应用场景"/>
  <p:tag name="GENSWF_ADVANCE_TIME" val="0.00"/>
  <p:tag name="ISPRING_SLIDE_INDENT_LEVEL" val="0"/>
  <p:tag name="ISPRING_CUSTOM_TIMING_USED" val="0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5.8 Zookeeper典型应用场景"/>
  <p:tag name="GENSWF_ADVANCE_TIME" val="0.00"/>
  <p:tag name="ISPRING_SLIDE_INDENT_LEVEL" val="0"/>
  <p:tag name="ISPRING_CUSTOM_TIMING_USED" val="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结束页"/>
  <p:tag name="GENSWF_ADVANCE_TIME" val="0.00"/>
  <p:tag name="ISPRING_SLIDE_INDENT_LEVEL" val="0"/>
  <p:tag name="ISPRING_CUSTOM_TIMING_USED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知识架构"/>
  <p:tag name="GENSWF_ADVANCE_TIME" val="0.00"/>
  <p:tag name="ISPRING_SLIDE_INDENT_LEVEL" val="0"/>
  <p:tag name="ISPRING_CUSTOM_TIMING_USED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知识架构"/>
  <p:tag name="GENSWF_ADVANCE_TIME" val="0.00"/>
  <p:tag name="ISPRING_SLIDE_INDENT_LEVEL" val="0"/>
  <p:tag name="ISPRING_CUSTOM_TIMING_USED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知识架构"/>
  <p:tag name="GENSWF_ADVANCE_TIME" val="0.00"/>
  <p:tag name="ISPRING_SLIDE_INDENT_LEVEL" val="0"/>
  <p:tag name="ISPRING_CUSTOM_TIMING_USED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知识架构"/>
  <p:tag name="GENSWF_ADVANCE_TIME" val="0.00"/>
  <p:tag name="ISPRING_SLIDE_INDENT_LEVEL" val="0"/>
  <p:tag name="ISPRING_CUSTOM_TIMING_USED" val="0"/>
</p:tagLst>
</file>

<file path=ppt/theme/theme1.xml><?xml version="1.0" encoding="utf-8"?>
<a:theme xmlns:a="http://schemas.openxmlformats.org/drawingml/2006/main" name="默认设计模板">
  <a:themeElements>
    <a:clrScheme name="穿越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rgbClr val="00ACE6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rgbClr val="00ACE6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FDEF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4ECF8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7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9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17735</TotalTime>
  <Pages>0</Pages>
  <Words>3575</Words>
  <Characters>0</Characters>
  <Application>Microsoft Office PowerPoint</Application>
  <DocSecurity>0</DocSecurity>
  <PresentationFormat>全屏显示(4:3)</PresentationFormat>
  <Lines>0</Lines>
  <Paragraphs>411</Paragraphs>
  <Slides>52</Slides>
  <Notes>13</Notes>
  <HiddenSlides>8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52</vt:i4>
      </vt:variant>
    </vt:vector>
  </HeadingPairs>
  <TitlesOfParts>
    <vt:vector size="65" baseType="lpstr">
      <vt:lpstr>Gulim</vt:lpstr>
      <vt:lpstr>汉仪综艺体简</vt:lpstr>
      <vt:lpstr>宋体</vt:lpstr>
      <vt:lpstr>Microsoft YaHei</vt:lpstr>
      <vt:lpstr>Microsoft YaHei</vt:lpstr>
      <vt:lpstr>Arial</vt:lpstr>
      <vt:lpstr>Arial Black</vt:lpstr>
      <vt:lpstr>Calibri</vt:lpstr>
      <vt:lpstr>Cambria Math</vt:lpstr>
      <vt:lpstr>Roboto</vt:lpstr>
      <vt:lpstr>Times New Roman</vt:lpstr>
      <vt:lpstr>Wingdings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CharactersWithSpaces>0</CharactersWithSpaces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第4章 矢量工具与文字工具</dc:title>
  <dc:creator>王哲</dc:creator>
  <cp:lastModifiedBy>itcast</cp:lastModifiedBy>
  <cp:revision>1395</cp:revision>
  <dcterms:created xsi:type="dcterms:W3CDTF">2013-01-25T01:44:32Z</dcterms:created>
  <dcterms:modified xsi:type="dcterms:W3CDTF">2019-05-05T02:41:22Z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2052-9.1.0.4517</vt:lpwstr>
  </property>
</Properties>
</file>