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omments/comment1.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711" r:id="rId3"/>
    <p:sldId id="257" r:id="rId4"/>
    <p:sldId id="290" r:id="rId5"/>
    <p:sldId id="547" r:id="rId6"/>
    <p:sldId id="548" r:id="rId7"/>
    <p:sldId id="681" r:id="rId8"/>
    <p:sldId id="680" r:id="rId9"/>
    <p:sldId id="552" r:id="rId10"/>
    <p:sldId id="749" r:id="rId11"/>
    <p:sldId id="683" r:id="rId12"/>
    <p:sldId id="714" r:id="rId13"/>
    <p:sldId id="715" r:id="rId14"/>
    <p:sldId id="716" r:id="rId15"/>
    <p:sldId id="717" r:id="rId16"/>
    <p:sldId id="718" r:id="rId17"/>
    <p:sldId id="712" r:id="rId18"/>
    <p:sldId id="750" r:id="rId19"/>
    <p:sldId id="720" r:id="rId20"/>
    <p:sldId id="721" r:id="rId21"/>
    <p:sldId id="722" r:id="rId22"/>
    <p:sldId id="724" r:id="rId23"/>
    <p:sldId id="727" r:id="rId24"/>
    <p:sldId id="748" r:id="rId25"/>
    <p:sldId id="729" r:id="rId26"/>
    <p:sldId id="731" r:id="rId27"/>
    <p:sldId id="730" r:id="rId28"/>
    <p:sldId id="732" r:id="rId29"/>
    <p:sldId id="733" r:id="rId30"/>
    <p:sldId id="734" r:id="rId31"/>
    <p:sldId id="735" r:id="rId32"/>
    <p:sldId id="737" r:id="rId33"/>
    <p:sldId id="738" r:id="rId34"/>
    <p:sldId id="740" r:id="rId35"/>
    <p:sldId id="741" r:id="rId36"/>
    <p:sldId id="742" r:id="rId37"/>
    <p:sldId id="743" r:id="rId38"/>
    <p:sldId id="744" r:id="rId39"/>
    <p:sldId id="751" r:id="rId40"/>
    <p:sldId id="745" r:id="rId41"/>
    <p:sldId id="746" r:id="rId42"/>
    <p:sldId id="747" r:id="rId43"/>
    <p:sldId id="678" r:id="rId44"/>
  </p:sldIdLst>
  <p:sldSz cx="9144000" cy="6858000" type="screen4x3"/>
  <p:notesSz cx="6858000" cy="9144000"/>
  <p:custDataLst>
    <p:tags r:id="rId46"/>
  </p:custDataLst>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287">
          <p15:clr>
            <a:srgbClr val="A4A3A4"/>
          </p15:clr>
        </p15:guide>
        <p15:guide id="2" pos="11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0593" initials="L" lastIdx="1" clrIdx="0">
    <p:extLst>
      <p:ext uri="{19B8F6BF-5375-455C-9EA6-DF929625EA0E}">
        <p15:presenceInfo xmlns:p15="http://schemas.microsoft.com/office/powerpoint/2012/main" userId="S::lv0593@office365.fun::28f7faf5-628a-4230-95b5-5fb535570f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638FC5"/>
    <a:srgbClr val="00C1F6"/>
    <a:srgbClr val="BFC6E1"/>
    <a:srgbClr val="C681BD"/>
    <a:srgbClr val="4786D4"/>
    <a:srgbClr val="1895E4"/>
    <a:srgbClr val="596B9D"/>
    <a:srgbClr val="BF6B9D"/>
    <a:srgbClr val="B6C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autoAdjust="0"/>
    <p:restoredTop sz="94660"/>
  </p:normalViewPr>
  <p:slideViewPr>
    <p:cSldViewPr snapToGrid="0" snapToObjects="1">
      <p:cViewPr varScale="1">
        <p:scale>
          <a:sx n="65" d="100"/>
          <a:sy n="65" d="100"/>
        </p:scale>
        <p:origin x="102" y="48"/>
      </p:cViewPr>
      <p:guideLst>
        <p:guide orient="horz" pos="1287"/>
        <p:guide pos="1175"/>
      </p:guideLst>
    </p:cSldViewPr>
  </p:slideViewPr>
  <p:notesTextViewPr>
    <p:cViewPr>
      <p:scale>
        <a:sx n="1" d="1"/>
        <a:sy n="1" d="1"/>
      </p:scale>
      <p:origin x="0" y="0"/>
    </p:cViewPr>
  </p:notesTextViewPr>
  <p:sorterViewPr>
    <p:cViewPr>
      <p:scale>
        <a:sx n="200" d="100"/>
        <a:sy n="200" d="100"/>
      </p:scale>
      <p:origin x="0" y="450"/>
    </p:cViewPr>
  </p:sorter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销售额</c:v>
                </c:pt>
              </c:strCache>
            </c:strRef>
          </c:tx>
          <c:spPr>
            <a:solidFill>
              <a:srgbClr val="596B9D"/>
            </a:solidFill>
          </c:spPr>
          <c:dPt>
            <c:idx val="0"/>
            <c:bubble3D val="0"/>
            <c:extLst xmlns:c16r2="http://schemas.microsoft.com/office/drawing/2015/06/chart">
              <c:ext xmlns:c16="http://schemas.microsoft.com/office/drawing/2014/chart" uri="{C3380CC4-5D6E-409C-BE32-E72D297353CC}">
                <c16:uniqueId val="{00000000-A7E9-2B41-B058-E7E5DEDAD0BF}"/>
              </c:ext>
            </c:extLst>
          </c:dPt>
          <c:dPt>
            <c:idx val="1"/>
            <c:bubble3D val="0"/>
            <c:spPr>
              <a:solidFill>
                <a:srgbClr val="4F81BD"/>
              </a:solidFill>
            </c:spPr>
            <c:extLst xmlns:c16r2="http://schemas.microsoft.com/office/drawing/2015/06/chart">
              <c:ext xmlns:c16="http://schemas.microsoft.com/office/drawing/2014/chart" uri="{C3380CC4-5D6E-409C-BE32-E72D297353CC}">
                <c16:uniqueId val="{00000002-A7E9-2B41-B058-E7E5DEDAD0BF}"/>
              </c:ext>
            </c:extLst>
          </c:dPt>
          <c:dPt>
            <c:idx val="2"/>
            <c:bubble3D val="0"/>
            <c:extLst xmlns:c16r2="http://schemas.microsoft.com/office/drawing/2015/06/chart">
              <c:ext xmlns:c16="http://schemas.microsoft.com/office/drawing/2014/chart" uri="{C3380CC4-5D6E-409C-BE32-E72D297353CC}">
                <c16:uniqueId val="{00000003-A7E9-2B41-B058-E7E5DEDAD0BF}"/>
              </c:ext>
            </c:extLst>
          </c:dPt>
          <c:dPt>
            <c:idx val="3"/>
            <c:bubble3D val="0"/>
            <c:spPr>
              <a:solidFill>
                <a:srgbClr val="BFC6E1"/>
              </a:solidFill>
            </c:spPr>
            <c:extLst xmlns:c16r2="http://schemas.microsoft.com/office/drawing/2015/06/chart">
              <c:ext xmlns:c16="http://schemas.microsoft.com/office/drawing/2014/chart" uri="{C3380CC4-5D6E-409C-BE32-E72D297353CC}">
                <c16:uniqueId val="{00000005-A7E9-2B41-B058-E7E5DEDAD0BF}"/>
              </c:ext>
            </c:extLst>
          </c:dPt>
          <c:cat>
            <c:strRef>
              <c:f>Sheet1!$A$2:$A$5</c:f>
              <c:strCache>
                <c:ptCount val="3"/>
                <c:pt idx="0">
                  <c:v>掌握知识</c:v>
                </c:pt>
                <c:pt idx="1">
                  <c:v>理解知识</c:v>
                </c:pt>
                <c:pt idx="2">
                  <c:v>熟悉知识</c:v>
                </c:pt>
              </c:strCache>
            </c:str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6-A7E9-2B41-B058-E7E5DEDAD0BF}"/>
            </c:ext>
          </c:extLst>
        </c:ser>
        <c:dLbls>
          <c:showLegendKey val="0"/>
          <c:showVal val="0"/>
          <c:showCatName val="0"/>
          <c:showSerName val="0"/>
          <c:showPercent val="0"/>
          <c:showBubbleSize val="0"/>
          <c:showLeaderLines val="1"/>
        </c:dLbls>
        <c:firstSliceAng val="0"/>
        <c:holeSize val="50"/>
      </c:doughnutChart>
      <c:spPr>
        <a:noFill/>
        <a:ln w="25879">
          <a:noFill/>
        </a:ln>
      </c:spPr>
    </c:plotArea>
    <c:plotVisOnly val="1"/>
    <c:dispBlanksAs val="gap"/>
    <c:showDLblsOverMax val="0"/>
  </c:chart>
  <c:txPr>
    <a:bodyPr/>
    <a:lstStyle/>
    <a:p>
      <a:pPr>
        <a:defRPr sz="1869"/>
      </a:pPr>
      <a:endParaRPr lang="zh-CN"/>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4-28T10:19:41.071"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fld id="{EBB2920C-8B5F-4972-8969-CC6B54A7B5DF}" type="datetimeFigureOut">
              <a:rPr lang="zh-CN" altLang="en-US"/>
              <a:pPr>
                <a:defRPr/>
              </a:pPr>
              <a:t>2019/5/5</a:t>
            </a:fld>
            <a:endParaRPr lang="en-US"/>
          </a:p>
        </p:txBody>
      </p:sp>
      <p:sp>
        <p:nvSpPr>
          <p:cNvPr id="3891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latin typeface="Arial" charset="0"/>
                <a:ea typeface="宋体" pitchFamily="2" charset="-122"/>
              </a:defRPr>
            </a:lvl1pPr>
          </a:lstStyle>
          <a:p>
            <a:pPr>
              <a:defRPr/>
            </a:pPr>
            <a:fld id="{0393CF54-FA9B-4660-8050-45EA24F3571E}" type="slidenum">
              <a:rPr lang="zh-CN" altLang="en-US"/>
              <a:pPr>
                <a:defRPr/>
              </a:pPr>
              <a:t>‹#›</a:t>
            </a:fld>
            <a:endParaRPr lang="en-US" altLang="zh-CN"/>
          </a:p>
        </p:txBody>
      </p:sp>
    </p:spTree>
    <p:extLst>
      <p:ext uri="{BB962C8B-B14F-4D97-AF65-F5344CB8AC3E}">
        <p14:creationId xmlns:p14="http://schemas.microsoft.com/office/powerpoint/2010/main" val="242180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p:spPr>
        <p:txBody>
          <a:bodyPr/>
          <a:lstStyle/>
          <a:p>
            <a:endParaRPr lang="zh-CN" altLang="en-US"/>
          </a:p>
        </p:txBody>
      </p:sp>
      <p:sp>
        <p:nvSpPr>
          <p:cNvPr id="39940"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C4FD23D8-4B5A-40E8-8900-CF5DF24CC5F6}" type="slidenum">
              <a:rPr lang="zh-CN" altLang="en-US" smtClean="0"/>
              <a:pPr>
                <a:buFont typeface="Arial" pitchFamily="34" charset="0"/>
                <a:buNone/>
              </a:pPr>
              <a:t>1</a:t>
            </a:fld>
            <a:endParaRPr lang="en-US" altLang="zh-CN"/>
          </a:p>
        </p:txBody>
      </p:sp>
    </p:spTree>
    <p:extLst>
      <p:ext uri="{BB962C8B-B14F-4D97-AF65-F5344CB8AC3E}">
        <p14:creationId xmlns:p14="http://schemas.microsoft.com/office/powerpoint/2010/main" val="372031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p:spPr>
        <p:txBody>
          <a:bodyPr/>
          <a:lstStyle/>
          <a:p>
            <a:endParaRPr lang="zh-CN" altLang="en-US"/>
          </a:p>
        </p:txBody>
      </p:sp>
      <p:sp>
        <p:nvSpPr>
          <p:cNvPr id="3891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C07134F7-59F5-4211-B554-D0F8240C575A}" type="slidenum">
              <a:rPr lang="zh-CN" altLang="en-US" smtClean="0"/>
              <a:pPr>
                <a:buFont typeface="Arial" pitchFamily="34" charset="0"/>
                <a:buNone/>
              </a:pPr>
              <a:t>2</a:t>
            </a:fld>
            <a:endParaRPr lang="en-US" altLang="zh-CN"/>
          </a:p>
        </p:txBody>
      </p:sp>
    </p:spTree>
    <p:extLst>
      <p:ext uri="{BB962C8B-B14F-4D97-AF65-F5344CB8AC3E}">
        <p14:creationId xmlns:p14="http://schemas.microsoft.com/office/powerpoint/2010/main" val="3220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p>
        </p:txBody>
      </p:sp>
      <p:sp>
        <p:nvSpPr>
          <p:cNvPr id="41988"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1AA6BFC8-C390-4CAC-AF57-3CF286086E53}" type="slidenum">
              <a:rPr lang="zh-CN" altLang="en-US" smtClean="0"/>
              <a:pPr>
                <a:buFont typeface="Arial" pitchFamily="34" charset="0"/>
                <a:buNone/>
              </a:pPr>
              <a:t>3</a:t>
            </a:fld>
            <a:endParaRPr lang="en-US" altLang="zh-CN"/>
          </a:p>
        </p:txBody>
      </p:sp>
    </p:spTree>
    <p:extLst>
      <p:ext uri="{BB962C8B-B14F-4D97-AF65-F5344CB8AC3E}">
        <p14:creationId xmlns:p14="http://schemas.microsoft.com/office/powerpoint/2010/main" val="220103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p>
        </p:txBody>
      </p:sp>
      <p:sp>
        <p:nvSpPr>
          <p:cNvPr id="43012"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845223A0-E01F-4980-A681-45F67A125297}" type="slidenum">
              <a:rPr lang="zh-CN" altLang="en-US" smtClean="0"/>
              <a:pPr>
                <a:buFont typeface="Arial" pitchFamily="34" charset="0"/>
                <a:buNone/>
              </a:pPr>
              <a:t>4</a:t>
            </a:fld>
            <a:endParaRPr lang="en-US" altLang="zh-CN"/>
          </a:p>
        </p:txBody>
      </p:sp>
    </p:spTree>
    <p:extLst>
      <p:ext uri="{BB962C8B-B14F-4D97-AF65-F5344CB8AC3E}">
        <p14:creationId xmlns:p14="http://schemas.microsoft.com/office/powerpoint/2010/main" val="128984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9425A921-F37E-4060-B9F6-7446807893AC}" type="slidenum">
              <a:rPr lang="zh-CN" altLang="en-US" smtClean="0"/>
              <a:pPr>
                <a:buFont typeface="Arial" pitchFamily="34" charset="0"/>
                <a:buNone/>
              </a:pPr>
              <a:t>5</a:t>
            </a:fld>
            <a:endParaRPr lang="en-US" altLang="zh-CN"/>
          </a:p>
        </p:txBody>
      </p:sp>
    </p:spTree>
    <p:extLst>
      <p:ext uri="{BB962C8B-B14F-4D97-AF65-F5344CB8AC3E}">
        <p14:creationId xmlns:p14="http://schemas.microsoft.com/office/powerpoint/2010/main" val="428875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7F8C4C28-E5B9-4411-9F5B-C6ABD609AB7D}" type="slidenum">
              <a:rPr lang="zh-CN" altLang="en-US" smtClean="0"/>
              <a:pPr>
                <a:buFont typeface="Arial" pitchFamily="34" charset="0"/>
                <a:buNone/>
              </a:pPr>
              <a:t>6</a:t>
            </a:fld>
            <a:endParaRPr lang="en-US" altLang="zh-CN"/>
          </a:p>
        </p:txBody>
      </p:sp>
    </p:spTree>
    <p:extLst>
      <p:ext uri="{BB962C8B-B14F-4D97-AF65-F5344CB8AC3E}">
        <p14:creationId xmlns:p14="http://schemas.microsoft.com/office/powerpoint/2010/main" val="140987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p>
        </p:txBody>
      </p:sp>
      <p:sp>
        <p:nvSpPr>
          <p:cNvPr id="46084"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A616D67E-0E2E-4058-ACE8-C6D0FB9FE8E1}" type="slidenum">
              <a:rPr lang="zh-CN" altLang="en-US" smtClean="0"/>
              <a:pPr>
                <a:buFont typeface="Arial" pitchFamily="34" charset="0"/>
                <a:buNone/>
              </a:pPr>
              <a:t>7</a:t>
            </a:fld>
            <a:endParaRPr lang="en-US" altLang="zh-CN"/>
          </a:p>
        </p:txBody>
      </p:sp>
    </p:spTree>
    <p:extLst>
      <p:ext uri="{BB962C8B-B14F-4D97-AF65-F5344CB8AC3E}">
        <p14:creationId xmlns:p14="http://schemas.microsoft.com/office/powerpoint/2010/main" val="277487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156675" name="备注占位符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CN" altLang="en-US">
              <a:latin typeface="Calibri" charset="0"/>
              <a:ea typeface="宋体" charset="0"/>
            </a:endParaRPr>
          </a:p>
        </p:txBody>
      </p:sp>
      <p:sp>
        <p:nvSpPr>
          <p:cNvPr id="156676" name="灯片编号占位符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pitchFamily="34" charset="0"/>
                <a:ea typeface="宋体" pitchFamily="2" charset="-122"/>
              </a:defRPr>
            </a:lvl9pPr>
          </a:lstStyle>
          <a:p>
            <a:pPr>
              <a:defRPr/>
            </a:pPr>
            <a:fld id="{66E50FA9-B9D3-47C2-A115-18CDB71D0903}" type="slidenum">
              <a:rPr kumimoji="0" lang="zh-CN" altLang="en-US" sz="1200"/>
              <a:pPr>
                <a:defRPr/>
              </a:pPr>
              <a:t>43</a:t>
            </a:fld>
            <a:endParaRPr kumimoji="0" lang="en-US" altLang="zh-CN" sz="1200"/>
          </a:p>
        </p:txBody>
      </p:sp>
    </p:spTree>
    <p:extLst>
      <p:ext uri="{BB962C8B-B14F-4D97-AF65-F5344CB8AC3E}">
        <p14:creationId xmlns:p14="http://schemas.microsoft.com/office/powerpoint/2010/main" val="2687079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427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a:spLocks noChangeArrowheads="1"/>
          </p:cNvSpPr>
          <p:nvPr/>
        </p:nvSpPr>
        <p:spPr bwMode="auto">
          <a:xfrm>
            <a:off x="690563" y="220663"/>
            <a:ext cx="785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dirty="0"/>
          </a:p>
        </p:txBody>
      </p:sp>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39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60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1000" y="27082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3600" b="1" dirty="0">
                <a:solidFill>
                  <a:schemeClr val="bg1"/>
                </a:solidFill>
                <a:latin typeface="微软雅黑" pitchFamily="34" charset="-122"/>
                <a:ea typeface="微软雅黑" pitchFamily="34" charset="-122"/>
                <a:sym typeface="微软雅黑" pitchFamily="34" charset="-122"/>
              </a:rPr>
              <a:t>第</a:t>
            </a:r>
            <a:r>
              <a:rPr lang="en-US" altLang="zh-CN" sz="3600" b="1" dirty="0">
                <a:solidFill>
                  <a:schemeClr val="bg1"/>
                </a:solidFill>
                <a:latin typeface="微软雅黑" pitchFamily="34" charset="-122"/>
                <a:ea typeface="微软雅黑" pitchFamily="34" charset="-122"/>
                <a:sym typeface="微软雅黑" pitchFamily="34" charset="-122"/>
              </a:rPr>
              <a:t>3</a:t>
            </a:r>
            <a:r>
              <a:rPr lang="zh-CN" altLang="en-US" sz="3600" b="1" dirty="0">
                <a:solidFill>
                  <a:schemeClr val="bg1"/>
                </a:solidFill>
                <a:latin typeface="微软雅黑" pitchFamily="34" charset="-122"/>
                <a:ea typeface="微软雅黑" pitchFamily="34" charset="-122"/>
                <a:sym typeface="微软雅黑" pitchFamily="34" charset="-122"/>
              </a:rPr>
              <a:t>章  </a:t>
            </a:r>
            <a:r>
              <a:rPr lang="en-US" altLang="zh-CN" sz="3600" b="1" dirty="0">
                <a:solidFill>
                  <a:schemeClr val="bg1"/>
                </a:solidFill>
                <a:latin typeface="微软雅黑" pitchFamily="34" charset="-122"/>
                <a:ea typeface="微软雅黑" pitchFamily="34" charset="-122"/>
                <a:sym typeface="微软雅黑" pitchFamily="34" charset="-122"/>
              </a:rPr>
              <a:t>HDFS</a:t>
            </a:r>
            <a:r>
              <a:rPr lang="zh-CN" altLang="en-US" sz="3600" b="1" dirty="0">
                <a:solidFill>
                  <a:schemeClr val="bg1"/>
                </a:solidFill>
                <a:latin typeface="微软雅黑" pitchFamily="34" charset="-122"/>
                <a:ea typeface="微软雅黑" pitchFamily="34" charset="-122"/>
                <a:sym typeface="微软雅黑" pitchFamily="34" charset="-122"/>
              </a:rPr>
              <a:t>分布式文件系统</a:t>
            </a:r>
            <a:r>
              <a:rPr lang="en-US" altLang="zh-CN" sz="3600" b="1" dirty="0">
                <a:solidFill>
                  <a:schemeClr val="bg1"/>
                </a:solidFill>
                <a:latin typeface="微软雅黑" pitchFamily="34" charset="-122"/>
                <a:ea typeface="微软雅黑" pitchFamily="34" charset="-122"/>
                <a:sym typeface="微软雅黑" pitchFamily="34" charset="-122"/>
              </a:rPr>
              <a:t>	</a:t>
            </a:r>
            <a:endParaRPr lang="zh-CN" altLang="en-US" sz="3600" b="1" dirty="0">
              <a:solidFill>
                <a:schemeClr val="bg1"/>
              </a:solidFill>
              <a:latin typeface="微软雅黑" pitchFamily="34" charset="-122"/>
              <a:ea typeface="微软雅黑" pitchFamily="34" charset="-122"/>
              <a:sym typeface="微软雅黑" pitchFamily="34" charset="-122"/>
            </a:endParaRPr>
          </a:p>
        </p:txBody>
      </p:sp>
      <p:sp>
        <p:nvSpPr>
          <p:cNvPr id="10" name="矩形 9"/>
          <p:cNvSpPr/>
          <p:nvPr/>
        </p:nvSpPr>
        <p:spPr>
          <a:xfrm>
            <a:off x="2752725" y="5473700"/>
            <a:ext cx="4572000" cy="1477328"/>
          </a:xfrm>
          <a:prstGeom prst="rect">
            <a:avLst/>
          </a:prstGeom>
          <a:ln>
            <a:noFill/>
          </a:ln>
        </p:spPr>
        <p:txBody>
          <a:bodyPr>
            <a:spAutoFit/>
          </a:bodyPr>
          <a:lstStyle/>
          <a:p>
            <a:pPr>
              <a:lnSpc>
                <a:spcPct val="150000"/>
              </a:lnSpc>
              <a:defRPr/>
            </a:pPr>
            <a:r>
              <a:rPr lang="en-US" altLang="zh-CN" b="1" dirty="0">
                <a:solidFill>
                  <a:srgbClr val="75A0DD"/>
                </a:solidFill>
                <a:latin typeface="微软雅黑"/>
                <a:ea typeface="微软雅黑" pitchFamily="34" charset="-122"/>
                <a:sym typeface="微软雅黑" pitchFamily="34" charset="-122"/>
              </a:rPr>
              <a:t>· </a:t>
            </a:r>
            <a:r>
              <a:rPr lang="en-US" altLang="zh-CN" sz="2000" dirty="0">
                <a:solidFill>
                  <a:srgbClr val="75A0DD"/>
                </a:solidFill>
                <a:latin typeface="微软雅黑" pitchFamily="34" charset="-122"/>
                <a:ea typeface="微软雅黑" pitchFamily="34" charset="-122"/>
                <a:sym typeface="微软雅黑" pitchFamily="34" charset="-122"/>
              </a:rPr>
              <a:t>HDFS</a:t>
            </a:r>
            <a:r>
              <a:rPr lang="zh-CN" altLang="en-US" sz="2000" dirty="0">
                <a:solidFill>
                  <a:srgbClr val="75A0DD"/>
                </a:solidFill>
                <a:latin typeface="微软雅黑" pitchFamily="34" charset="-122"/>
                <a:ea typeface="微软雅黑" pitchFamily="34" charset="-122"/>
                <a:sym typeface="微软雅黑" pitchFamily="34" charset="-122"/>
              </a:rPr>
              <a:t>的简介</a:t>
            </a:r>
            <a:endParaRPr lang="en-US" altLang="zh-CN" sz="2000" dirty="0">
              <a:solidFill>
                <a:srgbClr val="75A0DD"/>
              </a:solidFill>
              <a:latin typeface="微软雅黑" pitchFamily="34" charset="-122"/>
              <a:ea typeface="微软雅黑" pitchFamily="34" charset="-122"/>
              <a:sym typeface="微软雅黑" pitchFamily="34" charset="-122"/>
            </a:endParaRPr>
          </a:p>
          <a:p>
            <a:pPr>
              <a:lnSpc>
                <a:spcPct val="150000"/>
              </a:lnSpc>
              <a:defRPr/>
            </a:pPr>
            <a:r>
              <a:rPr lang="en-US" altLang="zh-CN" b="1" dirty="0">
                <a:solidFill>
                  <a:srgbClr val="75A0DD"/>
                </a:solidFill>
                <a:latin typeface="微软雅黑"/>
                <a:ea typeface="微软雅黑" pitchFamily="34" charset="-122"/>
                <a:sym typeface="微软雅黑" pitchFamily="34" charset="-122"/>
              </a:rPr>
              <a:t>· </a:t>
            </a:r>
            <a:r>
              <a:rPr lang="en-US" altLang="zh-CN" sz="2000" dirty="0">
                <a:solidFill>
                  <a:srgbClr val="75A0DD"/>
                </a:solidFill>
                <a:latin typeface="微软雅黑" pitchFamily="34" charset="-122"/>
                <a:ea typeface="微软雅黑" pitchFamily="34" charset="-122"/>
                <a:sym typeface="微软雅黑" pitchFamily="34" charset="-122"/>
              </a:rPr>
              <a:t>HDFS</a:t>
            </a:r>
            <a:r>
              <a:rPr lang="zh-CN" altLang="en-US" sz="2000" dirty="0">
                <a:solidFill>
                  <a:srgbClr val="75A0DD"/>
                </a:solidFill>
                <a:latin typeface="微软雅黑" pitchFamily="34" charset="-122"/>
                <a:ea typeface="微软雅黑" pitchFamily="34" charset="-122"/>
                <a:sym typeface="微软雅黑" pitchFamily="34" charset="-122"/>
              </a:rPr>
              <a:t>的架构和原理</a:t>
            </a:r>
            <a:endParaRPr lang="en-US" altLang="zh-CN" sz="2000" dirty="0">
              <a:solidFill>
                <a:srgbClr val="75A0DD"/>
              </a:solidFill>
              <a:latin typeface="微软雅黑" pitchFamily="34" charset="-122"/>
              <a:ea typeface="微软雅黑" pitchFamily="34" charset="-122"/>
              <a:sym typeface="微软雅黑" pitchFamily="34" charset="-122"/>
            </a:endParaRPr>
          </a:p>
          <a:p>
            <a:pPr>
              <a:lnSpc>
                <a:spcPct val="150000"/>
              </a:lnSpc>
              <a:defRPr/>
            </a:pPr>
            <a:endParaRPr lang="en-US" altLang="zh-CN" sz="2000" dirty="0">
              <a:solidFill>
                <a:schemeClr val="accent1">
                  <a:lumMod val="75000"/>
                </a:schemeClr>
              </a:solidFill>
              <a:latin typeface="微软雅黑" pitchFamily="34" charset="-122"/>
              <a:ea typeface="微软雅黑" pitchFamily="34" charset="-122"/>
              <a:sym typeface="微软雅黑" pitchFamily="34" charset="-122"/>
            </a:endParaRPr>
          </a:p>
        </p:txBody>
      </p:sp>
      <p:sp>
        <p:nvSpPr>
          <p:cNvPr id="14" name="TextBox 13"/>
          <p:cNvSpPr>
            <a:spLocks noChangeArrowheads="1"/>
          </p:cNvSpPr>
          <p:nvPr/>
        </p:nvSpPr>
        <p:spPr bwMode="auto">
          <a:xfrm>
            <a:off x="5430838" y="5440363"/>
            <a:ext cx="3873500"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defRPr/>
            </a:pPr>
            <a:r>
              <a:rPr lang="en-US" altLang="zh-CN" b="1" dirty="0">
                <a:solidFill>
                  <a:srgbClr val="75A0DD"/>
                </a:solidFill>
                <a:latin typeface="微软雅黑" pitchFamily="34" charset="-122"/>
                <a:ea typeface="微软雅黑" pitchFamily="34" charset="-122"/>
                <a:sym typeface="微软雅黑" pitchFamily="34" charset="-122"/>
              </a:rPr>
              <a:t>· </a:t>
            </a:r>
            <a:r>
              <a:rPr lang="en-US" altLang="zh-CN" sz="2000" dirty="0">
                <a:solidFill>
                  <a:srgbClr val="75A0DD"/>
                </a:solidFill>
                <a:latin typeface="微软雅黑" pitchFamily="34" charset="-122"/>
                <a:ea typeface="微软雅黑" pitchFamily="34" charset="-122"/>
                <a:sym typeface="微软雅黑" pitchFamily="34" charset="-122"/>
              </a:rPr>
              <a:t>HDFS</a:t>
            </a:r>
            <a:r>
              <a:rPr lang="zh-CN" altLang="en-US" sz="2000" dirty="0">
                <a:solidFill>
                  <a:srgbClr val="75A0DD"/>
                </a:solidFill>
                <a:latin typeface="微软雅黑" pitchFamily="34" charset="-122"/>
                <a:ea typeface="微软雅黑" pitchFamily="34" charset="-122"/>
                <a:sym typeface="微软雅黑" pitchFamily="34" charset="-122"/>
              </a:rPr>
              <a:t>的</a:t>
            </a:r>
            <a:r>
              <a:rPr lang="en-US" altLang="zh-CN" sz="2000" dirty="0">
                <a:solidFill>
                  <a:srgbClr val="75A0DD"/>
                </a:solidFill>
                <a:latin typeface="微软雅黑" pitchFamily="34" charset="-122"/>
                <a:ea typeface="微软雅黑" pitchFamily="34" charset="-122"/>
                <a:sym typeface="微软雅黑" pitchFamily="34" charset="-122"/>
              </a:rPr>
              <a:t>Shell</a:t>
            </a:r>
            <a:r>
              <a:rPr lang="zh-CN" altLang="en-US" sz="2000" dirty="0">
                <a:solidFill>
                  <a:srgbClr val="75A0DD"/>
                </a:solidFill>
                <a:latin typeface="微软雅黑" pitchFamily="34" charset="-122"/>
                <a:ea typeface="微软雅黑" pitchFamily="34" charset="-122"/>
                <a:sym typeface="微软雅黑" pitchFamily="34" charset="-122"/>
              </a:rPr>
              <a:t>操作</a:t>
            </a:r>
            <a:endParaRPr lang="en-US" altLang="zh-CN" sz="2000" dirty="0">
              <a:solidFill>
                <a:srgbClr val="75A0DD"/>
              </a:solidFill>
              <a:latin typeface="微软雅黑" pitchFamily="34" charset="-122"/>
              <a:ea typeface="微软雅黑" pitchFamily="34" charset="-122"/>
              <a:sym typeface="微软雅黑" pitchFamily="34" charset="-122"/>
            </a:endParaRPr>
          </a:p>
          <a:p>
            <a:pPr>
              <a:lnSpc>
                <a:spcPct val="150000"/>
              </a:lnSpc>
              <a:defRPr/>
            </a:pPr>
            <a:r>
              <a:rPr lang="en-US" altLang="zh-CN" b="1" dirty="0">
                <a:solidFill>
                  <a:srgbClr val="75A0DD"/>
                </a:solidFill>
                <a:latin typeface="微软雅黑" pitchFamily="34" charset="-122"/>
                <a:ea typeface="微软雅黑" pitchFamily="34" charset="-122"/>
                <a:sym typeface="微软雅黑" pitchFamily="34" charset="-122"/>
              </a:rPr>
              <a:t>· </a:t>
            </a:r>
            <a:r>
              <a:rPr lang="en-US" altLang="zh-CN" sz="2000" dirty="0">
                <a:solidFill>
                  <a:srgbClr val="75A0DD"/>
                </a:solidFill>
                <a:latin typeface="微软雅黑" pitchFamily="34" charset="-122"/>
                <a:ea typeface="微软雅黑" pitchFamily="34" charset="-122"/>
                <a:sym typeface="微软雅黑" pitchFamily="34" charset="-122"/>
              </a:rPr>
              <a:t>HDFS</a:t>
            </a:r>
            <a:r>
              <a:rPr lang="zh-CN" altLang="en-US" sz="2000" dirty="0">
                <a:solidFill>
                  <a:srgbClr val="75A0DD"/>
                </a:solidFill>
                <a:latin typeface="微软雅黑" pitchFamily="34" charset="-122"/>
                <a:ea typeface="微软雅黑" pitchFamily="34" charset="-122"/>
                <a:sym typeface="微软雅黑" pitchFamily="34" charset="-122"/>
              </a:rPr>
              <a:t>的</a:t>
            </a:r>
            <a:r>
              <a:rPr lang="en-US" altLang="zh-CN" sz="2000" dirty="0">
                <a:solidFill>
                  <a:srgbClr val="75A0DD"/>
                </a:solidFill>
                <a:latin typeface="微软雅黑" pitchFamily="34" charset="-122"/>
                <a:ea typeface="微软雅黑" pitchFamily="34" charset="-122"/>
                <a:sym typeface="微软雅黑" pitchFamily="34" charset="-122"/>
              </a:rPr>
              <a:t>Java API</a:t>
            </a:r>
            <a:r>
              <a:rPr lang="zh-CN" altLang="en-US" sz="2000" dirty="0">
                <a:solidFill>
                  <a:srgbClr val="75A0DD"/>
                </a:solidFill>
                <a:latin typeface="微软雅黑" pitchFamily="34" charset="-122"/>
                <a:ea typeface="微软雅黑" pitchFamily="34" charset="-122"/>
                <a:sym typeface="微软雅黑" pitchFamily="34" charset="-122"/>
              </a:rPr>
              <a:t>操作</a:t>
            </a:r>
            <a:endParaRPr lang="en-US" altLang="zh-CN" sz="2000" dirty="0">
              <a:solidFill>
                <a:srgbClr val="75A0DD"/>
              </a:solidFill>
              <a:latin typeface="微软雅黑" pitchFamily="34" charset="-122"/>
              <a:ea typeface="微软雅黑" pitchFamily="34" charset="-122"/>
              <a:sym typeface="微软雅黑" pitchFamily="34" charset="-122"/>
            </a:endParaRPr>
          </a:p>
          <a:p>
            <a:pPr>
              <a:lnSpc>
                <a:spcPct val="150000"/>
              </a:lnSpc>
            </a:pPr>
            <a:endParaRPr lang="en-US" altLang="zh-CN" sz="2000" dirty="0">
              <a:solidFill>
                <a:srgbClr val="75A0DD"/>
              </a:solidFill>
              <a:latin typeface="微软雅黑" pitchFamily="34" charset="-122"/>
              <a:ea typeface="微软雅黑" pitchFamily="34" charset="-122"/>
              <a:sym typeface="微软雅黑" pitchFamily="34" charset="-122"/>
            </a:endParaRPr>
          </a:p>
          <a:p>
            <a:pPr>
              <a:lnSpc>
                <a:spcPct val="150000"/>
              </a:lnSpc>
            </a:pPr>
            <a:endParaRPr lang="en-US" altLang="zh-CN" dirty="0">
              <a:solidFill>
                <a:srgbClr val="000000"/>
              </a:solidFill>
              <a:latin typeface="微软雅黑" pitchFamily="34" charset="-122"/>
              <a:ea typeface="微软雅黑" pitchFamily="34" charset="-122"/>
            </a:endParaRPr>
          </a:p>
        </p:txBody>
      </p:sp>
      <p:pic>
        <p:nvPicPr>
          <p:cNvPr id="9" name="图片 1">
            <a:extLst>
              <a:ext uri="{FF2B5EF4-FFF2-40B4-BE49-F238E27FC236}">
                <a16:creationId xmlns:a16="http://schemas.microsoft.com/office/drawing/2014/main" xmlns="" id="{CCC0B766-0189-3E40-B081-0CB6E4C4A9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8" y="5274541"/>
            <a:ext cx="130333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13834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的演变</a:t>
            </a:r>
            <a:endParaRPr lang="en-US" altLang="zh-CN" sz="2400" b="1" spc="200" dirty="0">
              <a:solidFill>
                <a:srgbClr val="1369B2"/>
              </a:solidFill>
              <a:latin typeface="微软雅黑" pitchFamily="34" charset="-122"/>
              <a:ea typeface="微软雅黑" pitchFamily="34" charset="-122"/>
            </a:endParaRPr>
          </a:p>
        </p:txBody>
      </p:sp>
      <p:sp>
        <p:nvSpPr>
          <p:cNvPr id="7" name="右箭头 6">
            <a:extLst>
              <a:ext uri="{FF2B5EF4-FFF2-40B4-BE49-F238E27FC236}">
                <a16:creationId xmlns:a16="http://schemas.microsoft.com/office/drawing/2014/main" xmlns="" id="{BF8CFE6D-83E4-964A-B7D2-B333D33D575E}"/>
              </a:ext>
            </a:extLst>
          </p:cNvPr>
          <p:cNvSpPr/>
          <p:nvPr/>
        </p:nvSpPr>
        <p:spPr bwMode="auto">
          <a:xfrm>
            <a:off x="3103418" y="2519569"/>
            <a:ext cx="500672" cy="452327"/>
          </a:xfrm>
          <a:prstGeom prst="rightArrow">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1" name="右箭头 40">
            <a:extLst>
              <a:ext uri="{FF2B5EF4-FFF2-40B4-BE49-F238E27FC236}">
                <a16:creationId xmlns:a16="http://schemas.microsoft.com/office/drawing/2014/main" xmlns="" id="{E2C39DA8-02AA-5C4B-856D-B57B84356DEE}"/>
              </a:ext>
            </a:extLst>
          </p:cNvPr>
          <p:cNvSpPr/>
          <p:nvPr/>
        </p:nvSpPr>
        <p:spPr bwMode="auto">
          <a:xfrm rot="5400000">
            <a:off x="7238076" y="3467366"/>
            <a:ext cx="500672" cy="452327"/>
          </a:xfrm>
          <a:prstGeom prst="rightArrow">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2" name="右箭头 41">
            <a:extLst>
              <a:ext uri="{FF2B5EF4-FFF2-40B4-BE49-F238E27FC236}">
                <a16:creationId xmlns:a16="http://schemas.microsoft.com/office/drawing/2014/main" xmlns="" id="{CB5DE477-61B4-694A-BD61-46CBBC7317B2}"/>
              </a:ext>
            </a:extLst>
          </p:cNvPr>
          <p:cNvSpPr/>
          <p:nvPr/>
        </p:nvSpPr>
        <p:spPr bwMode="auto">
          <a:xfrm rot="10800000">
            <a:off x="4395418" y="4731111"/>
            <a:ext cx="332960" cy="452327"/>
          </a:xfrm>
          <a:prstGeom prst="rightArrow">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16" name="组合 15">
            <a:extLst>
              <a:ext uri="{FF2B5EF4-FFF2-40B4-BE49-F238E27FC236}">
                <a16:creationId xmlns:a16="http://schemas.microsoft.com/office/drawing/2014/main" xmlns="" id="{BAEC8084-D419-2940-89B0-E961950E0945}"/>
              </a:ext>
            </a:extLst>
          </p:cNvPr>
          <p:cNvGrpSpPr/>
          <p:nvPr/>
        </p:nvGrpSpPr>
        <p:grpSpPr>
          <a:xfrm>
            <a:off x="301923" y="1858434"/>
            <a:ext cx="2773785" cy="1570566"/>
            <a:chOff x="301923" y="1858434"/>
            <a:chExt cx="2773785" cy="1570566"/>
          </a:xfrm>
        </p:grpSpPr>
        <p:grpSp>
          <p:nvGrpSpPr>
            <p:cNvPr id="9" name="组合 8">
              <a:extLst>
                <a:ext uri="{FF2B5EF4-FFF2-40B4-BE49-F238E27FC236}">
                  <a16:creationId xmlns:a16="http://schemas.microsoft.com/office/drawing/2014/main" xmlns="" id="{E3649BA9-A5EB-1641-9C47-1F20C13C429F}"/>
                </a:ext>
              </a:extLst>
            </p:cNvPr>
            <p:cNvGrpSpPr/>
            <p:nvPr/>
          </p:nvGrpSpPr>
          <p:grpSpPr>
            <a:xfrm>
              <a:off x="329633" y="2030590"/>
              <a:ext cx="2746075" cy="1398410"/>
              <a:chOff x="329633" y="2030590"/>
              <a:chExt cx="2746075" cy="1398410"/>
            </a:xfrm>
          </p:grpSpPr>
          <p:pic>
            <p:nvPicPr>
              <p:cNvPr id="25" name="图片 1">
                <a:extLst>
                  <a:ext uri="{FF2B5EF4-FFF2-40B4-BE49-F238E27FC236}">
                    <a16:creationId xmlns:a16="http://schemas.microsoft.com/office/drawing/2014/main" xmlns="" id="{6C3C3348-ED11-A445-BF12-314F00B6F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34" y="2172179"/>
                <a:ext cx="2617066" cy="114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xmlns="" id="{C6AF3279-B591-D440-A713-4648DB9A7CD8}"/>
                  </a:ext>
                </a:extLst>
              </p:cNvPr>
              <p:cNvSpPr/>
              <p:nvPr/>
            </p:nvSpPr>
            <p:spPr bwMode="auto">
              <a:xfrm>
                <a:off x="329633" y="2030590"/>
                <a:ext cx="2746075" cy="1398410"/>
              </a:xfrm>
              <a:prstGeom prst="rect">
                <a:avLst/>
              </a:prstGeom>
              <a:noFill/>
              <a:ln w="28575" cap="flat" cmpd="sng" algn="ctr">
                <a:solidFill>
                  <a:srgbClr val="00ACE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grpSp>
        <p:sp>
          <p:nvSpPr>
            <p:cNvPr id="15" name="文本框 14">
              <a:extLst>
                <a:ext uri="{FF2B5EF4-FFF2-40B4-BE49-F238E27FC236}">
                  <a16:creationId xmlns:a16="http://schemas.microsoft.com/office/drawing/2014/main" xmlns="" id="{B581FC46-210C-444E-9D8E-22320AD7A6CC}"/>
                </a:ext>
              </a:extLst>
            </p:cNvPr>
            <p:cNvSpPr txBox="1"/>
            <p:nvPr/>
          </p:nvSpPr>
          <p:spPr>
            <a:xfrm>
              <a:off x="301923" y="1858434"/>
              <a:ext cx="1569660" cy="369332"/>
            </a:xfrm>
            <a:prstGeom prst="rect">
              <a:avLst/>
            </a:prstGeom>
            <a:solidFill>
              <a:srgbClr val="0070C0"/>
            </a:solidFill>
          </p:spPr>
          <p:txBody>
            <a:bodyPr wrap="none" rtlCol="0">
              <a:spAutoFit/>
            </a:bodyPr>
            <a:lstStyle/>
            <a:p>
              <a:r>
                <a:rPr kumimoji="1" lang="zh-CN" altLang="en-US" dirty="0">
                  <a:solidFill>
                    <a:schemeClr val="bg1"/>
                  </a:solidFill>
                </a:rPr>
                <a:t>传统文件系统</a:t>
              </a:r>
            </a:p>
          </p:txBody>
        </p:sp>
      </p:grpSp>
      <p:grpSp>
        <p:nvGrpSpPr>
          <p:cNvPr id="18" name="组合 17">
            <a:extLst>
              <a:ext uri="{FF2B5EF4-FFF2-40B4-BE49-F238E27FC236}">
                <a16:creationId xmlns:a16="http://schemas.microsoft.com/office/drawing/2014/main" xmlns="" id="{8E1A7A75-DB2B-8448-9C32-A6105D7ADC7A}"/>
              </a:ext>
            </a:extLst>
          </p:cNvPr>
          <p:cNvGrpSpPr/>
          <p:nvPr/>
        </p:nvGrpSpPr>
        <p:grpSpPr>
          <a:xfrm>
            <a:off x="3600338" y="1858434"/>
            <a:ext cx="5049455" cy="1558469"/>
            <a:chOff x="3600338" y="1858434"/>
            <a:chExt cx="5049455" cy="1558469"/>
          </a:xfrm>
        </p:grpSpPr>
        <p:grpSp>
          <p:nvGrpSpPr>
            <p:cNvPr id="10" name="组合 9">
              <a:extLst>
                <a:ext uri="{FF2B5EF4-FFF2-40B4-BE49-F238E27FC236}">
                  <a16:creationId xmlns:a16="http://schemas.microsoft.com/office/drawing/2014/main" xmlns="" id="{F005ECB5-FEC8-1D4F-9B9C-073166FEC33A}"/>
                </a:ext>
              </a:extLst>
            </p:cNvPr>
            <p:cNvGrpSpPr/>
            <p:nvPr/>
          </p:nvGrpSpPr>
          <p:grpSpPr>
            <a:xfrm>
              <a:off x="3621583" y="2018493"/>
              <a:ext cx="5028210" cy="1398410"/>
              <a:chOff x="3621583" y="2018493"/>
              <a:chExt cx="5028210" cy="1398410"/>
            </a:xfrm>
          </p:grpSpPr>
          <p:pic>
            <p:nvPicPr>
              <p:cNvPr id="27" name="图片 3">
                <a:extLst>
                  <a:ext uri="{FF2B5EF4-FFF2-40B4-BE49-F238E27FC236}">
                    <a16:creationId xmlns:a16="http://schemas.microsoft.com/office/drawing/2014/main" xmlns="" id="{A7049FBC-8001-8549-81EC-381043C5E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348" y="2265371"/>
                <a:ext cx="4765296" cy="9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a:extLst>
                  <a:ext uri="{FF2B5EF4-FFF2-40B4-BE49-F238E27FC236}">
                    <a16:creationId xmlns:a16="http://schemas.microsoft.com/office/drawing/2014/main" xmlns="" id="{54030A89-C478-C442-B5B6-415541CFDED5}"/>
                  </a:ext>
                </a:extLst>
              </p:cNvPr>
              <p:cNvSpPr/>
              <p:nvPr/>
            </p:nvSpPr>
            <p:spPr bwMode="auto">
              <a:xfrm>
                <a:off x="3621583" y="2018493"/>
                <a:ext cx="5028210" cy="1398410"/>
              </a:xfrm>
              <a:prstGeom prst="rect">
                <a:avLst/>
              </a:prstGeom>
              <a:noFill/>
              <a:ln w="28575" cap="flat" cmpd="sng" algn="ctr">
                <a:solidFill>
                  <a:srgbClr val="00ACE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43" name="文本框 42">
              <a:extLst>
                <a:ext uri="{FF2B5EF4-FFF2-40B4-BE49-F238E27FC236}">
                  <a16:creationId xmlns:a16="http://schemas.microsoft.com/office/drawing/2014/main" xmlns="" id="{AC50139B-5C9F-B445-9F47-78E7BF58433E}"/>
                </a:ext>
              </a:extLst>
            </p:cNvPr>
            <p:cNvSpPr txBox="1"/>
            <p:nvPr/>
          </p:nvSpPr>
          <p:spPr>
            <a:xfrm>
              <a:off x="3600338" y="1858434"/>
              <a:ext cx="2262158" cy="369332"/>
            </a:xfrm>
            <a:prstGeom prst="rect">
              <a:avLst/>
            </a:prstGeom>
            <a:solidFill>
              <a:srgbClr val="0070C0"/>
            </a:solidFill>
          </p:spPr>
          <p:txBody>
            <a:bodyPr wrap="none" rtlCol="0">
              <a:spAutoFit/>
            </a:bodyPr>
            <a:lstStyle/>
            <a:p>
              <a:r>
                <a:rPr kumimoji="1" lang="zh-CN" altLang="en-US" dirty="0">
                  <a:solidFill>
                    <a:schemeClr val="bg1"/>
                  </a:solidFill>
                </a:rPr>
                <a:t>分布式文件系统雏形</a:t>
              </a:r>
            </a:p>
          </p:txBody>
        </p:sp>
      </p:grpSp>
      <p:grpSp>
        <p:nvGrpSpPr>
          <p:cNvPr id="19" name="组合 18">
            <a:extLst>
              <a:ext uri="{FF2B5EF4-FFF2-40B4-BE49-F238E27FC236}">
                <a16:creationId xmlns:a16="http://schemas.microsoft.com/office/drawing/2014/main" xmlns="" id="{354CDCF0-1F1E-F643-AD0A-E758541E6378}"/>
              </a:ext>
            </a:extLst>
          </p:cNvPr>
          <p:cNvGrpSpPr/>
          <p:nvPr/>
        </p:nvGrpSpPr>
        <p:grpSpPr>
          <a:xfrm>
            <a:off x="4731417" y="3714691"/>
            <a:ext cx="4190908" cy="2215389"/>
            <a:chOff x="4731417" y="3714691"/>
            <a:chExt cx="4190908" cy="2215389"/>
          </a:xfrm>
        </p:grpSpPr>
        <p:grpSp>
          <p:nvGrpSpPr>
            <p:cNvPr id="11" name="组合 10">
              <a:extLst>
                <a:ext uri="{FF2B5EF4-FFF2-40B4-BE49-F238E27FC236}">
                  <a16:creationId xmlns:a16="http://schemas.microsoft.com/office/drawing/2014/main" xmlns="" id="{5C9EF475-6F91-2D4B-BD25-C75F946CDAAE}"/>
                </a:ext>
              </a:extLst>
            </p:cNvPr>
            <p:cNvGrpSpPr/>
            <p:nvPr/>
          </p:nvGrpSpPr>
          <p:grpSpPr>
            <a:xfrm>
              <a:off x="4757738" y="3922129"/>
              <a:ext cx="4164587" cy="2007951"/>
              <a:chOff x="4757738" y="3922129"/>
              <a:chExt cx="4164587" cy="2007951"/>
            </a:xfrm>
          </p:grpSpPr>
          <p:pic>
            <p:nvPicPr>
              <p:cNvPr id="29" name="图片 4">
                <a:extLst>
                  <a:ext uri="{FF2B5EF4-FFF2-40B4-BE49-F238E27FC236}">
                    <a16:creationId xmlns:a16="http://schemas.microsoft.com/office/drawing/2014/main" xmlns="" id="{2DE708EF-B06F-0747-B8DE-58A98E697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739" y="4134824"/>
                <a:ext cx="3968746" cy="15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a:extLst>
                  <a:ext uri="{FF2B5EF4-FFF2-40B4-BE49-F238E27FC236}">
                    <a16:creationId xmlns:a16="http://schemas.microsoft.com/office/drawing/2014/main" xmlns="" id="{D7CE7B64-66BD-404B-BD33-ED65578FE8C5}"/>
                  </a:ext>
                </a:extLst>
              </p:cNvPr>
              <p:cNvSpPr/>
              <p:nvPr/>
            </p:nvSpPr>
            <p:spPr bwMode="auto">
              <a:xfrm>
                <a:off x="4757738" y="3922129"/>
                <a:ext cx="4164587" cy="2007951"/>
              </a:xfrm>
              <a:prstGeom prst="rect">
                <a:avLst/>
              </a:prstGeom>
              <a:noFill/>
              <a:ln w="28575" cap="flat" cmpd="sng" algn="ctr">
                <a:solidFill>
                  <a:srgbClr val="00ACE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44" name="文本框 43">
              <a:extLst>
                <a:ext uri="{FF2B5EF4-FFF2-40B4-BE49-F238E27FC236}">
                  <a16:creationId xmlns:a16="http://schemas.microsoft.com/office/drawing/2014/main" xmlns="" id="{F57F5FB5-1334-0747-8B90-80839B7350A7}"/>
                </a:ext>
              </a:extLst>
            </p:cNvPr>
            <p:cNvSpPr txBox="1"/>
            <p:nvPr/>
          </p:nvSpPr>
          <p:spPr>
            <a:xfrm>
              <a:off x="4731417" y="3714691"/>
              <a:ext cx="2198038" cy="369332"/>
            </a:xfrm>
            <a:prstGeom prst="rect">
              <a:avLst/>
            </a:prstGeom>
            <a:solidFill>
              <a:srgbClr val="0070C0"/>
            </a:solidFill>
          </p:spPr>
          <p:txBody>
            <a:bodyPr wrap="none" rtlCol="0">
              <a:spAutoFit/>
            </a:bodyPr>
            <a:lstStyle/>
            <a:p>
              <a:r>
                <a:rPr kumimoji="1" lang="en-US" altLang="zh-CN" dirty="0">
                  <a:solidFill>
                    <a:schemeClr val="bg1"/>
                  </a:solidFill>
                </a:rPr>
                <a:t>HDFS</a:t>
              </a:r>
              <a:r>
                <a:rPr kumimoji="1" lang="zh-CN" altLang="en-US" dirty="0">
                  <a:solidFill>
                    <a:schemeClr val="bg1"/>
                  </a:solidFill>
                </a:rPr>
                <a:t>文件系统雏形</a:t>
              </a:r>
            </a:p>
          </p:txBody>
        </p:sp>
      </p:grpSp>
      <p:grpSp>
        <p:nvGrpSpPr>
          <p:cNvPr id="21" name="组合 20">
            <a:extLst>
              <a:ext uri="{FF2B5EF4-FFF2-40B4-BE49-F238E27FC236}">
                <a16:creationId xmlns:a16="http://schemas.microsoft.com/office/drawing/2014/main" xmlns="" id="{225AE2EB-5014-5445-8DF2-CB1C9F0CEB8B}"/>
              </a:ext>
            </a:extLst>
          </p:cNvPr>
          <p:cNvGrpSpPr/>
          <p:nvPr/>
        </p:nvGrpSpPr>
        <p:grpSpPr>
          <a:xfrm>
            <a:off x="329631" y="3714691"/>
            <a:ext cx="4095313" cy="2194940"/>
            <a:chOff x="329631" y="3714691"/>
            <a:chExt cx="4095313" cy="2194940"/>
          </a:xfrm>
        </p:grpSpPr>
        <p:grpSp>
          <p:nvGrpSpPr>
            <p:cNvPr id="13" name="组合 12">
              <a:extLst>
                <a:ext uri="{FF2B5EF4-FFF2-40B4-BE49-F238E27FC236}">
                  <a16:creationId xmlns:a16="http://schemas.microsoft.com/office/drawing/2014/main" xmlns="" id="{167A09FB-A904-EF49-B665-95D08BF5AD98}"/>
                </a:ext>
              </a:extLst>
            </p:cNvPr>
            <p:cNvGrpSpPr/>
            <p:nvPr/>
          </p:nvGrpSpPr>
          <p:grpSpPr>
            <a:xfrm>
              <a:off x="329631" y="3901680"/>
              <a:ext cx="4095313" cy="2007951"/>
              <a:chOff x="329631" y="3901680"/>
              <a:chExt cx="4095313" cy="2007951"/>
            </a:xfrm>
          </p:grpSpPr>
          <p:pic>
            <p:nvPicPr>
              <p:cNvPr id="31" name="图片 5">
                <a:extLst>
                  <a:ext uri="{FF2B5EF4-FFF2-40B4-BE49-F238E27FC236}">
                    <a16:creationId xmlns:a16="http://schemas.microsoft.com/office/drawing/2014/main" xmlns="" id="{755C3B15-176B-514D-8971-35D10C120A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631" y="4186444"/>
                <a:ext cx="4095147" cy="15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a:extLst>
                  <a:ext uri="{FF2B5EF4-FFF2-40B4-BE49-F238E27FC236}">
                    <a16:creationId xmlns:a16="http://schemas.microsoft.com/office/drawing/2014/main" xmlns="" id="{4425D7A9-82E0-4E4A-8DB1-2EDBDDE380C0}"/>
                  </a:ext>
                </a:extLst>
              </p:cNvPr>
              <p:cNvSpPr/>
              <p:nvPr/>
            </p:nvSpPr>
            <p:spPr bwMode="auto">
              <a:xfrm>
                <a:off x="329631" y="3901680"/>
                <a:ext cx="4095313" cy="2007951"/>
              </a:xfrm>
              <a:prstGeom prst="rect">
                <a:avLst/>
              </a:prstGeom>
              <a:noFill/>
              <a:ln w="28575" cap="flat" cmpd="sng" algn="ctr">
                <a:solidFill>
                  <a:srgbClr val="00ACE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45" name="文本框 44">
              <a:extLst>
                <a:ext uri="{FF2B5EF4-FFF2-40B4-BE49-F238E27FC236}">
                  <a16:creationId xmlns:a16="http://schemas.microsoft.com/office/drawing/2014/main" xmlns="" id="{E9699054-E81D-E94D-8FE6-D391FCF3B3E4}"/>
                </a:ext>
              </a:extLst>
            </p:cNvPr>
            <p:cNvSpPr txBox="1"/>
            <p:nvPr/>
          </p:nvSpPr>
          <p:spPr>
            <a:xfrm>
              <a:off x="329631" y="3714691"/>
              <a:ext cx="1736373" cy="369332"/>
            </a:xfrm>
            <a:prstGeom prst="rect">
              <a:avLst/>
            </a:prstGeom>
            <a:solidFill>
              <a:srgbClr val="0070C0"/>
            </a:solidFill>
          </p:spPr>
          <p:txBody>
            <a:bodyPr wrap="none" rtlCol="0">
              <a:spAutoFit/>
            </a:bodyPr>
            <a:lstStyle/>
            <a:p>
              <a:r>
                <a:rPr kumimoji="1" lang="en-US" altLang="zh-CN" dirty="0">
                  <a:solidFill>
                    <a:schemeClr val="bg1"/>
                  </a:solidFill>
                </a:rPr>
                <a:t>HDFS</a:t>
              </a:r>
              <a:r>
                <a:rPr kumimoji="1" lang="zh-CN" altLang="en-US" dirty="0">
                  <a:solidFill>
                    <a:schemeClr val="bg1"/>
                  </a:solidFill>
                </a:rPr>
                <a:t>文件系统</a:t>
              </a:r>
            </a:p>
          </p:txBody>
        </p:sp>
      </p:grpSp>
    </p:spTree>
    <p:custDataLst>
      <p:tags r:id="rId1"/>
    </p:custDataLst>
    <p:extLst>
      <p:ext uri="{BB962C8B-B14F-4D97-AF65-F5344CB8AC3E}">
        <p14:creationId xmlns:p14="http://schemas.microsoft.com/office/powerpoint/2010/main" val="2893857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right)">
                                      <p:cBhvr>
                                        <p:cTn id="30" dur="500"/>
                                        <p:tgtEl>
                                          <p:spTgt spid="42"/>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0" y="2910840"/>
            <a:ext cx="2050804" cy="28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2" name="组合 1"/>
          <p:cNvGrpSpPr/>
          <p:nvPr/>
        </p:nvGrpSpPr>
        <p:grpSpPr>
          <a:xfrm>
            <a:off x="2341418" y="2341418"/>
            <a:ext cx="6276109" cy="3373582"/>
            <a:chOff x="2563285" y="2529800"/>
            <a:chExt cx="6563955" cy="3373582"/>
          </a:xfrm>
        </p:grpSpPr>
        <p:sp>
          <p:nvSpPr>
            <p:cNvPr id="24" name="矩形 1"/>
            <p:cNvSpPr>
              <a:spLocks noChangeArrowheads="1"/>
            </p:cNvSpPr>
            <p:nvPr/>
          </p:nvSpPr>
          <p:spPr bwMode="auto">
            <a:xfrm>
              <a:off x="2789911" y="2768352"/>
              <a:ext cx="6192430" cy="295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ct val="150000"/>
                </a:lnSpc>
              </a:pPr>
              <a:r>
                <a:rPr lang="en-US" altLang="zh-CN" dirty="0">
                  <a:solidFill>
                    <a:srgbClr val="1369B2"/>
                  </a:solidFill>
                  <a:latin typeface="微软雅黑" pitchFamily="34" charset="-122"/>
                  <a:ea typeface="微软雅黑" pitchFamily="34" charset="-122"/>
                </a:rPr>
                <a:t>HDFS</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Hadoop Distributed Filesystem</a:t>
              </a:r>
              <a:r>
                <a:rPr lang="zh-CN" altLang="en-US" dirty="0">
                  <a:latin typeface="微软雅黑" pitchFamily="34" charset="-122"/>
                  <a:ea typeface="微软雅黑" pitchFamily="34" charset="-122"/>
                </a:rPr>
                <a:t>）是一个易于扩展的</a:t>
              </a:r>
              <a:r>
                <a:rPr lang="zh-CN" altLang="en-US" dirty="0">
                  <a:solidFill>
                    <a:srgbClr val="1369B2"/>
                  </a:solidFill>
                  <a:latin typeface="微软雅黑" pitchFamily="34" charset="-122"/>
                  <a:ea typeface="微软雅黑" pitchFamily="34" charset="-122"/>
                </a:rPr>
                <a:t>分布式文件系统</a:t>
              </a:r>
              <a:r>
                <a:rPr lang="zh-CN" altLang="en-US" dirty="0">
                  <a:latin typeface="微软雅黑" pitchFamily="34" charset="-122"/>
                  <a:ea typeface="微软雅黑" pitchFamily="34" charset="-122"/>
                </a:rPr>
                <a:t>，运行在</a:t>
              </a:r>
              <a:r>
                <a:rPr lang="zh-CN" altLang="en-US" dirty="0">
                  <a:solidFill>
                    <a:srgbClr val="1369B2"/>
                  </a:solidFill>
                  <a:latin typeface="微软雅黑" pitchFamily="34" charset="-122"/>
                  <a:ea typeface="微软雅黑" pitchFamily="34" charset="-122"/>
                </a:rPr>
                <a:t>成百上千</a:t>
              </a:r>
              <a:r>
                <a:rPr lang="zh-CN" altLang="en-US" dirty="0">
                  <a:latin typeface="微软雅黑" pitchFamily="34" charset="-122"/>
                  <a:ea typeface="微软雅黑" pitchFamily="34" charset="-122"/>
                </a:rPr>
                <a:t>台</a:t>
              </a:r>
              <a:r>
                <a:rPr lang="zh-CN" altLang="en-US" dirty="0">
                  <a:solidFill>
                    <a:srgbClr val="1369B2"/>
                  </a:solidFill>
                  <a:latin typeface="微软雅黑" pitchFamily="34" charset="-122"/>
                  <a:ea typeface="微软雅黑" pitchFamily="34" charset="-122"/>
                </a:rPr>
                <a:t>低成本</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机器</a:t>
              </a:r>
              <a:r>
                <a:rPr lang="zh-CN" altLang="en-US" dirty="0">
                  <a:latin typeface="微软雅黑" pitchFamily="34" charset="-122"/>
                  <a:ea typeface="微软雅黑" pitchFamily="34" charset="-122"/>
                </a:rPr>
                <a:t>上。它与现有的分布式文件系统有许多相似之处，都是用来存储数据的系统工具，而区别于</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具有</a:t>
              </a:r>
              <a:r>
                <a:rPr lang="zh-CN" altLang="en-US" dirty="0">
                  <a:solidFill>
                    <a:srgbClr val="1369B2"/>
                  </a:solidFill>
                  <a:latin typeface="微软雅黑" pitchFamily="34" charset="-122"/>
                  <a:ea typeface="微软雅黑" pitchFamily="34" charset="-122"/>
                </a:rPr>
                <a:t>高度容错能力</a:t>
              </a:r>
              <a:r>
                <a:rPr lang="zh-CN" altLang="en-US" dirty="0">
                  <a:latin typeface="微软雅黑" pitchFamily="34" charset="-122"/>
                  <a:ea typeface="微软雅黑" pitchFamily="34" charset="-122"/>
                </a:rPr>
                <a:t>，旨在部署在低成本机器上。</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主要用于对</a:t>
              </a:r>
              <a:r>
                <a:rPr lang="zh-CN" altLang="en-US" dirty="0">
                  <a:solidFill>
                    <a:srgbClr val="1369B2"/>
                  </a:solidFill>
                  <a:latin typeface="微软雅黑" pitchFamily="34" charset="-122"/>
                  <a:ea typeface="微软雅黑" pitchFamily="34" charset="-122"/>
                </a:rPr>
                <a:t>海量文件信息</a:t>
              </a:r>
              <a:r>
                <a:rPr lang="zh-CN" altLang="en-US" dirty="0">
                  <a:latin typeface="微软雅黑" pitchFamily="34" charset="-122"/>
                  <a:ea typeface="微软雅黑" pitchFamily="34" charset="-122"/>
                </a:rPr>
                <a:t>进行</a:t>
              </a:r>
              <a:r>
                <a:rPr lang="zh-CN" altLang="en-US" dirty="0">
                  <a:solidFill>
                    <a:srgbClr val="1369B2"/>
                  </a:solidFill>
                  <a:latin typeface="微软雅黑" pitchFamily="34" charset="-122"/>
                  <a:ea typeface="微软雅黑" pitchFamily="34" charset="-122"/>
                </a:rPr>
                <a:t>存储</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管理</a:t>
              </a:r>
              <a:r>
                <a:rPr lang="zh-CN" altLang="en-US" dirty="0">
                  <a:latin typeface="微软雅黑" pitchFamily="34" charset="-122"/>
                  <a:ea typeface="微软雅黑" pitchFamily="34" charset="-122"/>
                </a:rPr>
                <a:t>，也就是解决大数据文件（如</a:t>
              </a:r>
              <a:r>
                <a:rPr lang="en-US" altLang="zh-CN" dirty="0">
                  <a:latin typeface="微软雅黑" pitchFamily="34" charset="-122"/>
                  <a:ea typeface="微软雅黑" pitchFamily="34" charset="-122"/>
                </a:rPr>
                <a:t>TB</a:t>
              </a:r>
              <a:r>
                <a:rPr lang="zh-CN" altLang="en-US" dirty="0">
                  <a:latin typeface="微软雅黑" pitchFamily="34" charset="-122"/>
                  <a:ea typeface="微软雅黑" pitchFamily="34" charset="-122"/>
                </a:rPr>
                <a:t>乃至</a:t>
              </a:r>
              <a:r>
                <a:rPr lang="en-US" altLang="zh-CN" dirty="0">
                  <a:latin typeface="微软雅黑" pitchFamily="34" charset="-122"/>
                  <a:ea typeface="微软雅黑" pitchFamily="34" charset="-122"/>
                </a:rPr>
                <a:t>PB</a:t>
              </a:r>
              <a:r>
                <a:rPr lang="zh-CN" altLang="en-US" dirty="0">
                  <a:latin typeface="微软雅黑" pitchFamily="34" charset="-122"/>
                  <a:ea typeface="微软雅黑" pitchFamily="34" charset="-122"/>
                </a:rPr>
                <a:t>级）的存储问题。</a:t>
              </a:r>
            </a:p>
          </p:txBody>
        </p:sp>
        <p:sp>
          <p:nvSpPr>
            <p:cNvPr id="31" name="圆角矩形标注 30"/>
            <p:cNvSpPr/>
            <p:nvPr/>
          </p:nvSpPr>
          <p:spPr bwMode="auto">
            <a:xfrm>
              <a:off x="2563285" y="2529800"/>
              <a:ext cx="6563955" cy="3373582"/>
            </a:xfrm>
            <a:prstGeom prst="wedgeRoundRectCallout">
              <a:avLst>
                <a:gd name="adj1" fmla="val -57077"/>
                <a:gd name="adj2" fmla="val 16096"/>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2" name="组合 1"/>
          <p:cNvGrpSpPr/>
          <p:nvPr/>
        </p:nvGrpSpPr>
        <p:grpSpPr>
          <a:xfrm>
            <a:off x="678872" y="2902580"/>
            <a:ext cx="7786255" cy="2985457"/>
            <a:chOff x="2481051" y="2783787"/>
            <a:chExt cx="7748027" cy="3165041"/>
          </a:xfrm>
        </p:grpSpPr>
        <p:sp>
          <p:nvSpPr>
            <p:cNvPr id="24" name="矩形 1"/>
            <p:cNvSpPr>
              <a:spLocks noChangeArrowheads="1"/>
            </p:cNvSpPr>
            <p:nvPr/>
          </p:nvSpPr>
          <p:spPr bwMode="auto">
            <a:xfrm>
              <a:off x="2625809" y="3034553"/>
              <a:ext cx="7458509" cy="26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NameNode</a:t>
              </a:r>
              <a:r>
                <a:rPr lang="zh-CN" altLang="en-US" dirty="0">
                  <a:latin typeface="微软雅黑" pitchFamily="34" charset="-122"/>
                  <a:ea typeface="微软雅黑" pitchFamily="34" charset="-122"/>
                </a:rPr>
                <a:t>是</a:t>
              </a:r>
              <a:r>
                <a:rPr lang="en-US" altLang="zh-CN" dirty="0">
                  <a:solidFill>
                    <a:srgbClr val="1369B2"/>
                  </a:solidFill>
                  <a:latin typeface="微软雅黑" pitchFamily="34" charset="-122"/>
                  <a:ea typeface="微软雅黑" pitchFamily="34" charset="-122"/>
                </a:rPr>
                <a:t>HDFS</a:t>
              </a:r>
              <a:r>
                <a:rPr lang="zh-CN" altLang="en-US" dirty="0">
                  <a:solidFill>
                    <a:srgbClr val="1369B2"/>
                  </a:solidFill>
                  <a:latin typeface="微软雅黑" pitchFamily="34" charset="-122"/>
                  <a:ea typeface="微软雅黑" pitchFamily="34" charset="-122"/>
                </a:rPr>
                <a:t>集群</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主服务器</a:t>
              </a:r>
              <a:r>
                <a:rPr lang="zh-CN" altLang="en-US" dirty="0">
                  <a:latin typeface="微软雅黑" pitchFamily="34" charset="-122"/>
                  <a:ea typeface="微软雅黑" pitchFamily="34" charset="-122"/>
                </a:rPr>
                <a:t>，通常称为</a:t>
              </a:r>
              <a:r>
                <a:rPr lang="zh-CN" altLang="en-US" dirty="0">
                  <a:solidFill>
                    <a:srgbClr val="1369B2"/>
                  </a:solidFill>
                  <a:latin typeface="微软雅黑" pitchFamily="34" charset="-122"/>
                  <a:ea typeface="微软雅黑" pitchFamily="34" charset="-122"/>
                </a:rPr>
                <a:t>名称节点</a:t>
              </a:r>
              <a:r>
                <a:rPr lang="zh-CN" altLang="en-US" dirty="0">
                  <a:latin typeface="微软雅黑" pitchFamily="34" charset="-122"/>
                  <a:ea typeface="微软雅黑" pitchFamily="34" charset="-122"/>
                </a:rPr>
                <a:t>或者</a:t>
              </a:r>
              <a:r>
                <a:rPr lang="zh-CN" altLang="en-US" dirty="0">
                  <a:solidFill>
                    <a:srgbClr val="1369B2"/>
                  </a:solidFill>
                  <a:latin typeface="微软雅黑" pitchFamily="34" charset="-122"/>
                  <a:ea typeface="微软雅黑" pitchFamily="34" charset="-122"/>
                </a:rPr>
                <a:t>主节点</a:t>
              </a:r>
              <a:r>
                <a:rPr lang="zh-CN" altLang="en-US" dirty="0">
                  <a:latin typeface="微软雅黑" pitchFamily="34" charset="-122"/>
                  <a:ea typeface="微软雅黑" pitchFamily="34" charset="-122"/>
                </a:rPr>
                <a:t>。一旦</a:t>
              </a:r>
              <a:r>
                <a:rPr lang="en-US" altLang="zh-CN" dirty="0">
                  <a:solidFill>
                    <a:srgbClr val="1369B2"/>
                  </a:solidFill>
                  <a:latin typeface="微软雅黑" pitchFamily="34" charset="-122"/>
                  <a:ea typeface="微软雅黑" pitchFamily="34" charset="-122"/>
                </a:rPr>
                <a:t>NameNode</a:t>
              </a:r>
              <a:r>
                <a:rPr lang="zh-CN" altLang="en-US" dirty="0">
                  <a:solidFill>
                    <a:srgbClr val="1369B2"/>
                  </a:solidFill>
                  <a:latin typeface="微软雅黑" pitchFamily="34" charset="-122"/>
                  <a:ea typeface="微软雅黑" pitchFamily="34" charset="-122"/>
                </a:rPr>
                <a:t>关闭</a:t>
              </a:r>
              <a:r>
                <a:rPr lang="zh-CN" altLang="en-US" dirty="0">
                  <a:latin typeface="微软雅黑" pitchFamily="34" charset="-122"/>
                  <a:ea typeface="微软雅黑" pitchFamily="34" charset="-122"/>
                </a:rPr>
                <a:t>，就</a:t>
              </a:r>
              <a:r>
                <a:rPr lang="zh-CN" altLang="en-US" dirty="0">
                  <a:solidFill>
                    <a:srgbClr val="1369B2"/>
                  </a:solidFill>
                  <a:latin typeface="微软雅黑" pitchFamily="34" charset="-122"/>
                  <a:ea typeface="微软雅黑" pitchFamily="34" charset="-122"/>
                </a:rPr>
                <a:t>无法访问</a:t>
              </a:r>
              <a:r>
                <a:rPr lang="en-US" altLang="zh-CN" dirty="0">
                  <a:solidFill>
                    <a:srgbClr val="1369B2"/>
                  </a:solidFill>
                  <a:latin typeface="微软雅黑" pitchFamily="34" charset="-122"/>
                  <a:ea typeface="微软雅黑" pitchFamily="34" charset="-122"/>
                </a:rPr>
                <a:t>Hadoop</a:t>
              </a:r>
              <a:r>
                <a:rPr lang="zh-CN" altLang="en-US" dirty="0">
                  <a:solidFill>
                    <a:srgbClr val="1369B2"/>
                  </a:solidFill>
                  <a:latin typeface="微软雅黑" pitchFamily="34" charset="-122"/>
                  <a:ea typeface="微软雅黑" pitchFamily="34" charset="-122"/>
                </a:rPr>
                <a:t>集群</a:t>
              </a:r>
              <a:r>
                <a:rPr lang="zh-CN" altLang="en-US" dirty="0">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NameNode</a:t>
              </a:r>
              <a:r>
                <a:rPr lang="zh-CN" altLang="en-US" dirty="0">
                  <a:latin typeface="微软雅黑" pitchFamily="34" charset="-122"/>
                  <a:ea typeface="微软雅黑" pitchFamily="34" charset="-122"/>
                </a:rPr>
                <a:t>主要以</a:t>
              </a:r>
              <a:r>
                <a:rPr lang="zh-CN" altLang="en-US" dirty="0">
                  <a:solidFill>
                    <a:srgbClr val="1369B2"/>
                  </a:solidFill>
                  <a:latin typeface="微软雅黑" pitchFamily="34" charset="-122"/>
                  <a:ea typeface="微软雅黑" pitchFamily="34" charset="-122"/>
                </a:rPr>
                <a:t>元数据</a:t>
              </a:r>
              <a:r>
                <a:rPr lang="zh-CN" altLang="en-US" dirty="0">
                  <a:latin typeface="微软雅黑" pitchFamily="34" charset="-122"/>
                  <a:ea typeface="微软雅黑" pitchFamily="34" charset="-122"/>
                </a:rPr>
                <a:t>的形式进行</a:t>
              </a:r>
              <a:r>
                <a:rPr lang="zh-CN" altLang="en-US" dirty="0">
                  <a:solidFill>
                    <a:srgbClr val="1369B2"/>
                  </a:solidFill>
                  <a:latin typeface="微软雅黑" pitchFamily="34" charset="-122"/>
                  <a:ea typeface="微软雅黑" pitchFamily="34" charset="-122"/>
                </a:rPr>
                <a:t>管理</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存储</a:t>
              </a:r>
              <a:r>
                <a:rPr lang="zh-CN" altLang="en-US" dirty="0">
                  <a:latin typeface="微软雅黑" pitchFamily="34" charset="-122"/>
                  <a:ea typeface="微软雅黑" pitchFamily="34" charset="-122"/>
                </a:rPr>
                <a:t>，用于维护文件系统名称并管理客户端对文件的访问；</a:t>
              </a:r>
              <a:r>
                <a:rPr lang="en-US" altLang="zh-CN" dirty="0">
                  <a:latin typeface="微软雅黑" pitchFamily="34" charset="-122"/>
                  <a:ea typeface="微软雅黑" pitchFamily="34" charset="-122"/>
                </a:rPr>
                <a:t>NameNode</a:t>
              </a:r>
              <a:r>
                <a:rPr lang="zh-CN" altLang="en-US" dirty="0">
                  <a:solidFill>
                    <a:srgbClr val="1369B2"/>
                  </a:solidFill>
                  <a:latin typeface="微软雅黑" pitchFamily="34" charset="-122"/>
                  <a:ea typeface="微软雅黑" pitchFamily="34" charset="-122"/>
                </a:rPr>
                <a:t>记录</a:t>
              </a:r>
              <a:r>
                <a:rPr lang="zh-CN" altLang="en-US" dirty="0">
                  <a:latin typeface="微软雅黑" pitchFamily="34" charset="-122"/>
                  <a:ea typeface="微软雅黑" pitchFamily="34" charset="-122"/>
                </a:rPr>
                <a:t>对文件系统</a:t>
              </a:r>
              <a:r>
                <a:rPr lang="zh-CN" altLang="en-US" dirty="0">
                  <a:solidFill>
                    <a:srgbClr val="1369B2"/>
                  </a:solidFill>
                  <a:latin typeface="微软雅黑" pitchFamily="34" charset="-122"/>
                  <a:ea typeface="微软雅黑" pitchFamily="34" charset="-122"/>
                </a:rPr>
                <a:t>名称空间</a:t>
              </a:r>
              <a:r>
                <a:rPr lang="zh-CN" altLang="en-US" dirty="0">
                  <a:latin typeface="微软雅黑" pitchFamily="34" charset="-122"/>
                  <a:ea typeface="微软雅黑" pitchFamily="34" charset="-122"/>
                </a:rPr>
                <a:t>或其属性的任何</a:t>
              </a:r>
              <a:r>
                <a:rPr lang="zh-CN" altLang="en-US" dirty="0">
                  <a:solidFill>
                    <a:srgbClr val="1369B2"/>
                  </a:solidFill>
                  <a:latin typeface="微软雅黑" pitchFamily="34" charset="-122"/>
                  <a:ea typeface="微软雅黑" pitchFamily="34" charset="-122"/>
                </a:rPr>
                <a:t>更改操作</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负责整个数据集群的管理，并且在配置文件中可以设置备份数量，这些信息都由</a:t>
              </a:r>
              <a:r>
                <a:rPr lang="en-US" altLang="zh-CN" dirty="0">
                  <a:solidFill>
                    <a:srgbClr val="1369B2"/>
                  </a:solidFill>
                  <a:latin typeface="微软雅黑" pitchFamily="34" charset="-122"/>
                  <a:ea typeface="微软雅黑" pitchFamily="34" charset="-122"/>
                </a:rPr>
                <a:t>NameNode</a:t>
              </a:r>
              <a:r>
                <a:rPr lang="zh-CN" altLang="en-US" dirty="0">
                  <a:solidFill>
                    <a:srgbClr val="1369B2"/>
                  </a:solidFill>
                  <a:latin typeface="微软雅黑" pitchFamily="34" charset="-122"/>
                  <a:ea typeface="微软雅黑" pitchFamily="34" charset="-122"/>
                </a:rPr>
                <a:t>存储</a:t>
              </a:r>
              <a:r>
                <a:rPr lang="zh-CN" altLang="en-US" dirty="0">
                  <a:latin typeface="微软雅黑" pitchFamily="34" charset="-122"/>
                  <a:ea typeface="微软雅黑" pitchFamily="34" charset="-122"/>
                </a:rPr>
                <a:t>。</a:t>
              </a:r>
            </a:p>
          </p:txBody>
        </p:sp>
        <p:sp>
          <p:nvSpPr>
            <p:cNvPr id="31" name="圆角矩形标注 30"/>
            <p:cNvSpPr/>
            <p:nvPr/>
          </p:nvSpPr>
          <p:spPr bwMode="auto">
            <a:xfrm>
              <a:off x="2481051" y="2783787"/>
              <a:ext cx="7748027" cy="3165041"/>
            </a:xfrm>
            <a:prstGeom prst="wedgeRoundRectCallout">
              <a:avLst>
                <a:gd name="adj1" fmla="val -22210"/>
                <a:gd name="adj2" fmla="val -62873"/>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10" name="组合 34"/>
          <p:cNvGrpSpPr>
            <a:grpSpLocks/>
          </p:cNvGrpSpPr>
          <p:nvPr/>
        </p:nvGrpSpPr>
        <p:grpSpPr bwMode="auto">
          <a:xfrm>
            <a:off x="961640" y="1993478"/>
            <a:ext cx="4781550" cy="490537"/>
            <a:chOff x="900725" y="1985600"/>
            <a:chExt cx="4781618" cy="490537"/>
          </a:xfrm>
        </p:grpSpPr>
        <p:sp>
          <p:nvSpPr>
            <p:cNvPr id="11"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3"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NameNode(</a:t>
              </a:r>
              <a:r>
                <a:rPr lang="zh-CN" altLang="en-US" sz="2000" b="1" dirty="0">
                  <a:solidFill>
                    <a:schemeClr val="bg1"/>
                  </a:solidFill>
                  <a:latin typeface="微软雅黑" pitchFamily="34" charset="-122"/>
                  <a:ea typeface="微软雅黑" pitchFamily="34" charset="-122"/>
                </a:rPr>
                <a:t>名称节点</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26255058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2" name="组合 1"/>
          <p:cNvGrpSpPr/>
          <p:nvPr/>
        </p:nvGrpSpPr>
        <p:grpSpPr>
          <a:xfrm>
            <a:off x="858982" y="3061980"/>
            <a:ext cx="7370618" cy="2990355"/>
            <a:chOff x="2553790" y="2783787"/>
            <a:chExt cx="7646716" cy="3170232"/>
          </a:xfrm>
        </p:grpSpPr>
        <p:sp>
          <p:nvSpPr>
            <p:cNvPr id="24" name="矩形 1"/>
            <p:cNvSpPr>
              <a:spLocks noChangeArrowheads="1"/>
            </p:cNvSpPr>
            <p:nvPr/>
          </p:nvSpPr>
          <p:spPr bwMode="auto">
            <a:xfrm>
              <a:off x="2646394" y="3024417"/>
              <a:ext cx="7461508" cy="268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DataNode</a:t>
              </a:r>
              <a:r>
                <a:rPr lang="zh-CN" altLang="en-US" dirty="0">
                  <a:latin typeface="微软雅黑" pitchFamily="34" charset="-122"/>
                  <a:ea typeface="微软雅黑" pitchFamily="34" charset="-122"/>
                </a:rPr>
                <a:t>是</a:t>
              </a:r>
              <a:r>
                <a:rPr lang="en-US" altLang="zh-CN" dirty="0">
                  <a:solidFill>
                    <a:srgbClr val="1369B2"/>
                  </a:solidFill>
                  <a:latin typeface="微软雅黑" pitchFamily="34" charset="-122"/>
                  <a:ea typeface="微软雅黑" pitchFamily="34" charset="-122"/>
                </a:rPr>
                <a:t>HDFS</a:t>
              </a:r>
              <a:r>
                <a:rPr lang="zh-CN" altLang="en-US" dirty="0">
                  <a:solidFill>
                    <a:srgbClr val="1369B2"/>
                  </a:solidFill>
                  <a:latin typeface="微软雅黑" pitchFamily="34" charset="-122"/>
                  <a:ea typeface="微软雅黑" pitchFamily="34" charset="-122"/>
                </a:rPr>
                <a:t>集群</a:t>
              </a:r>
              <a:r>
                <a:rPr lang="zh-CN" altLang="en-US" dirty="0">
                  <a:latin typeface="微软雅黑" pitchFamily="34" charset="-122"/>
                  <a:ea typeface="微软雅黑" pitchFamily="34" charset="-122"/>
                </a:rPr>
                <a:t>中的</a:t>
              </a:r>
              <a:r>
                <a:rPr lang="zh-CN" altLang="en-US" dirty="0">
                  <a:solidFill>
                    <a:srgbClr val="1369B2"/>
                  </a:solidFill>
                  <a:latin typeface="微软雅黑" pitchFamily="34" charset="-122"/>
                  <a:ea typeface="微软雅黑" pitchFamily="34" charset="-122"/>
                </a:rPr>
                <a:t>从服务器</a:t>
              </a:r>
              <a:r>
                <a:rPr lang="zh-CN" altLang="en-US" dirty="0">
                  <a:latin typeface="微软雅黑" pitchFamily="34" charset="-122"/>
                  <a:ea typeface="微软雅黑" pitchFamily="34" charset="-122"/>
                </a:rPr>
                <a:t>，通常称为</a:t>
              </a:r>
              <a:r>
                <a:rPr lang="zh-CN" altLang="en-US" dirty="0">
                  <a:solidFill>
                    <a:srgbClr val="1369B2"/>
                  </a:solidFill>
                  <a:latin typeface="微软雅黑" pitchFamily="34" charset="-122"/>
                  <a:ea typeface="微软雅黑" pitchFamily="34" charset="-122"/>
                </a:rPr>
                <a:t>数据节点</a:t>
              </a:r>
              <a:r>
                <a:rPr lang="zh-CN" altLang="en-US" dirty="0">
                  <a:latin typeface="微软雅黑" pitchFamily="34" charset="-122"/>
                  <a:ea typeface="微软雅黑" pitchFamily="34" charset="-122"/>
                </a:rPr>
                <a:t>。文件系统存储文件的方式是将</a:t>
              </a:r>
              <a:r>
                <a:rPr lang="zh-CN" altLang="en-US" dirty="0">
                  <a:solidFill>
                    <a:srgbClr val="1369B2"/>
                  </a:solidFill>
                  <a:latin typeface="微软雅黑" pitchFamily="34" charset="-122"/>
                  <a:ea typeface="微软雅黑" pitchFamily="34" charset="-122"/>
                </a:rPr>
                <a:t>文件切分成</a:t>
              </a:r>
              <a:r>
                <a:rPr lang="zh-CN" altLang="en-US" dirty="0">
                  <a:latin typeface="微软雅黑" pitchFamily="34" charset="-122"/>
                  <a:ea typeface="微软雅黑" pitchFamily="34" charset="-122"/>
                </a:rPr>
                <a:t>多个</a:t>
              </a:r>
              <a:r>
                <a:rPr lang="zh-CN" altLang="en-US" dirty="0">
                  <a:solidFill>
                    <a:srgbClr val="1369B2"/>
                  </a:solidFill>
                  <a:latin typeface="微软雅黑" pitchFamily="34" charset="-122"/>
                  <a:ea typeface="微软雅黑" pitchFamily="34" charset="-122"/>
                </a:rPr>
                <a:t>数据块</a:t>
              </a:r>
              <a:r>
                <a:rPr lang="zh-CN" altLang="en-US" dirty="0">
                  <a:latin typeface="微软雅黑" pitchFamily="34" charset="-122"/>
                  <a:ea typeface="微软雅黑" pitchFamily="34" charset="-122"/>
                </a:rPr>
                <a:t>，这些数据块实际上是存储在</a:t>
              </a:r>
              <a:r>
                <a:rPr lang="en-US" altLang="zh-CN" dirty="0">
                  <a:latin typeface="微软雅黑" pitchFamily="34" charset="-122"/>
                  <a:ea typeface="微软雅黑" pitchFamily="34" charset="-122"/>
                </a:rPr>
                <a:t>DataNode</a:t>
              </a:r>
              <a:r>
                <a:rPr lang="zh-CN" altLang="en-US" dirty="0">
                  <a:latin typeface="微软雅黑" pitchFamily="34" charset="-122"/>
                  <a:ea typeface="微软雅黑" pitchFamily="34" charset="-122"/>
                </a:rPr>
                <a:t>节点中的，因此</a:t>
              </a:r>
              <a:r>
                <a:rPr lang="en-US" altLang="zh-CN" dirty="0">
                  <a:latin typeface="微软雅黑" pitchFamily="34" charset="-122"/>
                  <a:ea typeface="微软雅黑" pitchFamily="34" charset="-122"/>
                </a:rPr>
                <a:t>DataNode</a:t>
              </a:r>
              <a:r>
                <a:rPr lang="zh-CN" altLang="en-US" dirty="0">
                  <a:latin typeface="微软雅黑" pitchFamily="34" charset="-122"/>
                  <a:ea typeface="微软雅黑" pitchFamily="34" charset="-122"/>
                </a:rPr>
                <a:t>机器需要配置大量磁盘空间。它与</a:t>
              </a:r>
              <a:r>
                <a:rPr lang="en-US" altLang="zh-CN" dirty="0">
                  <a:latin typeface="微软雅黑" pitchFamily="34" charset="-122"/>
                  <a:ea typeface="微软雅黑" pitchFamily="34" charset="-122"/>
                </a:rPr>
                <a:t>NameNode</a:t>
              </a:r>
              <a:r>
                <a:rPr lang="zh-CN" altLang="en-US" dirty="0">
                  <a:latin typeface="微软雅黑" pitchFamily="34" charset="-122"/>
                  <a:ea typeface="微软雅黑" pitchFamily="34" charset="-122"/>
                </a:rPr>
                <a:t>保持不断的通信，</a:t>
              </a:r>
              <a:r>
                <a:rPr lang="en-US" altLang="zh-CN" dirty="0">
                  <a:solidFill>
                    <a:srgbClr val="1369B2"/>
                  </a:solidFill>
                  <a:latin typeface="微软雅黑" pitchFamily="34" charset="-122"/>
                  <a:ea typeface="微软雅黑" pitchFamily="34" charset="-122"/>
                </a:rPr>
                <a:t>DataNode</a:t>
              </a:r>
              <a:r>
                <a:rPr lang="zh-CN" altLang="en-US" dirty="0">
                  <a:latin typeface="微软雅黑" pitchFamily="34" charset="-122"/>
                  <a:ea typeface="微软雅黑" pitchFamily="34" charset="-122"/>
                </a:rPr>
                <a:t>在</a:t>
              </a:r>
              <a:r>
                <a:rPr lang="zh-CN" altLang="en-US" dirty="0">
                  <a:solidFill>
                    <a:srgbClr val="1369B2"/>
                  </a:solidFill>
                  <a:latin typeface="微软雅黑" pitchFamily="34" charset="-122"/>
                  <a:ea typeface="微软雅黑" pitchFamily="34" charset="-122"/>
                </a:rPr>
                <a:t>客户端</a:t>
              </a:r>
              <a:r>
                <a:rPr lang="zh-CN" altLang="en-US" dirty="0">
                  <a:latin typeface="微软雅黑" pitchFamily="34" charset="-122"/>
                  <a:ea typeface="微软雅黑" pitchFamily="34" charset="-122"/>
                </a:rPr>
                <a:t>或者</a:t>
              </a:r>
              <a:r>
                <a:rPr lang="en-US" altLang="zh-CN" dirty="0">
                  <a:solidFill>
                    <a:srgbClr val="1369B2"/>
                  </a:solidFill>
                  <a:latin typeface="微软雅黑" pitchFamily="34" charset="-122"/>
                  <a:ea typeface="微软雅黑" pitchFamily="34" charset="-122"/>
                </a:rPr>
                <a:t>NameNode</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调度</a:t>
              </a:r>
              <a:r>
                <a:rPr lang="zh-CN" altLang="en-US" dirty="0">
                  <a:latin typeface="微软雅黑" pitchFamily="34" charset="-122"/>
                  <a:ea typeface="微软雅黑" pitchFamily="34" charset="-122"/>
                </a:rPr>
                <a:t>下，</a:t>
              </a:r>
              <a:r>
                <a:rPr lang="zh-CN" altLang="en-US" dirty="0">
                  <a:solidFill>
                    <a:srgbClr val="1369B2"/>
                  </a:solidFill>
                  <a:latin typeface="微软雅黑" pitchFamily="34" charset="-122"/>
                  <a:ea typeface="微软雅黑" pitchFamily="34" charset="-122"/>
                </a:rPr>
                <a:t>存储</a:t>
              </a:r>
              <a:r>
                <a:rPr lang="zh-CN" altLang="en-US" dirty="0">
                  <a:latin typeface="微软雅黑" pitchFamily="34" charset="-122"/>
                  <a:ea typeface="微软雅黑" pitchFamily="34" charset="-122"/>
                </a:rPr>
                <a:t>并</a:t>
              </a:r>
              <a:r>
                <a:rPr lang="zh-CN" altLang="en-US" dirty="0">
                  <a:solidFill>
                    <a:srgbClr val="1369B2"/>
                  </a:solidFill>
                  <a:latin typeface="微软雅黑" pitchFamily="34" charset="-122"/>
                  <a:ea typeface="微软雅黑" pitchFamily="34" charset="-122"/>
                </a:rPr>
                <a:t>检索数据块</a:t>
              </a:r>
              <a:r>
                <a:rPr lang="zh-CN" altLang="en-US" dirty="0">
                  <a:latin typeface="微软雅黑" pitchFamily="34" charset="-122"/>
                  <a:ea typeface="微软雅黑" pitchFamily="34" charset="-122"/>
                </a:rPr>
                <a:t>，对数据块进行创建、删除等操作，并且定期向</a:t>
              </a:r>
              <a:r>
                <a:rPr lang="en-US" altLang="zh-CN" dirty="0">
                  <a:latin typeface="微软雅黑" pitchFamily="34" charset="-122"/>
                  <a:ea typeface="微软雅黑" pitchFamily="34" charset="-122"/>
                </a:rPr>
                <a:t>NameNode</a:t>
              </a:r>
              <a:r>
                <a:rPr lang="zh-CN" altLang="en-US" dirty="0">
                  <a:latin typeface="微软雅黑" pitchFamily="34" charset="-122"/>
                  <a:ea typeface="微软雅黑" pitchFamily="34" charset="-122"/>
                </a:rPr>
                <a:t>发送所存储的数据块列表。</a:t>
              </a:r>
            </a:p>
          </p:txBody>
        </p:sp>
        <p:sp>
          <p:nvSpPr>
            <p:cNvPr id="31" name="圆角矩形标注 30"/>
            <p:cNvSpPr/>
            <p:nvPr/>
          </p:nvSpPr>
          <p:spPr bwMode="auto">
            <a:xfrm>
              <a:off x="2553790" y="2783787"/>
              <a:ext cx="7646716" cy="3170232"/>
            </a:xfrm>
            <a:prstGeom prst="wedgeRoundRectCallout">
              <a:avLst>
                <a:gd name="adj1" fmla="val -21106"/>
                <a:gd name="adj2" fmla="val -60714"/>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10" name="组合 34"/>
          <p:cNvGrpSpPr>
            <a:grpSpLocks/>
          </p:cNvGrpSpPr>
          <p:nvPr/>
        </p:nvGrpSpPr>
        <p:grpSpPr bwMode="auto">
          <a:xfrm>
            <a:off x="961640" y="1993478"/>
            <a:ext cx="4781550" cy="490537"/>
            <a:chOff x="900725" y="1985600"/>
            <a:chExt cx="4781618" cy="490537"/>
          </a:xfrm>
        </p:grpSpPr>
        <p:sp>
          <p:nvSpPr>
            <p:cNvPr id="11"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3"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DataNode(</a:t>
              </a:r>
              <a:r>
                <a:rPr lang="zh-CN" altLang="en-US" sz="2000" b="1" dirty="0">
                  <a:solidFill>
                    <a:schemeClr val="bg1"/>
                  </a:solidFill>
                  <a:latin typeface="微软雅黑" pitchFamily="34" charset="-122"/>
                  <a:ea typeface="微软雅黑" pitchFamily="34" charset="-122"/>
                </a:rPr>
                <a:t>数据节点</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12332764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2" name="组合 1"/>
          <p:cNvGrpSpPr/>
          <p:nvPr/>
        </p:nvGrpSpPr>
        <p:grpSpPr>
          <a:xfrm>
            <a:off x="775855" y="3101169"/>
            <a:ext cx="7564581" cy="2509921"/>
            <a:chOff x="775855" y="3061980"/>
            <a:chExt cx="7564581" cy="2509921"/>
          </a:xfrm>
        </p:grpSpPr>
        <p:sp>
          <p:nvSpPr>
            <p:cNvPr id="24" name="矩形 1"/>
            <p:cNvSpPr>
              <a:spLocks noChangeArrowheads="1"/>
            </p:cNvSpPr>
            <p:nvPr/>
          </p:nvSpPr>
          <p:spPr bwMode="auto">
            <a:xfrm>
              <a:off x="1023647" y="3256489"/>
              <a:ext cx="7095115" cy="21209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gn="just">
                <a:lnSpc>
                  <a:spcPct val="150000"/>
                </a:lnSpc>
              </a:pPr>
              <a:r>
                <a:rPr lang="zh-CN" altLang="en-US" dirty="0">
                  <a:latin typeface="微软雅黑" pitchFamily="34" charset="-122"/>
                  <a:ea typeface="微软雅黑" pitchFamily="34" charset="-122"/>
                </a:rPr>
                <a:t>每个磁盘都有默认的</a:t>
              </a:r>
              <a:r>
                <a:rPr lang="zh-CN" altLang="en-US" dirty="0">
                  <a:solidFill>
                    <a:srgbClr val="1369B2"/>
                  </a:solidFill>
                  <a:latin typeface="微软雅黑" pitchFamily="34" charset="-122"/>
                  <a:ea typeface="微软雅黑" pitchFamily="34" charset="-122"/>
                </a:rPr>
                <a:t>数据块大小</a:t>
              </a:r>
              <a:r>
                <a:rPr lang="zh-CN" altLang="en-US" dirty="0">
                  <a:latin typeface="微软雅黑" pitchFamily="34" charset="-122"/>
                  <a:ea typeface="微软雅黑" pitchFamily="34" charset="-122"/>
                </a:rPr>
                <a:t>，这是磁盘进行</a:t>
              </a:r>
              <a:r>
                <a:rPr lang="zh-CN" altLang="en-US" dirty="0">
                  <a:solidFill>
                    <a:srgbClr val="1369B2"/>
                  </a:solidFill>
                  <a:latin typeface="微软雅黑" pitchFamily="34" charset="-122"/>
                  <a:ea typeface="微软雅黑" pitchFamily="34" charset="-122"/>
                </a:rPr>
                <a:t>数据读</a:t>
              </a:r>
              <a:r>
                <a:rPr lang="en-US" altLang="zh-CN" dirty="0">
                  <a:solidFill>
                    <a:srgbClr val="1369B2"/>
                  </a:solidFill>
                  <a:latin typeface="微软雅黑" pitchFamily="34" charset="-122"/>
                  <a:ea typeface="微软雅黑" pitchFamily="34" charset="-122"/>
                </a:rPr>
                <a:t>/</a:t>
              </a:r>
              <a:r>
                <a:rPr lang="zh-CN" altLang="en-US" dirty="0">
                  <a:solidFill>
                    <a:srgbClr val="1369B2"/>
                  </a:solidFill>
                  <a:latin typeface="微软雅黑" pitchFamily="34" charset="-122"/>
                  <a:ea typeface="微软雅黑" pitchFamily="34" charset="-122"/>
                </a:rPr>
                <a:t>写</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最小单位</a:t>
              </a:r>
              <a:r>
                <a:rPr lang="zh-CN" altLang="en-US" dirty="0">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HDFS</a:t>
              </a:r>
              <a:r>
                <a:rPr lang="zh-CN" altLang="en-US" dirty="0">
                  <a:latin typeface="微软雅黑" pitchFamily="34" charset="-122"/>
                  <a:ea typeface="微软雅黑" pitchFamily="34" charset="-122"/>
                </a:rPr>
                <a:t>同样也有</a:t>
              </a:r>
              <a:r>
                <a:rPr lang="zh-CN" altLang="en-US" dirty="0">
                  <a:solidFill>
                    <a:srgbClr val="1369B2"/>
                  </a:solidFill>
                  <a:latin typeface="微软雅黑" pitchFamily="34" charset="-122"/>
                  <a:ea typeface="微软雅黑" pitchFamily="34" charset="-122"/>
                </a:rPr>
                <a:t>块（</a:t>
              </a:r>
              <a:r>
                <a:rPr lang="en-US" altLang="zh-CN" dirty="0">
                  <a:solidFill>
                    <a:srgbClr val="1369B2"/>
                  </a:solidFill>
                  <a:latin typeface="微软雅黑" pitchFamily="34" charset="-122"/>
                  <a:ea typeface="微软雅黑" pitchFamily="34" charset="-122"/>
                </a:rPr>
                <a:t>block</a:t>
              </a:r>
              <a:r>
                <a:rPr lang="zh-CN" altLang="en-US" dirty="0">
                  <a:solidFill>
                    <a:srgbClr val="1369B2"/>
                  </a:solidFill>
                  <a:latin typeface="微软雅黑" pitchFamily="34" charset="-122"/>
                  <a:ea typeface="微软雅黑" pitchFamily="34" charset="-122"/>
                </a:rPr>
                <a:t>）</a:t>
              </a:r>
              <a:r>
                <a:rPr lang="zh-CN" altLang="en-US" dirty="0">
                  <a:latin typeface="微软雅黑" pitchFamily="34" charset="-122"/>
                  <a:ea typeface="微软雅黑" pitchFamily="34" charset="-122"/>
                </a:rPr>
                <a:t>的概念，它是</a:t>
              </a:r>
              <a:r>
                <a:rPr lang="zh-CN" altLang="en-US" dirty="0">
                  <a:solidFill>
                    <a:srgbClr val="1369B2"/>
                  </a:solidFill>
                  <a:latin typeface="微软雅黑" pitchFamily="34" charset="-122"/>
                  <a:ea typeface="微软雅黑" pitchFamily="34" charset="-122"/>
                </a:rPr>
                <a:t>抽象</a:t>
              </a:r>
              <a:r>
                <a:rPr lang="zh-CN" altLang="en-US" dirty="0">
                  <a:latin typeface="微软雅黑" pitchFamily="34" charset="-122"/>
                  <a:ea typeface="微软雅黑" pitchFamily="34" charset="-122"/>
                </a:rPr>
                <a:t>的块，而</a:t>
              </a:r>
              <a:r>
                <a:rPr lang="zh-CN" altLang="en-US" dirty="0">
                  <a:solidFill>
                    <a:srgbClr val="1369B2"/>
                  </a:solidFill>
                  <a:latin typeface="微软雅黑" pitchFamily="34" charset="-122"/>
                  <a:ea typeface="微软雅黑" pitchFamily="34" charset="-122"/>
                </a:rPr>
                <a:t>非整个文件</a:t>
              </a:r>
              <a:r>
                <a:rPr lang="zh-CN" altLang="en-US" dirty="0">
                  <a:latin typeface="微软雅黑" pitchFamily="34" charset="-122"/>
                  <a:ea typeface="微软雅黑" pitchFamily="34" charset="-122"/>
                </a:rPr>
                <a:t>作为</a:t>
              </a:r>
              <a:r>
                <a:rPr lang="zh-CN" altLang="en-US" dirty="0">
                  <a:solidFill>
                    <a:srgbClr val="1369B2"/>
                  </a:solidFill>
                  <a:latin typeface="微软雅黑" pitchFamily="34" charset="-122"/>
                  <a:ea typeface="微软雅黑" pitchFamily="34" charset="-122"/>
                </a:rPr>
                <a:t>存储单元</a:t>
              </a:r>
              <a:r>
                <a:rPr lang="zh-CN" altLang="en-US" dirty="0">
                  <a:latin typeface="微软雅黑" pitchFamily="34" charset="-122"/>
                  <a:ea typeface="微软雅黑" pitchFamily="34" charset="-122"/>
                </a:rPr>
                <a:t>，在</a:t>
              </a:r>
              <a:r>
                <a:rPr lang="en-US" altLang="zh-CN" dirty="0">
                  <a:solidFill>
                    <a:srgbClr val="1369B2"/>
                  </a:solidFill>
                  <a:latin typeface="微软雅黑" pitchFamily="34" charset="-122"/>
                  <a:ea typeface="微软雅黑" pitchFamily="34" charset="-122"/>
                </a:rPr>
                <a:t>Hadoop2.x</a:t>
              </a:r>
              <a:r>
                <a:rPr lang="zh-CN" altLang="en-US" dirty="0">
                  <a:latin typeface="微软雅黑" pitchFamily="34" charset="-122"/>
                  <a:ea typeface="微软雅黑" pitchFamily="34" charset="-122"/>
                </a:rPr>
                <a:t>版本下，默认大小是</a:t>
              </a:r>
              <a:r>
                <a:rPr lang="en-US" altLang="zh-CN" dirty="0">
                  <a:solidFill>
                    <a:srgbClr val="1369B2"/>
                  </a:solidFill>
                  <a:latin typeface="微软雅黑" pitchFamily="34" charset="-122"/>
                  <a:ea typeface="微软雅黑" pitchFamily="34" charset="-122"/>
                </a:rPr>
                <a:t>128M</a:t>
              </a:r>
              <a:r>
                <a:rPr lang="zh-CN" altLang="en-US" dirty="0">
                  <a:latin typeface="微软雅黑" pitchFamily="34" charset="-122"/>
                  <a:ea typeface="微软雅黑" pitchFamily="34" charset="-122"/>
                </a:rPr>
                <a:t>，且</a:t>
              </a:r>
              <a:r>
                <a:rPr lang="zh-CN" altLang="en-US" dirty="0">
                  <a:solidFill>
                    <a:srgbClr val="1369B2"/>
                  </a:solidFill>
                  <a:latin typeface="微软雅黑" pitchFamily="34" charset="-122"/>
                  <a:ea typeface="微软雅黑" pitchFamily="34" charset="-122"/>
                </a:rPr>
                <a:t>备份</a:t>
              </a:r>
              <a:r>
                <a:rPr lang="en-US" altLang="zh-CN" dirty="0">
                  <a:solidFill>
                    <a:srgbClr val="1369B2"/>
                  </a:solidFill>
                  <a:latin typeface="微软雅黑" pitchFamily="34" charset="-122"/>
                  <a:ea typeface="微软雅黑" pitchFamily="34" charset="-122"/>
                </a:rPr>
                <a:t>3</a:t>
              </a:r>
              <a:r>
                <a:rPr lang="zh-CN" altLang="en-US" dirty="0">
                  <a:solidFill>
                    <a:srgbClr val="1369B2"/>
                  </a:solidFill>
                  <a:latin typeface="微软雅黑" pitchFamily="34" charset="-122"/>
                  <a:ea typeface="微软雅黑" pitchFamily="34" charset="-122"/>
                </a:rPr>
                <a:t>份</a:t>
              </a:r>
              <a:r>
                <a:rPr lang="zh-CN" altLang="en-US" dirty="0">
                  <a:latin typeface="微软雅黑" pitchFamily="34" charset="-122"/>
                  <a:ea typeface="微软雅黑" pitchFamily="34" charset="-122"/>
                </a:rPr>
                <a:t>，每个块尽可能地存储于</a:t>
              </a:r>
              <a:r>
                <a:rPr lang="zh-CN" altLang="en-US" dirty="0">
                  <a:solidFill>
                    <a:srgbClr val="1369B2"/>
                  </a:solidFill>
                  <a:latin typeface="微软雅黑" pitchFamily="34" charset="-122"/>
                  <a:ea typeface="微软雅黑" pitchFamily="34" charset="-122"/>
                </a:rPr>
                <a:t>不同</a:t>
              </a:r>
              <a:r>
                <a:rPr lang="zh-CN" altLang="en-US" dirty="0">
                  <a:latin typeface="微软雅黑" pitchFamily="34" charset="-122"/>
                  <a:ea typeface="微软雅黑" pitchFamily="34" charset="-122"/>
                </a:rPr>
                <a:t>的</a:t>
              </a:r>
              <a:r>
                <a:rPr lang="en-US" altLang="zh-CN" dirty="0">
                  <a:solidFill>
                    <a:srgbClr val="1369B2"/>
                  </a:solidFill>
                  <a:latin typeface="微软雅黑" pitchFamily="34" charset="-122"/>
                  <a:ea typeface="微软雅黑" pitchFamily="34" charset="-122"/>
                </a:rPr>
                <a:t>DataNode</a:t>
              </a:r>
              <a:r>
                <a:rPr lang="zh-CN" altLang="en-US" dirty="0">
                  <a:latin typeface="微软雅黑" pitchFamily="34" charset="-122"/>
                  <a:ea typeface="微软雅黑" pitchFamily="34" charset="-122"/>
                </a:rPr>
                <a:t>中。按块存储的好处主要是</a:t>
              </a:r>
              <a:r>
                <a:rPr lang="zh-CN" altLang="en-US" dirty="0">
                  <a:solidFill>
                    <a:srgbClr val="1369B2"/>
                  </a:solidFill>
                  <a:latin typeface="微软雅黑" pitchFamily="34" charset="-122"/>
                  <a:ea typeface="微软雅黑" pitchFamily="34" charset="-122"/>
                </a:rPr>
                <a:t>屏蔽</a:t>
              </a:r>
              <a:r>
                <a:rPr lang="zh-CN" altLang="en-US" dirty="0">
                  <a:latin typeface="微软雅黑" pitchFamily="34" charset="-122"/>
                  <a:ea typeface="微软雅黑" pitchFamily="34" charset="-122"/>
                </a:rPr>
                <a:t>了</a:t>
              </a:r>
              <a:r>
                <a:rPr lang="zh-CN" altLang="en-US" dirty="0">
                  <a:solidFill>
                    <a:srgbClr val="1369B2"/>
                  </a:solidFill>
                  <a:latin typeface="微软雅黑" pitchFamily="34" charset="-122"/>
                  <a:ea typeface="微软雅黑" pitchFamily="34" charset="-122"/>
                </a:rPr>
                <a:t>文件</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大小</a:t>
              </a:r>
              <a:r>
                <a:rPr lang="zh-CN" altLang="en-US" dirty="0">
                  <a:latin typeface="微软雅黑" pitchFamily="34" charset="-122"/>
                  <a:ea typeface="微软雅黑" pitchFamily="34" charset="-122"/>
                </a:rPr>
                <a:t>，提供数据的</a:t>
              </a:r>
              <a:r>
                <a:rPr lang="zh-CN" altLang="en-US" dirty="0">
                  <a:solidFill>
                    <a:srgbClr val="1369B2"/>
                  </a:solidFill>
                  <a:latin typeface="微软雅黑" pitchFamily="34" charset="-122"/>
                  <a:ea typeface="微软雅黑" pitchFamily="34" charset="-122"/>
                </a:rPr>
                <a:t>容错性</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可用性</a:t>
              </a:r>
              <a:r>
                <a:rPr lang="zh-CN" altLang="en-US" dirty="0">
                  <a:latin typeface="微软雅黑" pitchFamily="34" charset="-122"/>
                  <a:ea typeface="微软雅黑" pitchFamily="34" charset="-122"/>
                </a:rPr>
                <a:t>。</a:t>
              </a:r>
            </a:p>
          </p:txBody>
        </p:sp>
        <p:sp>
          <p:nvSpPr>
            <p:cNvPr id="31" name="圆角矩形标注 30"/>
            <p:cNvSpPr/>
            <p:nvPr/>
          </p:nvSpPr>
          <p:spPr bwMode="auto">
            <a:xfrm>
              <a:off x="775855" y="3061980"/>
              <a:ext cx="7564581" cy="2509921"/>
            </a:xfrm>
            <a:prstGeom prst="wedgeRoundRectCallout">
              <a:avLst>
                <a:gd name="adj1" fmla="val -22210"/>
                <a:gd name="adj2" fmla="val -63120"/>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10" name="组合 34"/>
          <p:cNvGrpSpPr>
            <a:grpSpLocks/>
          </p:cNvGrpSpPr>
          <p:nvPr/>
        </p:nvGrpSpPr>
        <p:grpSpPr bwMode="auto">
          <a:xfrm>
            <a:off x="961640" y="1993478"/>
            <a:ext cx="4781550" cy="490537"/>
            <a:chOff x="900725" y="1985600"/>
            <a:chExt cx="4781618" cy="490537"/>
          </a:xfrm>
        </p:grpSpPr>
        <p:sp>
          <p:nvSpPr>
            <p:cNvPr id="11"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3"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Block</a:t>
              </a:r>
              <a:r>
                <a:rPr lang="zh-CN" altLang="en-US" sz="2000" b="1" dirty="0">
                  <a:solidFill>
                    <a:schemeClr val="bg1"/>
                  </a:solidFill>
                  <a:latin typeface="微软雅黑" pitchFamily="34" charset="-122"/>
                  <a:ea typeface="微软雅黑" pitchFamily="34" charset="-122"/>
                </a:rPr>
                <a:t>（数据块）</a:t>
              </a:r>
            </a:p>
          </p:txBody>
        </p:sp>
      </p:grpSp>
    </p:spTree>
    <p:custDataLst>
      <p:tags r:id="rId1"/>
    </p:custDataLst>
    <p:extLst>
      <p:ext uri="{BB962C8B-B14F-4D97-AF65-F5344CB8AC3E}">
        <p14:creationId xmlns:p14="http://schemas.microsoft.com/office/powerpoint/2010/main" val="4686388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2" name="组合 1"/>
          <p:cNvGrpSpPr/>
          <p:nvPr/>
        </p:nvGrpSpPr>
        <p:grpSpPr>
          <a:xfrm>
            <a:off x="845128" y="3111339"/>
            <a:ext cx="7493366" cy="2033895"/>
            <a:chOff x="845128" y="3111339"/>
            <a:chExt cx="7493366" cy="2033895"/>
          </a:xfrm>
        </p:grpSpPr>
        <p:sp>
          <p:nvSpPr>
            <p:cNvPr id="24" name="矩形 1"/>
            <p:cNvSpPr>
              <a:spLocks noChangeArrowheads="1"/>
            </p:cNvSpPr>
            <p:nvPr/>
          </p:nvSpPr>
          <p:spPr bwMode="auto">
            <a:xfrm>
              <a:off x="1065395" y="3275584"/>
              <a:ext cx="7116965" cy="17054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Rack</a:t>
              </a:r>
              <a:r>
                <a:rPr lang="zh-CN" altLang="en-US" dirty="0">
                  <a:latin typeface="微软雅黑" pitchFamily="34" charset="-122"/>
                  <a:ea typeface="微软雅黑" pitchFamily="34" charset="-122"/>
                </a:rPr>
                <a:t>是用来</a:t>
              </a:r>
              <a:r>
                <a:rPr lang="zh-CN" altLang="en-US" dirty="0">
                  <a:solidFill>
                    <a:srgbClr val="1369B2"/>
                  </a:solidFill>
                  <a:latin typeface="微软雅黑" pitchFamily="34" charset="-122"/>
                  <a:ea typeface="微软雅黑" pitchFamily="34" charset="-122"/>
                </a:rPr>
                <a:t>存放</a:t>
              </a:r>
              <a:r>
                <a:rPr lang="zh-CN" altLang="en-US" dirty="0">
                  <a:latin typeface="微软雅黑" pitchFamily="34" charset="-122"/>
                  <a:ea typeface="微软雅黑" pitchFamily="34" charset="-122"/>
                </a:rPr>
                <a:t>部署</a:t>
              </a:r>
              <a:r>
                <a:rPr lang="en-US" altLang="zh-CN" dirty="0">
                  <a:solidFill>
                    <a:srgbClr val="1369B2"/>
                  </a:solidFill>
                  <a:latin typeface="微软雅黑" pitchFamily="34" charset="-122"/>
                  <a:ea typeface="微软雅黑" pitchFamily="34" charset="-122"/>
                </a:rPr>
                <a:t>Hadoop</a:t>
              </a:r>
              <a:r>
                <a:rPr lang="zh-CN" altLang="en-US" dirty="0">
                  <a:solidFill>
                    <a:srgbClr val="1369B2"/>
                  </a:solidFill>
                  <a:latin typeface="微软雅黑" pitchFamily="34" charset="-122"/>
                  <a:ea typeface="微软雅黑" pitchFamily="34" charset="-122"/>
                </a:rPr>
                <a:t>集群服务器</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机架</a:t>
              </a:r>
              <a:r>
                <a:rPr lang="zh-CN" altLang="en-US" dirty="0">
                  <a:latin typeface="微软雅黑" pitchFamily="34" charset="-122"/>
                  <a:ea typeface="微软雅黑" pitchFamily="34" charset="-122"/>
                </a:rPr>
                <a:t>，不同机架之间的节点通过</a:t>
              </a:r>
              <a:r>
                <a:rPr lang="zh-CN" altLang="en-US" dirty="0">
                  <a:solidFill>
                    <a:srgbClr val="1369B2"/>
                  </a:solidFill>
                  <a:latin typeface="微软雅黑" pitchFamily="34" charset="-122"/>
                  <a:ea typeface="微软雅黑" pitchFamily="34" charset="-122"/>
                </a:rPr>
                <a:t>交换机</a:t>
              </a:r>
              <a:r>
                <a:rPr lang="zh-CN" altLang="en-US" dirty="0">
                  <a:latin typeface="微软雅黑" pitchFamily="34" charset="-122"/>
                  <a:ea typeface="微软雅黑" pitchFamily="34" charset="-122"/>
                </a:rPr>
                <a:t>通信，</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通过机架</a:t>
              </a:r>
              <a:r>
                <a:rPr lang="zh-CN" altLang="en-US" dirty="0">
                  <a:solidFill>
                    <a:srgbClr val="1369B2"/>
                  </a:solidFill>
                  <a:latin typeface="微软雅黑" pitchFamily="34" charset="-122"/>
                  <a:ea typeface="微软雅黑" pitchFamily="34" charset="-122"/>
                </a:rPr>
                <a:t>感知策略</a:t>
              </a:r>
              <a:r>
                <a:rPr lang="zh-CN" altLang="en-US" dirty="0">
                  <a:latin typeface="微软雅黑" pitchFamily="34" charset="-122"/>
                  <a:ea typeface="微软雅黑" pitchFamily="34" charset="-122"/>
                </a:rPr>
                <a:t>，使</a:t>
              </a:r>
              <a:r>
                <a:rPr lang="en-US" altLang="zh-CN" dirty="0">
                  <a:latin typeface="微软雅黑" pitchFamily="34" charset="-122"/>
                  <a:ea typeface="微软雅黑" pitchFamily="34" charset="-122"/>
                </a:rPr>
                <a:t>NameNode</a:t>
              </a:r>
              <a:r>
                <a:rPr lang="zh-CN" altLang="en-US" dirty="0">
                  <a:latin typeface="微软雅黑" pitchFamily="34" charset="-122"/>
                  <a:ea typeface="微软雅黑" pitchFamily="34" charset="-122"/>
                </a:rPr>
                <a:t>能够确定每个</a:t>
              </a:r>
              <a:r>
                <a:rPr lang="en-US" altLang="zh-CN" dirty="0">
                  <a:latin typeface="微软雅黑" pitchFamily="34" charset="-122"/>
                  <a:ea typeface="微软雅黑" pitchFamily="34" charset="-122"/>
                </a:rPr>
                <a:t>DataNode</a:t>
              </a:r>
              <a:r>
                <a:rPr lang="zh-CN" altLang="en-US" dirty="0">
                  <a:latin typeface="微软雅黑" pitchFamily="34" charset="-122"/>
                  <a:ea typeface="微软雅黑" pitchFamily="34" charset="-122"/>
                </a:rPr>
                <a:t>所属的</a:t>
              </a:r>
              <a:r>
                <a:rPr lang="zh-CN" altLang="en-US" dirty="0">
                  <a:solidFill>
                    <a:srgbClr val="1369B2"/>
                  </a:solidFill>
                  <a:latin typeface="微软雅黑" pitchFamily="34" charset="-122"/>
                  <a:ea typeface="微软雅黑" pitchFamily="34" charset="-122"/>
                </a:rPr>
                <a:t>机架</a:t>
              </a:r>
              <a:r>
                <a:rPr lang="en-US" altLang="zh-CN" dirty="0">
                  <a:solidFill>
                    <a:srgbClr val="1369B2"/>
                  </a:solidFill>
                  <a:latin typeface="微软雅黑" pitchFamily="34" charset="-122"/>
                  <a:ea typeface="微软雅黑" pitchFamily="34" charset="-122"/>
                </a:rPr>
                <a:t>ID</a:t>
              </a:r>
              <a:r>
                <a:rPr lang="zh-CN" altLang="en-US" dirty="0">
                  <a:latin typeface="微软雅黑" pitchFamily="34" charset="-122"/>
                  <a:ea typeface="微软雅黑" pitchFamily="34" charset="-122"/>
                </a:rPr>
                <a:t>，使用副本存放策略，来改进数据的</a:t>
              </a:r>
              <a:r>
                <a:rPr lang="zh-CN" altLang="en-US" dirty="0">
                  <a:solidFill>
                    <a:srgbClr val="1369B2"/>
                  </a:solidFill>
                  <a:latin typeface="微软雅黑" pitchFamily="34" charset="-122"/>
                  <a:ea typeface="微软雅黑" pitchFamily="34" charset="-122"/>
                </a:rPr>
                <a:t>可靠性</a:t>
              </a:r>
              <a:r>
                <a:rPr lang="zh-CN" altLang="en-US" dirty="0">
                  <a:latin typeface="微软雅黑" pitchFamily="34" charset="-122"/>
                  <a:ea typeface="微软雅黑" pitchFamily="34" charset="-122"/>
                </a:rPr>
                <a:t>、</a:t>
              </a:r>
              <a:r>
                <a:rPr lang="zh-CN" altLang="en-US" dirty="0">
                  <a:solidFill>
                    <a:srgbClr val="1369B2"/>
                  </a:solidFill>
                  <a:latin typeface="微软雅黑" pitchFamily="34" charset="-122"/>
                  <a:ea typeface="微软雅黑" pitchFamily="34" charset="-122"/>
                </a:rPr>
                <a:t>可用性</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网络带宽</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利用率</a:t>
              </a:r>
              <a:r>
                <a:rPr lang="zh-CN" altLang="en-US" dirty="0">
                  <a:latin typeface="微软雅黑" pitchFamily="34" charset="-122"/>
                  <a:ea typeface="微软雅黑" pitchFamily="34" charset="-122"/>
                </a:rPr>
                <a:t>。</a:t>
              </a:r>
            </a:p>
          </p:txBody>
        </p:sp>
        <p:sp>
          <p:nvSpPr>
            <p:cNvPr id="31" name="圆角矩形标注 30"/>
            <p:cNvSpPr/>
            <p:nvPr/>
          </p:nvSpPr>
          <p:spPr bwMode="auto">
            <a:xfrm>
              <a:off x="845128" y="3111339"/>
              <a:ext cx="7493366" cy="2033895"/>
            </a:xfrm>
            <a:prstGeom prst="wedgeRoundRectCallout">
              <a:avLst>
                <a:gd name="adj1" fmla="val -22210"/>
                <a:gd name="adj2" fmla="val -66734"/>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10" name="组合 34"/>
          <p:cNvGrpSpPr>
            <a:grpSpLocks/>
          </p:cNvGrpSpPr>
          <p:nvPr/>
        </p:nvGrpSpPr>
        <p:grpSpPr bwMode="auto">
          <a:xfrm>
            <a:off x="961640" y="1993478"/>
            <a:ext cx="4781550" cy="490537"/>
            <a:chOff x="900725" y="1985600"/>
            <a:chExt cx="4781618" cy="490537"/>
          </a:xfrm>
        </p:grpSpPr>
        <p:sp>
          <p:nvSpPr>
            <p:cNvPr id="11"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3"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Rack</a:t>
              </a:r>
              <a:r>
                <a:rPr lang="zh-CN" altLang="en-US" sz="2000" b="1" dirty="0">
                  <a:solidFill>
                    <a:schemeClr val="bg1"/>
                  </a:solidFill>
                  <a:latin typeface="微软雅黑" pitchFamily="34" charset="-122"/>
                  <a:ea typeface="微软雅黑" pitchFamily="34" charset="-122"/>
                </a:rPr>
                <a:t>（机架）</a:t>
              </a:r>
            </a:p>
          </p:txBody>
        </p:sp>
      </p:grpSp>
    </p:spTree>
    <p:custDataLst>
      <p:tags r:id="rId1"/>
    </p:custDataLst>
    <p:extLst>
      <p:ext uri="{BB962C8B-B14F-4D97-AF65-F5344CB8AC3E}">
        <p14:creationId xmlns:p14="http://schemas.microsoft.com/office/powerpoint/2010/main" val="8707292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2294"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80519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的基本概念</a:t>
            </a:r>
            <a:endParaRPr lang="en-US" altLang="zh-CN" sz="2400" b="1" spc="200" dirty="0">
              <a:solidFill>
                <a:srgbClr val="1369B2"/>
              </a:solidFill>
              <a:latin typeface="微软雅黑" pitchFamily="34" charset="-122"/>
              <a:ea typeface="微软雅黑" pitchFamily="34" charset="-122"/>
            </a:endParaRPr>
          </a:p>
        </p:txBody>
      </p:sp>
      <p:grpSp>
        <p:nvGrpSpPr>
          <p:cNvPr id="3" name="组合 2"/>
          <p:cNvGrpSpPr/>
          <p:nvPr/>
        </p:nvGrpSpPr>
        <p:grpSpPr>
          <a:xfrm>
            <a:off x="961639" y="3073411"/>
            <a:ext cx="7586616" cy="2814625"/>
            <a:chOff x="961639" y="3073411"/>
            <a:chExt cx="7586616" cy="2814625"/>
          </a:xfrm>
        </p:grpSpPr>
        <p:sp>
          <p:nvSpPr>
            <p:cNvPr id="24" name="矩形 1"/>
            <p:cNvSpPr>
              <a:spLocks noChangeArrowheads="1"/>
            </p:cNvSpPr>
            <p:nvPr/>
          </p:nvSpPr>
          <p:spPr bwMode="auto">
            <a:xfrm>
              <a:off x="1076149" y="3420272"/>
              <a:ext cx="7319705" cy="21209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gn="just">
                <a:lnSpc>
                  <a:spcPct val="150000"/>
                </a:lnSpc>
              </a:pPr>
              <a:r>
                <a:rPr lang="zh-CN" altLang="en-US" dirty="0">
                  <a:solidFill>
                    <a:srgbClr val="1369B2"/>
                  </a:solidFill>
                  <a:latin typeface="微软雅黑" pitchFamily="34" charset="-122"/>
                  <a:ea typeface="微软雅黑" pitchFamily="34" charset="-122"/>
                </a:rPr>
                <a:t>元数据</a:t>
              </a:r>
              <a:r>
                <a:rPr lang="zh-CN" altLang="en-US" dirty="0">
                  <a:latin typeface="微软雅黑" pitchFamily="34" charset="-122"/>
                  <a:ea typeface="微软雅黑" pitchFamily="34" charset="-122"/>
                </a:rPr>
                <a:t>从类型上分可分</a:t>
              </a:r>
              <a:r>
                <a:rPr lang="zh-CN" altLang="en-US" dirty="0">
                  <a:solidFill>
                    <a:srgbClr val="1369B2"/>
                  </a:solidFill>
                  <a:latin typeface="微软雅黑" pitchFamily="34" charset="-122"/>
                  <a:ea typeface="微软雅黑" pitchFamily="34" charset="-122"/>
                </a:rPr>
                <a:t>三种</a:t>
              </a:r>
              <a:r>
                <a:rPr lang="zh-CN" altLang="en-US" dirty="0">
                  <a:latin typeface="微软雅黑" pitchFamily="34" charset="-122"/>
                  <a:ea typeface="微软雅黑" pitchFamily="34" charset="-122"/>
                </a:rPr>
                <a:t>信息形式，一是</a:t>
              </a:r>
              <a:r>
                <a:rPr lang="zh-CN" altLang="en-US" dirty="0">
                  <a:solidFill>
                    <a:srgbClr val="1369B2"/>
                  </a:solidFill>
                  <a:latin typeface="微软雅黑" pitchFamily="34" charset="-122"/>
                  <a:ea typeface="微软雅黑" pitchFamily="34" charset="-122"/>
                </a:rPr>
                <a:t>维护</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文件系统中</a:t>
              </a:r>
              <a:r>
                <a:rPr lang="zh-CN" altLang="en-US" dirty="0">
                  <a:solidFill>
                    <a:srgbClr val="1369B2"/>
                  </a:solidFill>
                  <a:latin typeface="微软雅黑" pitchFamily="34" charset="-122"/>
                  <a:ea typeface="微软雅黑" pitchFamily="34" charset="-122"/>
                </a:rPr>
                <a:t>文件</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目录</a:t>
              </a:r>
              <a:r>
                <a:rPr lang="zh-CN" altLang="en-US" dirty="0">
                  <a:latin typeface="微软雅黑" pitchFamily="34" charset="-122"/>
                  <a:ea typeface="微软雅黑" pitchFamily="34" charset="-122"/>
                </a:rPr>
                <a:t>的信息，例如文件名、目录名、父目录信息、文件大小、创建时间、修改时间等；二是</a:t>
              </a:r>
              <a:r>
                <a:rPr lang="zh-CN" altLang="en-US" dirty="0">
                  <a:solidFill>
                    <a:srgbClr val="1369B2"/>
                  </a:solidFill>
                  <a:latin typeface="微软雅黑" pitchFamily="34" charset="-122"/>
                  <a:ea typeface="微软雅黑" pitchFamily="34" charset="-122"/>
                </a:rPr>
                <a:t>记录</a:t>
              </a:r>
              <a:r>
                <a:rPr lang="zh-CN" altLang="en-US" dirty="0">
                  <a:latin typeface="微软雅黑" pitchFamily="34" charset="-122"/>
                  <a:ea typeface="微软雅黑" pitchFamily="34" charset="-122"/>
                </a:rPr>
                <a:t>文件内容</a:t>
              </a:r>
              <a:r>
                <a:rPr lang="zh-CN" altLang="en-US" dirty="0">
                  <a:solidFill>
                    <a:srgbClr val="1369B2"/>
                  </a:solidFill>
                  <a:latin typeface="微软雅黑" pitchFamily="34" charset="-122"/>
                  <a:ea typeface="微软雅黑" pitchFamily="34" charset="-122"/>
                </a:rPr>
                <a:t>存储</a:t>
              </a:r>
              <a:r>
                <a:rPr lang="zh-CN" altLang="en-US" dirty="0">
                  <a:latin typeface="微软雅黑" pitchFamily="34" charset="-122"/>
                  <a:ea typeface="微软雅黑" pitchFamily="34" charset="-122"/>
                </a:rPr>
                <a:t>相关</a:t>
              </a:r>
              <a:r>
                <a:rPr lang="zh-CN" altLang="en-US" dirty="0">
                  <a:solidFill>
                    <a:srgbClr val="1369B2"/>
                  </a:solidFill>
                  <a:latin typeface="微软雅黑" pitchFamily="34" charset="-122"/>
                  <a:ea typeface="微软雅黑" pitchFamily="34" charset="-122"/>
                </a:rPr>
                <a:t>信息</a:t>
              </a:r>
              <a:r>
                <a:rPr lang="zh-CN" altLang="en-US" dirty="0">
                  <a:latin typeface="微软雅黑" pitchFamily="34" charset="-122"/>
                  <a:ea typeface="微软雅黑" pitchFamily="34" charset="-122"/>
                </a:rPr>
                <a:t>，例如文件分块情况、副本个数、每个副本所在的</a:t>
              </a:r>
              <a:r>
                <a:rPr lang="en-US" altLang="zh-CN" dirty="0">
                  <a:latin typeface="微软雅黑" pitchFamily="34" charset="-122"/>
                  <a:ea typeface="微软雅黑" pitchFamily="34" charset="-122"/>
                </a:rPr>
                <a:t>DataNode</a:t>
              </a:r>
              <a:r>
                <a:rPr lang="zh-CN" altLang="en-US" dirty="0">
                  <a:latin typeface="微软雅黑" pitchFamily="34" charset="-122"/>
                  <a:ea typeface="微软雅黑" pitchFamily="34" charset="-122"/>
                </a:rPr>
                <a:t>信息等；三是用来</a:t>
              </a:r>
              <a:r>
                <a:rPr lang="zh-CN" altLang="en-US" dirty="0">
                  <a:solidFill>
                    <a:srgbClr val="1369B2"/>
                  </a:solidFill>
                  <a:latin typeface="微软雅黑" pitchFamily="34" charset="-122"/>
                  <a:ea typeface="微软雅黑" pitchFamily="34" charset="-122"/>
                </a:rPr>
                <a:t>记录</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中所有</a:t>
              </a:r>
              <a:r>
                <a:rPr lang="en-US" altLang="zh-CN" dirty="0">
                  <a:solidFill>
                    <a:srgbClr val="1369B2"/>
                  </a:solidFill>
                  <a:latin typeface="微软雅黑" pitchFamily="34" charset="-122"/>
                  <a:ea typeface="微软雅黑" pitchFamily="34" charset="-122"/>
                </a:rPr>
                <a:t>DataNode</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信息</a:t>
              </a:r>
              <a:r>
                <a:rPr lang="zh-CN" altLang="en-US" dirty="0">
                  <a:latin typeface="微软雅黑" pitchFamily="34" charset="-122"/>
                  <a:ea typeface="微软雅黑" pitchFamily="34" charset="-122"/>
                </a:rPr>
                <a:t>，用于</a:t>
              </a:r>
              <a:r>
                <a:rPr lang="en-US" altLang="zh-CN" dirty="0">
                  <a:latin typeface="微软雅黑" pitchFamily="34" charset="-122"/>
                  <a:ea typeface="微软雅黑" pitchFamily="34" charset="-122"/>
                </a:rPr>
                <a:t>DataNode</a:t>
              </a:r>
              <a:r>
                <a:rPr lang="zh-CN" altLang="en-US" dirty="0">
                  <a:latin typeface="微软雅黑" pitchFamily="34" charset="-122"/>
                  <a:ea typeface="微软雅黑" pitchFamily="34" charset="-122"/>
                </a:rPr>
                <a:t>管理。</a:t>
              </a:r>
            </a:p>
          </p:txBody>
        </p:sp>
        <p:sp>
          <p:nvSpPr>
            <p:cNvPr id="31" name="圆角矩形标注 30"/>
            <p:cNvSpPr/>
            <p:nvPr/>
          </p:nvSpPr>
          <p:spPr bwMode="auto">
            <a:xfrm>
              <a:off x="961639" y="3073411"/>
              <a:ext cx="7586616" cy="2814625"/>
            </a:xfrm>
            <a:prstGeom prst="wedgeRoundRectCallout">
              <a:avLst>
                <a:gd name="adj1" fmla="val -21830"/>
                <a:gd name="adj2" fmla="val -64120"/>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10" name="组合 34"/>
          <p:cNvGrpSpPr>
            <a:grpSpLocks/>
          </p:cNvGrpSpPr>
          <p:nvPr/>
        </p:nvGrpSpPr>
        <p:grpSpPr bwMode="auto">
          <a:xfrm>
            <a:off x="961640" y="1993478"/>
            <a:ext cx="4781550" cy="490537"/>
            <a:chOff x="900725" y="1985600"/>
            <a:chExt cx="4781618" cy="490537"/>
          </a:xfrm>
        </p:grpSpPr>
        <p:sp>
          <p:nvSpPr>
            <p:cNvPr id="11"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3"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Metadata</a:t>
              </a:r>
              <a:r>
                <a:rPr lang="zh-CN" altLang="en-US" sz="2000" b="1" dirty="0">
                  <a:solidFill>
                    <a:schemeClr val="bg1"/>
                  </a:solidFill>
                  <a:latin typeface="微软雅黑" pitchFamily="34" charset="-122"/>
                  <a:ea typeface="微软雅黑" pitchFamily="34" charset="-122"/>
                </a:rPr>
                <a:t>（元数据）</a:t>
              </a:r>
            </a:p>
          </p:txBody>
        </p:sp>
      </p:grpSp>
    </p:spTree>
    <p:custDataLst>
      <p:tags r:id="rId1"/>
    </p:custDataLst>
    <p:extLst>
      <p:ext uri="{BB962C8B-B14F-4D97-AF65-F5344CB8AC3E}">
        <p14:creationId xmlns:p14="http://schemas.microsoft.com/office/powerpoint/2010/main" val="12646380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13834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的特点</a:t>
            </a:r>
            <a:endParaRPr lang="en-US" altLang="zh-CN" sz="2400" b="1" spc="200" dirty="0">
              <a:solidFill>
                <a:srgbClr val="1369B2"/>
              </a:solidFill>
              <a:latin typeface="微软雅黑" pitchFamily="34" charset="-122"/>
              <a:ea typeface="微软雅黑" pitchFamily="34" charset="-122"/>
            </a:endParaRPr>
          </a:p>
        </p:txBody>
      </p:sp>
      <p:pic>
        <p:nvPicPr>
          <p:cNvPr id="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72" y="2545079"/>
            <a:ext cx="2050804" cy="28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组合 127"/>
          <p:cNvGrpSpPr/>
          <p:nvPr/>
        </p:nvGrpSpPr>
        <p:grpSpPr>
          <a:xfrm>
            <a:off x="2378376" y="2787649"/>
            <a:ext cx="6438052" cy="2561589"/>
            <a:chOff x="2494230" y="2650490"/>
            <a:chExt cx="6748516" cy="2703171"/>
          </a:xfrm>
        </p:grpSpPr>
        <p:sp>
          <p:nvSpPr>
            <p:cNvPr id="129" name="矩形 1"/>
            <p:cNvSpPr>
              <a:spLocks noChangeArrowheads="1"/>
            </p:cNvSpPr>
            <p:nvPr/>
          </p:nvSpPr>
          <p:spPr bwMode="auto">
            <a:xfrm>
              <a:off x="2583019" y="2912252"/>
              <a:ext cx="6659727" cy="22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zh-CN" altLang="en-US" dirty="0">
                  <a:latin typeface="微软雅黑" pitchFamily="34" charset="-122"/>
                  <a:ea typeface="微软雅黑" pitchFamily="34" charset="-122"/>
                </a:rPr>
                <a:t>随着互联网数据规模的不断增大，对文件存储系统提出了更高的要求，需要</a:t>
              </a:r>
              <a:r>
                <a:rPr lang="zh-CN" altLang="en-US" dirty="0">
                  <a:solidFill>
                    <a:srgbClr val="1369B2"/>
                  </a:solidFill>
                  <a:latin typeface="微软雅黑" pitchFamily="34" charset="-122"/>
                  <a:ea typeface="微软雅黑" pitchFamily="34" charset="-122"/>
                </a:rPr>
                <a:t>更大</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容量</a:t>
              </a:r>
              <a:r>
                <a:rPr lang="zh-CN" altLang="en-US" dirty="0">
                  <a:latin typeface="微软雅黑" pitchFamily="34" charset="-122"/>
                  <a:ea typeface="微软雅黑" pitchFamily="34" charset="-122"/>
                </a:rPr>
                <a:t>、</a:t>
              </a:r>
              <a:r>
                <a:rPr lang="zh-CN" altLang="en-US" dirty="0">
                  <a:solidFill>
                    <a:srgbClr val="1369B2"/>
                  </a:solidFill>
                  <a:latin typeface="微软雅黑" pitchFamily="34" charset="-122"/>
                  <a:ea typeface="微软雅黑" pitchFamily="34" charset="-122"/>
                </a:rPr>
                <a:t>好</a:t>
              </a:r>
              <a:r>
                <a:rPr lang="zh-CN" altLang="en-US" dirty="0">
                  <a:latin typeface="微软雅黑" pitchFamily="34" charset="-122"/>
                  <a:ea typeface="微软雅黑" pitchFamily="34" charset="-122"/>
                </a:rPr>
                <a:t>更的</a:t>
              </a:r>
              <a:r>
                <a:rPr lang="zh-CN" altLang="en-US" dirty="0">
                  <a:solidFill>
                    <a:srgbClr val="1369B2"/>
                  </a:solidFill>
                  <a:latin typeface="微软雅黑" pitchFamily="34" charset="-122"/>
                  <a:ea typeface="微软雅黑" pitchFamily="34" charset="-122"/>
                </a:rPr>
                <a:t>性能</a:t>
              </a:r>
              <a:r>
                <a:rPr lang="zh-CN" altLang="en-US" dirty="0">
                  <a:latin typeface="微软雅黑" pitchFamily="34" charset="-122"/>
                  <a:ea typeface="微软雅黑" pitchFamily="34" charset="-122"/>
                </a:rPr>
                <a:t>以及</a:t>
              </a:r>
              <a:r>
                <a:rPr lang="zh-CN" altLang="en-US" dirty="0">
                  <a:solidFill>
                    <a:srgbClr val="1369B2"/>
                  </a:solidFill>
                  <a:latin typeface="微软雅黑" pitchFamily="34" charset="-122"/>
                  <a:ea typeface="微软雅黑" pitchFamily="34" charset="-122"/>
                </a:rPr>
                <a:t>安全性更高</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文件存储系统</a:t>
              </a:r>
              <a:r>
                <a:rPr lang="zh-CN" altLang="en-US" dirty="0">
                  <a:latin typeface="微软雅黑" pitchFamily="34" charset="-122"/>
                  <a:ea typeface="微软雅黑" pitchFamily="34" charset="-122"/>
                </a:rPr>
                <a:t>，与传统分布式文件系统一样，</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分布式文件系统也是通过计算机网络与节点相连，也有传统分布式文件系统的</a:t>
              </a:r>
              <a:r>
                <a:rPr lang="zh-CN" altLang="en-US" dirty="0">
                  <a:solidFill>
                    <a:srgbClr val="1369B2"/>
                  </a:solidFill>
                  <a:latin typeface="微软雅黑" pitchFamily="34" charset="-122"/>
                  <a:ea typeface="微软雅黑" pitchFamily="34" charset="-122"/>
                </a:rPr>
                <a:t>优点</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缺点</a:t>
              </a:r>
              <a:r>
                <a:rPr lang="zh-CN" altLang="en-US" dirty="0">
                  <a:latin typeface="微软雅黑" pitchFamily="34" charset="-122"/>
                  <a:ea typeface="微软雅黑" pitchFamily="34" charset="-122"/>
                </a:rPr>
                <a:t>。</a:t>
              </a:r>
            </a:p>
          </p:txBody>
        </p:sp>
        <p:sp>
          <p:nvSpPr>
            <p:cNvPr id="130" name="圆角矩形标注 129"/>
            <p:cNvSpPr/>
            <p:nvPr/>
          </p:nvSpPr>
          <p:spPr bwMode="auto">
            <a:xfrm>
              <a:off x="2494230" y="2650489"/>
              <a:ext cx="6748516" cy="2703171"/>
            </a:xfrm>
            <a:prstGeom prst="wedgeRoundRectCallout">
              <a:avLst>
                <a:gd name="adj1" fmla="val -54548"/>
                <a:gd name="adj2" fmla="val 15890"/>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40579567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ppt_w</p:attrName>
                                        </p:attrNameLst>
                                      </p:cBhvr>
                                      <p:tavLst>
                                        <p:tav tm="0">
                                          <p:val>
                                            <p:fltVal val="0"/>
                                          </p:val>
                                        </p:tav>
                                        <p:tav tm="100000">
                                          <p:val>
                                            <p:strVal val="#ppt_w"/>
                                          </p:val>
                                        </p:tav>
                                      </p:tavLst>
                                    </p:anim>
                                    <p:anim calcmode="lin" valueType="num">
                                      <p:cBhvr>
                                        <p:cTn id="8" dur="500" fill="hold"/>
                                        <p:tgtEl>
                                          <p:spTgt spid="127"/>
                                        </p:tgtEl>
                                        <p:attrNameLst>
                                          <p:attrName>ppt_h</p:attrName>
                                        </p:attrNameLst>
                                      </p:cBhvr>
                                      <p:tavLst>
                                        <p:tav tm="0">
                                          <p:val>
                                            <p:fltVal val="0"/>
                                          </p:val>
                                        </p:tav>
                                        <p:tav tm="100000">
                                          <p:val>
                                            <p:strVal val="#ppt_h"/>
                                          </p:val>
                                        </p:tav>
                                      </p:tavLst>
                                    </p:anim>
                                    <p:animEffect transition="in" filter="fade">
                                      <p:cBhvr>
                                        <p:cTn id="9" dur="500"/>
                                        <p:tgtEl>
                                          <p:spTgt spid="1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wipe(left)">
                                      <p:cBhvr>
                                        <p:cTn id="1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a:extLst>
              <a:ext uri="{FF2B5EF4-FFF2-40B4-BE49-F238E27FC236}">
                <a16:creationId xmlns:a16="http://schemas.microsoft.com/office/drawing/2014/main" xmlns="" id="{883C2B73-2A40-8E4D-BB1A-522409273BDB}"/>
              </a:ext>
            </a:extLst>
          </p:cNvPr>
          <p:cNvSpPr/>
          <p:nvPr/>
        </p:nvSpPr>
        <p:spPr bwMode="auto">
          <a:xfrm>
            <a:off x="661480" y="1922589"/>
            <a:ext cx="1206214" cy="597470"/>
          </a:xfrm>
          <a:prstGeom prst="homePlate">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rgbClr val="0070C0"/>
              </a:solidFill>
              <a:effectLst/>
              <a:latin typeface="Arial" pitchFamily="34" charset="0"/>
              <a:ea typeface="宋体" pitchFamily="2" charset="-122"/>
            </a:endParaRPr>
          </a:p>
        </p:txBody>
      </p:sp>
      <p:sp>
        <p:nvSpPr>
          <p:cNvPr id="11266"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13834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的特点</a:t>
            </a:r>
            <a:endParaRPr lang="en-US" altLang="zh-CN" sz="2400" b="1" spc="200" dirty="0">
              <a:solidFill>
                <a:srgbClr val="1369B2"/>
              </a:solidFill>
              <a:latin typeface="微软雅黑" pitchFamily="34" charset="-122"/>
              <a:ea typeface="微软雅黑" pitchFamily="34" charset="-122"/>
            </a:endParaRPr>
          </a:p>
        </p:txBody>
      </p:sp>
      <p:grpSp>
        <p:nvGrpSpPr>
          <p:cNvPr id="59" name="组合 58">
            <a:extLst>
              <a:ext uri="{FF2B5EF4-FFF2-40B4-BE49-F238E27FC236}">
                <a16:creationId xmlns:a16="http://schemas.microsoft.com/office/drawing/2014/main" xmlns="" id="{6AE2B3FA-56CE-6B46-80E2-C438DDE24082}"/>
              </a:ext>
            </a:extLst>
          </p:cNvPr>
          <p:cNvGrpSpPr>
            <a:grpSpLocks/>
          </p:cNvGrpSpPr>
          <p:nvPr/>
        </p:nvGrpSpPr>
        <p:grpSpPr bwMode="auto">
          <a:xfrm>
            <a:off x="1639888" y="3541713"/>
            <a:ext cx="1664494" cy="1268412"/>
            <a:chOff x="1639888" y="3541713"/>
            <a:chExt cx="1664494" cy="1268412"/>
          </a:xfrm>
        </p:grpSpPr>
        <p:sp>
          <p:nvSpPr>
            <p:cNvPr id="61" name="六边形 60">
              <a:extLst>
                <a:ext uri="{FF2B5EF4-FFF2-40B4-BE49-F238E27FC236}">
                  <a16:creationId xmlns:a16="http://schemas.microsoft.com/office/drawing/2014/main" xmlns="" id="{B827E956-E3FC-D84B-A0F3-1272BE3E6179}"/>
                </a:ext>
              </a:extLst>
            </p:cNvPr>
            <p:cNvSpPr/>
            <p:nvPr/>
          </p:nvSpPr>
          <p:spPr>
            <a:xfrm>
              <a:off x="1639888" y="3541713"/>
              <a:ext cx="1341437" cy="1268412"/>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endParaRPr>
            </a:p>
          </p:txBody>
        </p:sp>
        <p:sp>
          <p:nvSpPr>
            <p:cNvPr id="62" name="TextBox 2">
              <a:extLst>
                <a:ext uri="{FF2B5EF4-FFF2-40B4-BE49-F238E27FC236}">
                  <a16:creationId xmlns:a16="http://schemas.microsoft.com/office/drawing/2014/main" xmlns="" id="{269B2369-4EE7-7547-86D3-C87F7752D07F}"/>
                </a:ext>
              </a:extLst>
            </p:cNvPr>
            <p:cNvSpPr txBox="1">
              <a:spLocks noChangeArrowheads="1"/>
            </p:cNvSpPr>
            <p:nvPr/>
          </p:nvSpPr>
          <p:spPr bwMode="auto">
            <a:xfrm>
              <a:off x="1867694" y="3987284"/>
              <a:ext cx="143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高容错</a:t>
              </a:r>
            </a:p>
          </p:txBody>
        </p:sp>
      </p:grpSp>
      <p:grpSp>
        <p:nvGrpSpPr>
          <p:cNvPr id="63" name="组合 62">
            <a:extLst>
              <a:ext uri="{FF2B5EF4-FFF2-40B4-BE49-F238E27FC236}">
                <a16:creationId xmlns:a16="http://schemas.microsoft.com/office/drawing/2014/main" xmlns="" id="{B21A3389-1A12-B144-B954-4DC5036FB56A}"/>
              </a:ext>
            </a:extLst>
          </p:cNvPr>
          <p:cNvGrpSpPr>
            <a:grpSpLocks/>
          </p:cNvGrpSpPr>
          <p:nvPr/>
        </p:nvGrpSpPr>
        <p:grpSpPr bwMode="auto">
          <a:xfrm>
            <a:off x="2770188" y="2792413"/>
            <a:ext cx="1343025" cy="1270000"/>
            <a:chOff x="2770188" y="2792413"/>
            <a:chExt cx="1343025" cy="1270000"/>
          </a:xfrm>
        </p:grpSpPr>
        <p:sp>
          <p:nvSpPr>
            <p:cNvPr id="64" name="六边形 63">
              <a:extLst>
                <a:ext uri="{FF2B5EF4-FFF2-40B4-BE49-F238E27FC236}">
                  <a16:creationId xmlns:a16="http://schemas.microsoft.com/office/drawing/2014/main" xmlns="" id="{21D73D9A-D328-7445-ABBB-171478760781}"/>
                </a:ext>
              </a:extLst>
            </p:cNvPr>
            <p:cNvSpPr/>
            <p:nvPr/>
          </p:nvSpPr>
          <p:spPr>
            <a:xfrm>
              <a:off x="2770188" y="2792413"/>
              <a:ext cx="1343025" cy="1270000"/>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chemeClr val="bg1"/>
                </a:solidFill>
                <a:latin typeface="微软雅黑" panose="020B0503020204020204" pitchFamily="34" charset="-122"/>
              </a:endParaRPr>
            </a:p>
          </p:txBody>
        </p:sp>
        <p:sp>
          <p:nvSpPr>
            <p:cNvPr id="65" name="TextBox 109">
              <a:extLst>
                <a:ext uri="{FF2B5EF4-FFF2-40B4-BE49-F238E27FC236}">
                  <a16:creationId xmlns:a16="http://schemas.microsoft.com/office/drawing/2014/main" xmlns="" id="{1F49A7EA-E00A-3D43-889B-D08669ADF95F}"/>
                </a:ext>
              </a:extLst>
            </p:cNvPr>
            <p:cNvSpPr txBox="1">
              <a:spLocks noChangeArrowheads="1"/>
            </p:cNvSpPr>
            <p:nvPr/>
          </p:nvSpPr>
          <p:spPr bwMode="auto">
            <a:xfrm>
              <a:off x="2988469" y="3147715"/>
              <a:ext cx="1057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流式数据访问</a:t>
              </a:r>
            </a:p>
          </p:txBody>
        </p:sp>
      </p:grpSp>
      <p:grpSp>
        <p:nvGrpSpPr>
          <p:cNvPr id="66" name="组合 65">
            <a:extLst>
              <a:ext uri="{FF2B5EF4-FFF2-40B4-BE49-F238E27FC236}">
                <a16:creationId xmlns:a16="http://schemas.microsoft.com/office/drawing/2014/main" xmlns="" id="{D3A9CB1A-108D-2C4B-B2FE-DDDC63C7A4C6}"/>
              </a:ext>
            </a:extLst>
          </p:cNvPr>
          <p:cNvGrpSpPr>
            <a:grpSpLocks/>
          </p:cNvGrpSpPr>
          <p:nvPr/>
        </p:nvGrpSpPr>
        <p:grpSpPr bwMode="auto">
          <a:xfrm>
            <a:off x="3903663" y="3536950"/>
            <a:ext cx="1341437" cy="1270000"/>
            <a:chOff x="3903663" y="3536950"/>
            <a:chExt cx="1341437" cy="1270000"/>
          </a:xfrm>
        </p:grpSpPr>
        <p:sp>
          <p:nvSpPr>
            <p:cNvPr id="67" name="六边形 66">
              <a:extLst>
                <a:ext uri="{FF2B5EF4-FFF2-40B4-BE49-F238E27FC236}">
                  <a16:creationId xmlns:a16="http://schemas.microsoft.com/office/drawing/2014/main" xmlns="" id="{88E747D9-3661-D946-9F15-8852434C03E4}"/>
                </a:ext>
              </a:extLst>
            </p:cNvPr>
            <p:cNvSpPr/>
            <p:nvPr/>
          </p:nvSpPr>
          <p:spPr>
            <a:xfrm>
              <a:off x="3903663" y="3536950"/>
              <a:ext cx="1341437" cy="1270000"/>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rgbClr val="FFFFFF"/>
                </a:solidFill>
                <a:latin typeface="微软雅黑" panose="020B0503020204020204" pitchFamily="34" charset="-122"/>
              </a:endParaRPr>
            </a:p>
          </p:txBody>
        </p:sp>
        <p:sp>
          <p:nvSpPr>
            <p:cNvPr id="68" name="TextBox 110">
              <a:extLst>
                <a:ext uri="{FF2B5EF4-FFF2-40B4-BE49-F238E27FC236}">
                  <a16:creationId xmlns:a16="http://schemas.microsoft.com/office/drawing/2014/main" xmlns="" id="{51988479-0B7A-9D4C-96A2-ECF1B49D5D35}"/>
                </a:ext>
              </a:extLst>
            </p:cNvPr>
            <p:cNvSpPr txBox="1">
              <a:spLocks noChangeArrowheads="1"/>
            </p:cNvSpPr>
            <p:nvPr/>
          </p:nvSpPr>
          <p:spPr bwMode="auto">
            <a:xfrm>
              <a:off x="4151313" y="3840053"/>
              <a:ext cx="1055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支持超大文件</a:t>
              </a:r>
            </a:p>
          </p:txBody>
        </p:sp>
      </p:grpSp>
      <p:grpSp>
        <p:nvGrpSpPr>
          <p:cNvPr id="69" name="组合 68">
            <a:extLst>
              <a:ext uri="{FF2B5EF4-FFF2-40B4-BE49-F238E27FC236}">
                <a16:creationId xmlns:a16="http://schemas.microsoft.com/office/drawing/2014/main" xmlns="" id="{B240F8F7-485E-7348-9B0A-6CD4BC4E98B4}"/>
              </a:ext>
            </a:extLst>
          </p:cNvPr>
          <p:cNvGrpSpPr>
            <a:grpSpLocks/>
          </p:cNvGrpSpPr>
          <p:nvPr/>
        </p:nvGrpSpPr>
        <p:grpSpPr bwMode="auto">
          <a:xfrm>
            <a:off x="5037138" y="2779713"/>
            <a:ext cx="1341437" cy="1270000"/>
            <a:chOff x="5037138" y="2779713"/>
            <a:chExt cx="1341437" cy="1270000"/>
          </a:xfrm>
        </p:grpSpPr>
        <p:sp>
          <p:nvSpPr>
            <p:cNvPr id="70" name="六边形 69">
              <a:extLst>
                <a:ext uri="{FF2B5EF4-FFF2-40B4-BE49-F238E27FC236}">
                  <a16:creationId xmlns:a16="http://schemas.microsoft.com/office/drawing/2014/main" xmlns="" id="{504D2C54-8B13-084B-959C-CDDD2C72FC0F}"/>
                </a:ext>
              </a:extLst>
            </p:cNvPr>
            <p:cNvSpPr/>
            <p:nvPr/>
          </p:nvSpPr>
          <p:spPr>
            <a:xfrm>
              <a:off x="5037138" y="2779713"/>
              <a:ext cx="1341437" cy="1270000"/>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rgbClr val="FFFFFF"/>
                </a:solidFill>
                <a:latin typeface="微软雅黑" panose="020B0503020204020204" pitchFamily="34" charset="-122"/>
              </a:endParaRPr>
            </a:p>
          </p:txBody>
        </p:sp>
        <p:sp>
          <p:nvSpPr>
            <p:cNvPr id="71" name="TextBox 111">
              <a:extLst>
                <a:ext uri="{FF2B5EF4-FFF2-40B4-BE49-F238E27FC236}">
                  <a16:creationId xmlns:a16="http://schemas.microsoft.com/office/drawing/2014/main" xmlns="" id="{8D536F68-2E94-C04D-9BDA-845C24CD3AA6}"/>
                </a:ext>
              </a:extLst>
            </p:cNvPr>
            <p:cNvSpPr txBox="1">
              <a:spLocks noChangeArrowheads="1"/>
            </p:cNvSpPr>
            <p:nvPr/>
          </p:nvSpPr>
          <p:spPr bwMode="auto">
            <a:xfrm>
              <a:off x="5276850" y="3127182"/>
              <a:ext cx="954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高数据吞吐量</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a:extLst>
              <a:ext uri="{FF2B5EF4-FFF2-40B4-BE49-F238E27FC236}">
                <a16:creationId xmlns:a16="http://schemas.microsoft.com/office/drawing/2014/main" xmlns="" id="{6A1F9142-2DC5-2842-B2F7-1C36996F5BB5}"/>
              </a:ext>
            </a:extLst>
          </p:cNvPr>
          <p:cNvGrpSpPr>
            <a:grpSpLocks/>
          </p:cNvGrpSpPr>
          <p:nvPr/>
        </p:nvGrpSpPr>
        <p:grpSpPr bwMode="auto">
          <a:xfrm>
            <a:off x="6170613" y="3541713"/>
            <a:ext cx="1426370" cy="1268412"/>
            <a:chOff x="6170613" y="3541713"/>
            <a:chExt cx="1426370" cy="1268412"/>
          </a:xfrm>
        </p:grpSpPr>
        <p:sp>
          <p:nvSpPr>
            <p:cNvPr id="73" name="六边形 72">
              <a:extLst>
                <a:ext uri="{FF2B5EF4-FFF2-40B4-BE49-F238E27FC236}">
                  <a16:creationId xmlns:a16="http://schemas.microsoft.com/office/drawing/2014/main" xmlns="" id="{E18FD3E9-96D6-1344-A07B-8FBE4336FD46}"/>
                </a:ext>
              </a:extLst>
            </p:cNvPr>
            <p:cNvSpPr/>
            <p:nvPr/>
          </p:nvSpPr>
          <p:spPr>
            <a:xfrm>
              <a:off x="6170613" y="3541713"/>
              <a:ext cx="1341437" cy="1268412"/>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rgbClr val="FFFFFF"/>
                </a:solidFill>
                <a:latin typeface="微软雅黑" panose="020B0503020204020204" pitchFamily="34" charset="-122"/>
              </a:endParaRPr>
            </a:p>
          </p:txBody>
        </p:sp>
        <p:sp>
          <p:nvSpPr>
            <p:cNvPr id="74" name="TextBox 112">
              <a:extLst>
                <a:ext uri="{FF2B5EF4-FFF2-40B4-BE49-F238E27FC236}">
                  <a16:creationId xmlns:a16="http://schemas.microsoft.com/office/drawing/2014/main" xmlns="" id="{08221735-1754-F042-89E9-5243B25B0AB3}"/>
                </a:ext>
              </a:extLst>
            </p:cNvPr>
            <p:cNvSpPr txBox="1">
              <a:spLocks noChangeArrowheads="1"/>
            </p:cNvSpPr>
            <p:nvPr/>
          </p:nvSpPr>
          <p:spPr bwMode="auto">
            <a:xfrm>
              <a:off x="6493670" y="3978274"/>
              <a:ext cx="110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dirty="0">
                  <a:solidFill>
                    <a:schemeClr val="bg1"/>
                  </a:solidFill>
                  <a:latin typeface="微软雅黑" panose="020B0503020204020204" pitchFamily="34" charset="-122"/>
                  <a:ea typeface="微软雅黑" panose="020B0503020204020204" pitchFamily="34" charset="-122"/>
                </a:rPr>
                <a:t>……</a:t>
              </a:r>
            </a:p>
          </p:txBody>
        </p:sp>
      </p:grpSp>
      <p:sp>
        <p:nvSpPr>
          <p:cNvPr id="4" name="文本框 3">
            <a:extLst>
              <a:ext uri="{FF2B5EF4-FFF2-40B4-BE49-F238E27FC236}">
                <a16:creationId xmlns:a16="http://schemas.microsoft.com/office/drawing/2014/main" xmlns="" id="{2CDE1761-B306-A14D-A4C2-FE86093904EC}"/>
              </a:ext>
            </a:extLst>
          </p:cNvPr>
          <p:cNvSpPr txBox="1"/>
          <p:nvPr/>
        </p:nvSpPr>
        <p:spPr>
          <a:xfrm>
            <a:off x="766266" y="1998663"/>
            <a:ext cx="800219" cy="461665"/>
          </a:xfrm>
          <a:prstGeom prst="rect">
            <a:avLst/>
          </a:prstGeom>
          <a:noFill/>
          <a:ln>
            <a:noFill/>
          </a:ln>
        </p:spPr>
        <p:txBody>
          <a:bodyPr wrap="none" rtlCol="0">
            <a:spAutoFit/>
          </a:bodyPr>
          <a:lstStyle/>
          <a:p>
            <a:r>
              <a:rPr kumimoji="1" lang="zh-CN" altLang="en-US" sz="2400" b="1" dirty="0">
                <a:solidFill>
                  <a:srgbClr val="0070C0"/>
                </a:solidFill>
                <a:latin typeface="Microsoft YaHei" panose="020B0503020204020204" pitchFamily="34" charset="-122"/>
                <a:ea typeface="Microsoft YaHei" panose="020B0503020204020204" pitchFamily="34" charset="-122"/>
              </a:rPr>
              <a:t>优点</a:t>
            </a:r>
          </a:p>
        </p:txBody>
      </p:sp>
    </p:spTree>
    <p:custDataLst>
      <p:tags r:id="rId1"/>
    </p:custDataLst>
    <p:extLst>
      <p:ext uri="{BB962C8B-B14F-4D97-AF65-F5344CB8AC3E}">
        <p14:creationId xmlns:p14="http://schemas.microsoft.com/office/powerpoint/2010/main" val="42554547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par>
                                <p:cTn id="11" presetID="3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1000" fill="hold"/>
                                        <p:tgtEl>
                                          <p:spTgt spid="63"/>
                                        </p:tgtEl>
                                        <p:attrNameLst>
                                          <p:attrName>ppt_w</p:attrName>
                                        </p:attrNameLst>
                                      </p:cBhvr>
                                      <p:tavLst>
                                        <p:tav tm="0">
                                          <p:val>
                                            <p:fltVal val="0"/>
                                          </p:val>
                                        </p:tav>
                                        <p:tav tm="100000">
                                          <p:val>
                                            <p:strVal val="#ppt_w"/>
                                          </p:val>
                                        </p:tav>
                                      </p:tavLst>
                                    </p:anim>
                                    <p:anim calcmode="lin" valueType="num">
                                      <p:cBhvr>
                                        <p:cTn id="14" dur="1000" fill="hold"/>
                                        <p:tgtEl>
                                          <p:spTgt spid="63"/>
                                        </p:tgtEl>
                                        <p:attrNameLst>
                                          <p:attrName>ppt_h</p:attrName>
                                        </p:attrNameLst>
                                      </p:cBhvr>
                                      <p:tavLst>
                                        <p:tav tm="0">
                                          <p:val>
                                            <p:fltVal val="0"/>
                                          </p:val>
                                        </p:tav>
                                        <p:tav tm="100000">
                                          <p:val>
                                            <p:strVal val="#ppt_h"/>
                                          </p:val>
                                        </p:tav>
                                      </p:tavLst>
                                    </p:anim>
                                    <p:anim calcmode="lin" valueType="num">
                                      <p:cBhvr>
                                        <p:cTn id="15" dur="1000" fill="hold"/>
                                        <p:tgtEl>
                                          <p:spTgt spid="63"/>
                                        </p:tgtEl>
                                        <p:attrNameLst>
                                          <p:attrName>style.rotation</p:attrName>
                                        </p:attrNameLst>
                                      </p:cBhvr>
                                      <p:tavLst>
                                        <p:tav tm="0">
                                          <p:val>
                                            <p:fltVal val="90"/>
                                          </p:val>
                                        </p:tav>
                                        <p:tav tm="100000">
                                          <p:val>
                                            <p:fltVal val="0"/>
                                          </p:val>
                                        </p:tav>
                                      </p:tavLst>
                                    </p:anim>
                                    <p:animEffect transition="in" filter="fade">
                                      <p:cBhvr>
                                        <p:cTn id="16" dur="1000"/>
                                        <p:tgtEl>
                                          <p:spTgt spid="63"/>
                                        </p:tgtEl>
                                      </p:cBhvr>
                                    </p:animEffect>
                                  </p:childTnLst>
                                </p:cTn>
                              </p:par>
                              <p:par>
                                <p:cTn id="17" presetID="3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1000" fill="hold"/>
                                        <p:tgtEl>
                                          <p:spTgt spid="66"/>
                                        </p:tgtEl>
                                        <p:attrNameLst>
                                          <p:attrName>ppt_w</p:attrName>
                                        </p:attrNameLst>
                                      </p:cBhvr>
                                      <p:tavLst>
                                        <p:tav tm="0">
                                          <p:val>
                                            <p:fltVal val="0"/>
                                          </p:val>
                                        </p:tav>
                                        <p:tav tm="100000">
                                          <p:val>
                                            <p:strVal val="#ppt_w"/>
                                          </p:val>
                                        </p:tav>
                                      </p:tavLst>
                                    </p:anim>
                                    <p:anim calcmode="lin" valueType="num">
                                      <p:cBhvr>
                                        <p:cTn id="20" dur="1000" fill="hold"/>
                                        <p:tgtEl>
                                          <p:spTgt spid="66"/>
                                        </p:tgtEl>
                                        <p:attrNameLst>
                                          <p:attrName>ppt_h</p:attrName>
                                        </p:attrNameLst>
                                      </p:cBhvr>
                                      <p:tavLst>
                                        <p:tav tm="0">
                                          <p:val>
                                            <p:fltVal val="0"/>
                                          </p:val>
                                        </p:tav>
                                        <p:tav tm="100000">
                                          <p:val>
                                            <p:strVal val="#ppt_h"/>
                                          </p:val>
                                        </p:tav>
                                      </p:tavLst>
                                    </p:anim>
                                    <p:anim calcmode="lin" valueType="num">
                                      <p:cBhvr>
                                        <p:cTn id="21" dur="1000" fill="hold"/>
                                        <p:tgtEl>
                                          <p:spTgt spid="66"/>
                                        </p:tgtEl>
                                        <p:attrNameLst>
                                          <p:attrName>style.rotation</p:attrName>
                                        </p:attrNameLst>
                                      </p:cBhvr>
                                      <p:tavLst>
                                        <p:tav tm="0">
                                          <p:val>
                                            <p:fltVal val="90"/>
                                          </p:val>
                                        </p:tav>
                                        <p:tav tm="100000">
                                          <p:val>
                                            <p:fltVal val="0"/>
                                          </p:val>
                                        </p:tav>
                                      </p:tavLst>
                                    </p:anim>
                                    <p:animEffect transition="in" filter="fade">
                                      <p:cBhvr>
                                        <p:cTn id="22" dur="1000"/>
                                        <p:tgtEl>
                                          <p:spTgt spid="66"/>
                                        </p:tgtEl>
                                      </p:cBhvr>
                                    </p:animEffect>
                                  </p:childTnLst>
                                </p:cTn>
                              </p:par>
                              <p:par>
                                <p:cTn id="23" presetID="3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fltVal val="0"/>
                                          </p:val>
                                        </p:tav>
                                        <p:tav tm="100000">
                                          <p:val>
                                            <p:strVal val="#ppt_w"/>
                                          </p:val>
                                        </p:tav>
                                      </p:tavLst>
                                    </p:anim>
                                    <p:anim calcmode="lin" valueType="num">
                                      <p:cBhvr>
                                        <p:cTn id="26" dur="1000" fill="hold"/>
                                        <p:tgtEl>
                                          <p:spTgt spid="69"/>
                                        </p:tgtEl>
                                        <p:attrNameLst>
                                          <p:attrName>ppt_h</p:attrName>
                                        </p:attrNameLst>
                                      </p:cBhvr>
                                      <p:tavLst>
                                        <p:tav tm="0">
                                          <p:val>
                                            <p:fltVal val="0"/>
                                          </p:val>
                                        </p:tav>
                                        <p:tav tm="100000">
                                          <p:val>
                                            <p:strVal val="#ppt_h"/>
                                          </p:val>
                                        </p:tav>
                                      </p:tavLst>
                                    </p:anim>
                                    <p:anim calcmode="lin" valueType="num">
                                      <p:cBhvr>
                                        <p:cTn id="27" dur="1000" fill="hold"/>
                                        <p:tgtEl>
                                          <p:spTgt spid="69"/>
                                        </p:tgtEl>
                                        <p:attrNameLst>
                                          <p:attrName>style.rotation</p:attrName>
                                        </p:attrNameLst>
                                      </p:cBhvr>
                                      <p:tavLst>
                                        <p:tav tm="0">
                                          <p:val>
                                            <p:fltVal val="90"/>
                                          </p:val>
                                        </p:tav>
                                        <p:tav tm="100000">
                                          <p:val>
                                            <p:fltVal val="0"/>
                                          </p:val>
                                        </p:tav>
                                      </p:tavLst>
                                    </p:anim>
                                    <p:animEffect transition="in" filter="fade">
                                      <p:cBhvr>
                                        <p:cTn id="28" dur="1000"/>
                                        <p:tgtEl>
                                          <p:spTgt spid="69"/>
                                        </p:tgtEl>
                                      </p:cBhvr>
                                    </p:animEffect>
                                  </p:childTnLst>
                                </p:cTn>
                              </p:par>
                              <p:par>
                                <p:cTn id="29" presetID="3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1000" fill="hold"/>
                                        <p:tgtEl>
                                          <p:spTgt spid="72"/>
                                        </p:tgtEl>
                                        <p:attrNameLst>
                                          <p:attrName>ppt_w</p:attrName>
                                        </p:attrNameLst>
                                      </p:cBhvr>
                                      <p:tavLst>
                                        <p:tav tm="0">
                                          <p:val>
                                            <p:fltVal val="0"/>
                                          </p:val>
                                        </p:tav>
                                        <p:tav tm="100000">
                                          <p:val>
                                            <p:strVal val="#ppt_w"/>
                                          </p:val>
                                        </p:tav>
                                      </p:tavLst>
                                    </p:anim>
                                    <p:anim calcmode="lin" valueType="num">
                                      <p:cBhvr>
                                        <p:cTn id="32" dur="1000" fill="hold"/>
                                        <p:tgtEl>
                                          <p:spTgt spid="72"/>
                                        </p:tgtEl>
                                        <p:attrNameLst>
                                          <p:attrName>ppt_h</p:attrName>
                                        </p:attrNameLst>
                                      </p:cBhvr>
                                      <p:tavLst>
                                        <p:tav tm="0">
                                          <p:val>
                                            <p:fltVal val="0"/>
                                          </p:val>
                                        </p:tav>
                                        <p:tav tm="100000">
                                          <p:val>
                                            <p:strVal val="#ppt_h"/>
                                          </p:val>
                                        </p:tav>
                                      </p:tavLst>
                                    </p:anim>
                                    <p:anim calcmode="lin" valueType="num">
                                      <p:cBhvr>
                                        <p:cTn id="33" dur="1000" fill="hold"/>
                                        <p:tgtEl>
                                          <p:spTgt spid="72"/>
                                        </p:tgtEl>
                                        <p:attrNameLst>
                                          <p:attrName>style.rotation</p:attrName>
                                        </p:attrNameLst>
                                      </p:cBhvr>
                                      <p:tavLst>
                                        <p:tav tm="0">
                                          <p:val>
                                            <p:fltVal val="90"/>
                                          </p:val>
                                        </p:tav>
                                        <p:tav tm="100000">
                                          <p:val>
                                            <p:fltVal val="0"/>
                                          </p:val>
                                        </p:tav>
                                      </p:tavLst>
                                    </p:anim>
                                    <p:animEffect transition="in" filter="fade">
                                      <p:cBhvr>
                                        <p:cTn id="3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13834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的特点</a:t>
            </a:r>
            <a:endParaRPr lang="en-US" altLang="zh-CN" sz="2400" b="1" spc="200" dirty="0">
              <a:solidFill>
                <a:srgbClr val="1369B2"/>
              </a:solidFill>
              <a:latin typeface="微软雅黑" pitchFamily="34" charset="-122"/>
              <a:ea typeface="微软雅黑" pitchFamily="34" charset="-122"/>
            </a:endParaRPr>
          </a:p>
        </p:txBody>
      </p:sp>
      <p:sp>
        <p:nvSpPr>
          <p:cNvPr id="39" name="矩形 14"/>
          <p:cNvSpPr>
            <a:spLocks noChangeArrowheads="1"/>
          </p:cNvSpPr>
          <p:nvPr/>
        </p:nvSpPr>
        <p:spPr bwMode="auto">
          <a:xfrm>
            <a:off x="1415020" y="2045730"/>
            <a:ext cx="3477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itchFamily="34" charset="-122"/>
                <a:ea typeface="微软雅黑" pitchFamily="34" charset="-122"/>
              </a:rPr>
              <a:t>优点</a:t>
            </a:r>
          </a:p>
        </p:txBody>
      </p:sp>
      <p:sp>
        <p:nvSpPr>
          <p:cNvPr id="52" name="五边形 51">
            <a:extLst>
              <a:ext uri="{FF2B5EF4-FFF2-40B4-BE49-F238E27FC236}">
                <a16:creationId xmlns:a16="http://schemas.microsoft.com/office/drawing/2014/main" xmlns="" id="{D9BA3E70-BDB6-7B43-A888-19E6CB64C378}"/>
              </a:ext>
            </a:extLst>
          </p:cNvPr>
          <p:cNvSpPr/>
          <p:nvPr/>
        </p:nvSpPr>
        <p:spPr bwMode="auto">
          <a:xfrm>
            <a:off x="661480" y="1922589"/>
            <a:ext cx="1206214" cy="597470"/>
          </a:xfrm>
          <a:prstGeom prst="homePlate">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rgbClr val="0070C0"/>
              </a:solidFill>
              <a:effectLst/>
              <a:latin typeface="Arial" pitchFamily="34" charset="0"/>
              <a:ea typeface="宋体" pitchFamily="2" charset="-122"/>
            </a:endParaRPr>
          </a:p>
        </p:txBody>
      </p:sp>
      <p:sp>
        <p:nvSpPr>
          <p:cNvPr id="53" name="文本框 52">
            <a:extLst>
              <a:ext uri="{FF2B5EF4-FFF2-40B4-BE49-F238E27FC236}">
                <a16:creationId xmlns:a16="http://schemas.microsoft.com/office/drawing/2014/main" xmlns="" id="{132F3EDE-DD0B-2C4E-B551-A6784E2B2180}"/>
              </a:ext>
            </a:extLst>
          </p:cNvPr>
          <p:cNvSpPr txBox="1"/>
          <p:nvPr/>
        </p:nvSpPr>
        <p:spPr>
          <a:xfrm>
            <a:off x="766266" y="1998663"/>
            <a:ext cx="800219" cy="461665"/>
          </a:xfrm>
          <a:prstGeom prst="rect">
            <a:avLst/>
          </a:prstGeom>
          <a:noFill/>
          <a:ln>
            <a:noFill/>
          </a:ln>
        </p:spPr>
        <p:txBody>
          <a:bodyPr wrap="none" rtlCol="0">
            <a:spAutoFit/>
          </a:bodyPr>
          <a:lstStyle/>
          <a:p>
            <a:r>
              <a:rPr kumimoji="1" lang="zh-CN" altLang="en-US" sz="2400" b="1" dirty="0">
                <a:solidFill>
                  <a:srgbClr val="0070C0"/>
                </a:solidFill>
                <a:latin typeface="Microsoft YaHei" panose="020B0503020204020204" pitchFamily="34" charset="-122"/>
                <a:ea typeface="Microsoft YaHei" panose="020B0503020204020204" pitchFamily="34" charset="-122"/>
              </a:rPr>
              <a:t>缺点</a:t>
            </a:r>
          </a:p>
        </p:txBody>
      </p:sp>
      <p:grpSp>
        <p:nvGrpSpPr>
          <p:cNvPr id="54" name="组合 53">
            <a:extLst>
              <a:ext uri="{FF2B5EF4-FFF2-40B4-BE49-F238E27FC236}">
                <a16:creationId xmlns:a16="http://schemas.microsoft.com/office/drawing/2014/main" xmlns="" id="{34595565-CF6D-3F4A-BCC0-C99D2E4493D7}"/>
              </a:ext>
            </a:extLst>
          </p:cNvPr>
          <p:cNvGrpSpPr>
            <a:grpSpLocks/>
          </p:cNvGrpSpPr>
          <p:nvPr/>
        </p:nvGrpSpPr>
        <p:grpSpPr bwMode="auto">
          <a:xfrm>
            <a:off x="1639888" y="3541713"/>
            <a:ext cx="1664494" cy="1268412"/>
            <a:chOff x="1639888" y="3541713"/>
            <a:chExt cx="1664494" cy="1268412"/>
          </a:xfrm>
        </p:grpSpPr>
        <p:sp>
          <p:nvSpPr>
            <p:cNvPr id="55" name="六边形 54">
              <a:extLst>
                <a:ext uri="{FF2B5EF4-FFF2-40B4-BE49-F238E27FC236}">
                  <a16:creationId xmlns:a16="http://schemas.microsoft.com/office/drawing/2014/main" xmlns="" id="{9F75DE31-E8C6-EE44-9478-F18F952437DE}"/>
                </a:ext>
              </a:extLst>
            </p:cNvPr>
            <p:cNvSpPr/>
            <p:nvPr/>
          </p:nvSpPr>
          <p:spPr>
            <a:xfrm>
              <a:off x="1639888" y="3541713"/>
              <a:ext cx="1341437" cy="1268412"/>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endParaRPr>
            </a:p>
          </p:txBody>
        </p:sp>
        <p:sp>
          <p:nvSpPr>
            <p:cNvPr id="56" name="TextBox 2">
              <a:extLst>
                <a:ext uri="{FF2B5EF4-FFF2-40B4-BE49-F238E27FC236}">
                  <a16:creationId xmlns:a16="http://schemas.microsoft.com/office/drawing/2014/main" xmlns="" id="{0F7E5B5C-CE7D-5244-BDC3-25BDCF53388B}"/>
                </a:ext>
              </a:extLst>
            </p:cNvPr>
            <p:cNvSpPr txBox="1">
              <a:spLocks noChangeArrowheads="1"/>
            </p:cNvSpPr>
            <p:nvPr/>
          </p:nvSpPr>
          <p:spPr bwMode="auto">
            <a:xfrm>
              <a:off x="1867694" y="3987284"/>
              <a:ext cx="143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高延迟</a:t>
              </a:r>
            </a:p>
          </p:txBody>
        </p:sp>
      </p:grpSp>
      <p:grpSp>
        <p:nvGrpSpPr>
          <p:cNvPr id="57" name="组合 56">
            <a:extLst>
              <a:ext uri="{FF2B5EF4-FFF2-40B4-BE49-F238E27FC236}">
                <a16:creationId xmlns:a16="http://schemas.microsoft.com/office/drawing/2014/main" xmlns="" id="{AD279CDE-3905-5D42-824A-A1412EF32F56}"/>
              </a:ext>
            </a:extLst>
          </p:cNvPr>
          <p:cNvGrpSpPr>
            <a:grpSpLocks/>
          </p:cNvGrpSpPr>
          <p:nvPr/>
        </p:nvGrpSpPr>
        <p:grpSpPr bwMode="auto">
          <a:xfrm>
            <a:off x="2759653" y="2794000"/>
            <a:ext cx="1343025" cy="1270000"/>
            <a:chOff x="2759653" y="2794000"/>
            <a:chExt cx="1343025" cy="1270000"/>
          </a:xfrm>
        </p:grpSpPr>
        <p:sp>
          <p:nvSpPr>
            <p:cNvPr id="58" name="六边形 57">
              <a:extLst>
                <a:ext uri="{FF2B5EF4-FFF2-40B4-BE49-F238E27FC236}">
                  <a16:creationId xmlns:a16="http://schemas.microsoft.com/office/drawing/2014/main" xmlns="" id="{387030BF-ACD0-3043-91FA-DC1C1B09AFC9}"/>
                </a:ext>
              </a:extLst>
            </p:cNvPr>
            <p:cNvSpPr/>
            <p:nvPr/>
          </p:nvSpPr>
          <p:spPr>
            <a:xfrm>
              <a:off x="2759653" y="2794000"/>
              <a:ext cx="1343025" cy="1270000"/>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chemeClr val="bg1"/>
                </a:solidFill>
                <a:latin typeface="微软雅黑" panose="020B0503020204020204" pitchFamily="34" charset="-122"/>
              </a:endParaRPr>
            </a:p>
          </p:txBody>
        </p:sp>
        <p:sp>
          <p:nvSpPr>
            <p:cNvPr id="59" name="TextBox 109">
              <a:extLst>
                <a:ext uri="{FF2B5EF4-FFF2-40B4-BE49-F238E27FC236}">
                  <a16:creationId xmlns:a16="http://schemas.microsoft.com/office/drawing/2014/main" xmlns="" id="{15246396-5C81-2B4C-9E9E-5B5B754258FF}"/>
                </a:ext>
              </a:extLst>
            </p:cNvPr>
            <p:cNvSpPr txBox="1">
              <a:spLocks noChangeArrowheads="1"/>
            </p:cNvSpPr>
            <p:nvPr/>
          </p:nvSpPr>
          <p:spPr bwMode="auto">
            <a:xfrm>
              <a:off x="2873605" y="3091833"/>
              <a:ext cx="1149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不适合小文件存取</a:t>
              </a:r>
            </a:p>
          </p:txBody>
        </p:sp>
      </p:grpSp>
      <p:grpSp>
        <p:nvGrpSpPr>
          <p:cNvPr id="97" name="组合 96">
            <a:extLst>
              <a:ext uri="{FF2B5EF4-FFF2-40B4-BE49-F238E27FC236}">
                <a16:creationId xmlns:a16="http://schemas.microsoft.com/office/drawing/2014/main" xmlns="" id="{B62FF0E5-4E41-E14C-B4D2-2F46F7DDBB09}"/>
              </a:ext>
            </a:extLst>
          </p:cNvPr>
          <p:cNvGrpSpPr>
            <a:grpSpLocks/>
          </p:cNvGrpSpPr>
          <p:nvPr/>
        </p:nvGrpSpPr>
        <p:grpSpPr bwMode="auto">
          <a:xfrm>
            <a:off x="3903663" y="3536950"/>
            <a:ext cx="1341437" cy="1270000"/>
            <a:chOff x="3903663" y="3536950"/>
            <a:chExt cx="1341437" cy="1270000"/>
          </a:xfrm>
        </p:grpSpPr>
        <p:sp>
          <p:nvSpPr>
            <p:cNvPr id="98" name="六边形 97">
              <a:extLst>
                <a:ext uri="{FF2B5EF4-FFF2-40B4-BE49-F238E27FC236}">
                  <a16:creationId xmlns:a16="http://schemas.microsoft.com/office/drawing/2014/main" xmlns="" id="{D354AC73-0E8D-7544-BB69-B011189E7397}"/>
                </a:ext>
              </a:extLst>
            </p:cNvPr>
            <p:cNvSpPr/>
            <p:nvPr/>
          </p:nvSpPr>
          <p:spPr>
            <a:xfrm>
              <a:off x="3903663" y="3536950"/>
              <a:ext cx="1341437" cy="1270000"/>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rgbClr val="FFFFFF"/>
                </a:solidFill>
                <a:latin typeface="微软雅黑" panose="020B0503020204020204" pitchFamily="34" charset="-122"/>
              </a:endParaRPr>
            </a:p>
          </p:txBody>
        </p:sp>
        <p:sp>
          <p:nvSpPr>
            <p:cNvPr id="100" name="TextBox 110">
              <a:extLst>
                <a:ext uri="{FF2B5EF4-FFF2-40B4-BE49-F238E27FC236}">
                  <a16:creationId xmlns:a16="http://schemas.microsoft.com/office/drawing/2014/main" xmlns="" id="{D583C3FD-DCE7-3442-8853-733A672381C9}"/>
                </a:ext>
              </a:extLst>
            </p:cNvPr>
            <p:cNvSpPr txBox="1">
              <a:spLocks noChangeArrowheads="1"/>
            </p:cNvSpPr>
            <p:nvPr/>
          </p:nvSpPr>
          <p:spPr bwMode="auto">
            <a:xfrm>
              <a:off x="4039389" y="3866810"/>
              <a:ext cx="1122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不适合并发写入</a:t>
              </a:r>
            </a:p>
          </p:txBody>
        </p:sp>
      </p:grpSp>
      <p:grpSp>
        <p:nvGrpSpPr>
          <p:cNvPr id="105" name="组合 104">
            <a:extLst>
              <a:ext uri="{FF2B5EF4-FFF2-40B4-BE49-F238E27FC236}">
                <a16:creationId xmlns:a16="http://schemas.microsoft.com/office/drawing/2014/main" xmlns="" id="{A4AF6587-83DF-DC43-8969-39984A080A90}"/>
              </a:ext>
            </a:extLst>
          </p:cNvPr>
          <p:cNvGrpSpPr>
            <a:grpSpLocks/>
          </p:cNvGrpSpPr>
          <p:nvPr/>
        </p:nvGrpSpPr>
        <p:grpSpPr bwMode="auto">
          <a:xfrm>
            <a:off x="5131196" y="2794000"/>
            <a:ext cx="1426370" cy="1268412"/>
            <a:chOff x="6170613" y="3541713"/>
            <a:chExt cx="1426370" cy="1268412"/>
          </a:xfrm>
        </p:grpSpPr>
        <p:sp>
          <p:nvSpPr>
            <p:cNvPr id="107" name="六边形 106">
              <a:extLst>
                <a:ext uri="{FF2B5EF4-FFF2-40B4-BE49-F238E27FC236}">
                  <a16:creationId xmlns:a16="http://schemas.microsoft.com/office/drawing/2014/main" xmlns="" id="{3764C067-98F2-5343-BC15-77D686F160AC}"/>
                </a:ext>
              </a:extLst>
            </p:cNvPr>
            <p:cNvSpPr/>
            <p:nvPr/>
          </p:nvSpPr>
          <p:spPr>
            <a:xfrm>
              <a:off x="6170613" y="3541713"/>
              <a:ext cx="1341437" cy="1268412"/>
            </a:xfrm>
            <a:prstGeom prst="hexagon">
              <a:avLst/>
            </a:pr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dirty="0">
                <a:solidFill>
                  <a:srgbClr val="FFFFFF"/>
                </a:solidFill>
                <a:latin typeface="微软雅黑" panose="020B0503020204020204" pitchFamily="34" charset="-122"/>
              </a:endParaRPr>
            </a:p>
          </p:txBody>
        </p:sp>
        <p:sp>
          <p:nvSpPr>
            <p:cNvPr id="108" name="TextBox 112">
              <a:extLst>
                <a:ext uri="{FF2B5EF4-FFF2-40B4-BE49-F238E27FC236}">
                  <a16:creationId xmlns:a16="http://schemas.microsoft.com/office/drawing/2014/main" xmlns="" id="{470A4F98-2454-8F45-8641-4963ADD3AC1C}"/>
                </a:ext>
              </a:extLst>
            </p:cNvPr>
            <p:cNvSpPr txBox="1">
              <a:spLocks noChangeArrowheads="1"/>
            </p:cNvSpPr>
            <p:nvPr/>
          </p:nvSpPr>
          <p:spPr bwMode="auto">
            <a:xfrm>
              <a:off x="6493670" y="3978274"/>
              <a:ext cx="110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dirty="0">
                  <a:solidFill>
                    <a:schemeClr val="bg1"/>
                  </a:solidFill>
                  <a:latin typeface="微软雅黑" panose="020B0503020204020204" pitchFamily="34" charset="-122"/>
                  <a:ea typeface="微软雅黑" panose="020B0503020204020204" pitchFamily="34" charset="-122"/>
                </a:rPr>
                <a:t>……</a:t>
              </a:r>
            </a:p>
          </p:txBody>
        </p:sp>
      </p:grpSp>
    </p:spTree>
    <p:custDataLst>
      <p:tags r:id="rId1"/>
    </p:custDataLst>
    <p:extLst>
      <p:ext uri="{BB962C8B-B14F-4D97-AF65-F5344CB8AC3E}">
        <p14:creationId xmlns:p14="http://schemas.microsoft.com/office/powerpoint/2010/main" val="22078220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par>
                                <p:cTn id="11" presetID="3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fltVal val="0"/>
                                          </p:val>
                                        </p:tav>
                                        <p:tav tm="100000">
                                          <p:val>
                                            <p:strVal val="#ppt_w"/>
                                          </p:val>
                                        </p:tav>
                                      </p:tavLst>
                                    </p:anim>
                                    <p:anim calcmode="lin" valueType="num">
                                      <p:cBhvr>
                                        <p:cTn id="14" dur="1000" fill="hold"/>
                                        <p:tgtEl>
                                          <p:spTgt spid="57"/>
                                        </p:tgtEl>
                                        <p:attrNameLst>
                                          <p:attrName>ppt_h</p:attrName>
                                        </p:attrNameLst>
                                      </p:cBhvr>
                                      <p:tavLst>
                                        <p:tav tm="0">
                                          <p:val>
                                            <p:fltVal val="0"/>
                                          </p:val>
                                        </p:tav>
                                        <p:tav tm="100000">
                                          <p:val>
                                            <p:strVal val="#ppt_h"/>
                                          </p:val>
                                        </p:tav>
                                      </p:tavLst>
                                    </p:anim>
                                    <p:anim calcmode="lin" valueType="num">
                                      <p:cBhvr>
                                        <p:cTn id="15" dur="1000" fill="hold"/>
                                        <p:tgtEl>
                                          <p:spTgt spid="57"/>
                                        </p:tgtEl>
                                        <p:attrNameLst>
                                          <p:attrName>style.rotation</p:attrName>
                                        </p:attrNameLst>
                                      </p:cBhvr>
                                      <p:tavLst>
                                        <p:tav tm="0">
                                          <p:val>
                                            <p:fltVal val="90"/>
                                          </p:val>
                                        </p:tav>
                                        <p:tav tm="100000">
                                          <p:val>
                                            <p:fltVal val="0"/>
                                          </p:val>
                                        </p:tav>
                                      </p:tavLst>
                                    </p:anim>
                                    <p:animEffect transition="in" filter="fade">
                                      <p:cBhvr>
                                        <p:cTn id="16" dur="1000"/>
                                        <p:tgtEl>
                                          <p:spTgt spid="57"/>
                                        </p:tgtEl>
                                      </p:cBhvr>
                                    </p:animEffect>
                                  </p:childTnLst>
                                </p:cTn>
                              </p:par>
                              <p:par>
                                <p:cTn id="17" presetID="3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000" fill="hold"/>
                                        <p:tgtEl>
                                          <p:spTgt spid="97"/>
                                        </p:tgtEl>
                                        <p:attrNameLst>
                                          <p:attrName>ppt_w</p:attrName>
                                        </p:attrNameLst>
                                      </p:cBhvr>
                                      <p:tavLst>
                                        <p:tav tm="0">
                                          <p:val>
                                            <p:fltVal val="0"/>
                                          </p:val>
                                        </p:tav>
                                        <p:tav tm="100000">
                                          <p:val>
                                            <p:strVal val="#ppt_w"/>
                                          </p:val>
                                        </p:tav>
                                      </p:tavLst>
                                    </p:anim>
                                    <p:anim calcmode="lin" valueType="num">
                                      <p:cBhvr>
                                        <p:cTn id="20" dur="1000" fill="hold"/>
                                        <p:tgtEl>
                                          <p:spTgt spid="97"/>
                                        </p:tgtEl>
                                        <p:attrNameLst>
                                          <p:attrName>ppt_h</p:attrName>
                                        </p:attrNameLst>
                                      </p:cBhvr>
                                      <p:tavLst>
                                        <p:tav tm="0">
                                          <p:val>
                                            <p:fltVal val="0"/>
                                          </p:val>
                                        </p:tav>
                                        <p:tav tm="100000">
                                          <p:val>
                                            <p:strVal val="#ppt_h"/>
                                          </p:val>
                                        </p:tav>
                                      </p:tavLst>
                                    </p:anim>
                                    <p:anim calcmode="lin" valueType="num">
                                      <p:cBhvr>
                                        <p:cTn id="21" dur="1000" fill="hold"/>
                                        <p:tgtEl>
                                          <p:spTgt spid="97"/>
                                        </p:tgtEl>
                                        <p:attrNameLst>
                                          <p:attrName>style.rotation</p:attrName>
                                        </p:attrNameLst>
                                      </p:cBhvr>
                                      <p:tavLst>
                                        <p:tav tm="0">
                                          <p:val>
                                            <p:fltVal val="90"/>
                                          </p:val>
                                        </p:tav>
                                        <p:tav tm="100000">
                                          <p:val>
                                            <p:fltVal val="0"/>
                                          </p:val>
                                        </p:tav>
                                      </p:tavLst>
                                    </p:anim>
                                    <p:animEffect transition="in" filter="fade">
                                      <p:cBhvr>
                                        <p:cTn id="22" dur="1000"/>
                                        <p:tgtEl>
                                          <p:spTgt spid="97"/>
                                        </p:tgtEl>
                                      </p:cBhvr>
                                    </p:animEffect>
                                  </p:childTnLst>
                                </p:cTn>
                              </p:par>
                              <p:par>
                                <p:cTn id="23" presetID="3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1000" fill="hold"/>
                                        <p:tgtEl>
                                          <p:spTgt spid="105"/>
                                        </p:tgtEl>
                                        <p:attrNameLst>
                                          <p:attrName>ppt_w</p:attrName>
                                        </p:attrNameLst>
                                      </p:cBhvr>
                                      <p:tavLst>
                                        <p:tav tm="0">
                                          <p:val>
                                            <p:fltVal val="0"/>
                                          </p:val>
                                        </p:tav>
                                        <p:tav tm="100000">
                                          <p:val>
                                            <p:strVal val="#ppt_w"/>
                                          </p:val>
                                        </p:tav>
                                      </p:tavLst>
                                    </p:anim>
                                    <p:anim calcmode="lin" valueType="num">
                                      <p:cBhvr>
                                        <p:cTn id="26" dur="1000" fill="hold"/>
                                        <p:tgtEl>
                                          <p:spTgt spid="105"/>
                                        </p:tgtEl>
                                        <p:attrNameLst>
                                          <p:attrName>ppt_h</p:attrName>
                                        </p:attrNameLst>
                                      </p:cBhvr>
                                      <p:tavLst>
                                        <p:tav tm="0">
                                          <p:val>
                                            <p:fltVal val="0"/>
                                          </p:val>
                                        </p:tav>
                                        <p:tav tm="100000">
                                          <p:val>
                                            <p:strVal val="#ppt_h"/>
                                          </p:val>
                                        </p:tav>
                                      </p:tavLst>
                                    </p:anim>
                                    <p:anim calcmode="lin" valueType="num">
                                      <p:cBhvr>
                                        <p:cTn id="27" dur="1000" fill="hold"/>
                                        <p:tgtEl>
                                          <p:spTgt spid="105"/>
                                        </p:tgtEl>
                                        <p:attrNameLst>
                                          <p:attrName>style.rotation</p:attrName>
                                        </p:attrNameLst>
                                      </p:cBhvr>
                                      <p:tavLst>
                                        <p:tav tm="0">
                                          <p:val>
                                            <p:fltVal val="90"/>
                                          </p:val>
                                        </p:tav>
                                        <p:tav tm="100000">
                                          <p:val>
                                            <p:fltVal val="0"/>
                                          </p:val>
                                        </p:tav>
                                      </p:tavLst>
                                    </p:anim>
                                    <p:animEffect transition="in" filter="fade">
                                      <p:cBhvr>
                                        <p:cTn id="28"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ChangeArrowheads="1"/>
          </p:cNvSpPr>
          <p:nvPr/>
        </p:nvSpPr>
        <p:spPr bwMode="auto">
          <a:xfrm>
            <a:off x="1751013" y="136525"/>
            <a:ext cx="5148262"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600" b="1">
                <a:solidFill>
                  <a:srgbClr val="1369B2"/>
                </a:solidFill>
                <a:latin typeface="微软雅黑" pitchFamily="34" charset="-122"/>
                <a:ea typeface="微软雅黑" pitchFamily="34" charset="-122"/>
                <a:sym typeface="宋体" pitchFamily="2" charset="-122"/>
              </a:rPr>
              <a:t>✎ 学习目标</a:t>
            </a:r>
          </a:p>
        </p:txBody>
      </p:sp>
      <p:grpSp>
        <p:nvGrpSpPr>
          <p:cNvPr id="36" name="组合 35"/>
          <p:cNvGrpSpPr>
            <a:grpSpLocks/>
          </p:cNvGrpSpPr>
          <p:nvPr/>
        </p:nvGrpSpPr>
        <p:grpSpPr bwMode="auto">
          <a:xfrm>
            <a:off x="1932016" y="1793902"/>
            <a:ext cx="5211706" cy="3600395"/>
            <a:chOff x="1640609" y="1600884"/>
            <a:chExt cx="5969334" cy="4195231"/>
          </a:xfrm>
        </p:grpSpPr>
        <p:sp>
          <p:nvSpPr>
            <p:cNvPr id="37" name="弧形 36"/>
            <p:cNvSpPr/>
            <p:nvPr/>
          </p:nvSpPr>
          <p:spPr bwMode="auto">
            <a:xfrm rot="5400000">
              <a:off x="3977696" y="3085588"/>
              <a:ext cx="1313342" cy="1314614"/>
            </a:xfrm>
            <a:prstGeom prst="arc">
              <a:avLst>
                <a:gd name="adj1" fmla="val 5382197"/>
                <a:gd name="adj2" fmla="val 0"/>
              </a:avLst>
            </a:prstGeom>
            <a:noFill/>
            <a:ln w="57150" cap="flat" cmpd="sng" algn="ctr">
              <a:solidFill>
                <a:srgbClr val="D5F4FF"/>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sp>
          <p:nvSpPr>
            <p:cNvPr id="38" name="弧形 37"/>
            <p:cNvSpPr/>
            <p:nvPr/>
          </p:nvSpPr>
          <p:spPr bwMode="auto">
            <a:xfrm>
              <a:off x="4091612" y="3202759"/>
              <a:ext cx="1083692" cy="1083969"/>
            </a:xfrm>
            <a:prstGeom prst="arc">
              <a:avLst>
                <a:gd name="adj1" fmla="val 10763236"/>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sp>
          <p:nvSpPr>
            <p:cNvPr id="39" name="弧形 38"/>
            <p:cNvSpPr/>
            <p:nvPr/>
          </p:nvSpPr>
          <p:spPr bwMode="auto">
            <a:xfrm rot="16200000">
              <a:off x="4173068" y="3346778"/>
              <a:ext cx="897142" cy="823679"/>
            </a:xfrm>
            <a:prstGeom prst="arc">
              <a:avLst>
                <a:gd name="adj1" fmla="val 16251812"/>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grpSp>
          <p:nvGrpSpPr>
            <p:cNvPr id="3111" name="组合 3"/>
            <p:cNvGrpSpPr>
              <a:grpSpLocks/>
            </p:cNvGrpSpPr>
            <p:nvPr/>
          </p:nvGrpSpPr>
          <p:grpSpPr bwMode="auto">
            <a:xfrm>
              <a:off x="1640609" y="1600884"/>
              <a:ext cx="5969334" cy="4195231"/>
              <a:chOff x="1640610" y="1600886"/>
              <a:chExt cx="5969336" cy="4195236"/>
            </a:xfrm>
          </p:grpSpPr>
          <p:graphicFrame>
            <p:nvGraphicFramePr>
              <p:cNvPr id="2" name="图表 2"/>
              <p:cNvGraphicFramePr>
                <a:graphicFrameLocks/>
              </p:cNvGraphicFramePr>
              <p:nvPr>
                <p:extLst>
                  <p:ext uri="{D42A27DB-BD31-4B8C-83A1-F6EECF244321}">
                    <p14:modId xmlns:p14="http://schemas.microsoft.com/office/powerpoint/2010/main" val="3435784656"/>
                  </p:ext>
                </p:extLst>
              </p:nvPr>
            </p:nvGraphicFramePr>
            <p:xfrm>
              <a:off x="1640610" y="1600886"/>
              <a:ext cx="5969336" cy="4195236"/>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rot="18892830">
                <a:off x="3261794" y="2497342"/>
                <a:ext cx="1041425" cy="458206"/>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了解</a:t>
                </a:r>
              </a:p>
            </p:txBody>
          </p:sp>
          <p:sp>
            <p:nvSpPr>
              <p:cNvPr id="45" name="TextBox 44"/>
              <p:cNvSpPr txBox="1"/>
              <p:nvPr/>
            </p:nvSpPr>
            <p:spPr>
              <a:xfrm rot="3026289">
                <a:off x="3289067" y="4485856"/>
                <a:ext cx="1041426" cy="458206"/>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p>
            </p:txBody>
          </p:sp>
        </p:grpSp>
        <p:sp>
          <p:nvSpPr>
            <p:cNvPr id="41" name="TextBox 40"/>
            <p:cNvSpPr txBox="1"/>
            <p:nvPr/>
          </p:nvSpPr>
          <p:spPr>
            <a:xfrm rot="3181581" flipH="1">
              <a:off x="5143707" y="2706365"/>
              <a:ext cx="1041425" cy="458205"/>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p>
          </p:txBody>
        </p:sp>
        <p:sp>
          <p:nvSpPr>
            <p:cNvPr id="42" name="TextBox 41"/>
            <p:cNvSpPr txBox="1"/>
            <p:nvPr/>
          </p:nvSpPr>
          <p:spPr>
            <a:xfrm rot="8102442" flipH="1" flipV="1">
              <a:off x="5164395" y="4374559"/>
              <a:ext cx="1040054" cy="466214"/>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熟悉</a:t>
              </a:r>
            </a:p>
          </p:txBody>
        </p:sp>
      </p:grpSp>
      <p:grpSp>
        <p:nvGrpSpPr>
          <p:cNvPr id="46" name="组合 45"/>
          <p:cNvGrpSpPr>
            <a:grpSpLocks/>
          </p:cNvGrpSpPr>
          <p:nvPr/>
        </p:nvGrpSpPr>
        <p:grpSpPr bwMode="auto">
          <a:xfrm>
            <a:off x="260350" y="1474788"/>
            <a:ext cx="3025988" cy="1152525"/>
            <a:chOff x="128821" y="1605947"/>
            <a:chExt cx="3025786" cy="1149823"/>
          </a:xfrm>
        </p:grpSpPr>
        <p:sp>
          <p:nvSpPr>
            <p:cNvPr id="3101" name="矩形 5"/>
            <p:cNvSpPr>
              <a:spLocks noChangeArrowheads="1"/>
            </p:cNvSpPr>
            <p:nvPr/>
          </p:nvSpPr>
          <p:spPr bwMode="auto">
            <a:xfrm>
              <a:off x="758478" y="1962655"/>
              <a:ext cx="2396129" cy="55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nSpc>
                  <a:spcPts val="3600"/>
                </a:lnSpc>
              </a:pPr>
              <a:r>
                <a:rPr lang="zh-CN" altLang="en-US" b="1" dirty="0">
                  <a:latin typeface="微软雅黑" pitchFamily="34" charset="-122"/>
                  <a:ea typeface="微软雅黑" pitchFamily="34" charset="-122"/>
                </a:rPr>
                <a:t>了解</a:t>
              </a:r>
              <a:r>
                <a:rPr lang="en-US" altLang="zh-CN" b="1" dirty="0">
                  <a:solidFill>
                    <a:srgbClr val="1369B2"/>
                  </a:solidFill>
                  <a:latin typeface="微软雅黑" pitchFamily="34" charset="-122"/>
                  <a:ea typeface="微软雅黑" pitchFamily="34" charset="-122"/>
                </a:rPr>
                <a:t>HDFS</a:t>
              </a:r>
              <a:r>
                <a:rPr lang="zh-CN" altLang="en-US" b="1" dirty="0">
                  <a:latin typeface="微软雅黑" pitchFamily="34" charset="-122"/>
                  <a:ea typeface="微软雅黑" pitchFamily="34" charset="-122"/>
                </a:rPr>
                <a:t>演变</a:t>
              </a:r>
              <a:endParaRPr lang="en-US" altLang="zh-CN" b="1" dirty="0">
                <a:solidFill>
                  <a:srgbClr val="1369B2"/>
                </a:solidFill>
                <a:latin typeface="微软雅黑" pitchFamily="34" charset="-122"/>
                <a:ea typeface="微软雅黑" pitchFamily="34" charset="-122"/>
              </a:endParaRPr>
            </a:p>
          </p:txBody>
        </p:sp>
        <p:grpSp>
          <p:nvGrpSpPr>
            <p:cNvPr id="3102" name="组合 16"/>
            <p:cNvGrpSpPr>
              <a:grpSpLocks/>
            </p:cNvGrpSpPr>
            <p:nvPr/>
          </p:nvGrpSpPr>
          <p:grpSpPr bwMode="auto">
            <a:xfrm>
              <a:off x="402202" y="2103290"/>
              <a:ext cx="2352574" cy="652480"/>
              <a:chOff x="795896" y="2351986"/>
              <a:chExt cx="2351394" cy="652471"/>
            </a:xfrm>
          </p:grpSpPr>
          <p:cxnSp>
            <p:nvCxnSpPr>
              <p:cNvPr id="3106" name="直接连接符 7"/>
              <p:cNvCxnSpPr>
                <a:cxnSpLocks noChangeShapeType="1"/>
              </p:cNvCxnSpPr>
              <p:nvPr/>
            </p:nvCxnSpPr>
            <p:spPr bwMode="auto">
              <a:xfrm>
                <a:off x="795896" y="2351986"/>
                <a:ext cx="419799" cy="644105"/>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7" name="直接连接符 10"/>
              <p:cNvCxnSpPr>
                <a:cxnSpLocks noChangeShapeType="1"/>
              </p:cNvCxnSpPr>
              <p:nvPr/>
            </p:nvCxnSpPr>
            <p:spPr bwMode="auto">
              <a:xfrm flipV="1">
                <a:off x="1222939" y="2996091"/>
                <a:ext cx="1924351" cy="8366"/>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03" name="组合 15"/>
            <p:cNvGrpSpPr>
              <a:grpSpLocks/>
            </p:cNvGrpSpPr>
            <p:nvPr/>
          </p:nvGrpSpPr>
          <p:grpSpPr bwMode="auto">
            <a:xfrm>
              <a:off x="128821" y="1605947"/>
              <a:ext cx="474669" cy="522442"/>
              <a:chOff x="1207310" y="3521532"/>
              <a:chExt cx="474431" cy="522435"/>
            </a:xfrm>
          </p:grpSpPr>
          <p:sp>
            <p:nvSpPr>
              <p:cNvPr id="51" name="椭圆 50"/>
              <p:cNvSpPr/>
              <p:nvPr/>
            </p:nvSpPr>
            <p:spPr bwMode="auto">
              <a:xfrm>
                <a:off x="1207310" y="3550040"/>
                <a:ext cx="474393" cy="475127"/>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52" name="TextBox 51"/>
              <p:cNvSpPr txBox="1"/>
              <p:nvPr/>
            </p:nvSpPr>
            <p:spPr>
              <a:xfrm>
                <a:off x="1262841" y="3521532"/>
                <a:ext cx="334771" cy="522640"/>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1</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grpSp>
      <p:grpSp>
        <p:nvGrpSpPr>
          <p:cNvPr id="55" name="组合 54"/>
          <p:cNvGrpSpPr>
            <a:grpSpLocks/>
          </p:cNvGrpSpPr>
          <p:nvPr/>
        </p:nvGrpSpPr>
        <p:grpSpPr bwMode="auto">
          <a:xfrm>
            <a:off x="5992520" y="1508125"/>
            <a:ext cx="2900651" cy="1103313"/>
            <a:chOff x="5797543" y="2109791"/>
            <a:chExt cx="2898782" cy="1100134"/>
          </a:xfrm>
        </p:grpSpPr>
        <p:grpSp>
          <p:nvGrpSpPr>
            <p:cNvPr id="3094" name="组合 32"/>
            <p:cNvGrpSpPr>
              <a:grpSpLocks/>
            </p:cNvGrpSpPr>
            <p:nvPr/>
          </p:nvGrpSpPr>
          <p:grpSpPr bwMode="auto">
            <a:xfrm flipH="1">
              <a:off x="5945199" y="2557463"/>
              <a:ext cx="2486014" cy="652462"/>
              <a:chOff x="860198" y="2352244"/>
              <a:chExt cx="2486271" cy="652213"/>
            </a:xfrm>
          </p:grpSpPr>
          <p:cxnSp>
            <p:nvCxnSpPr>
              <p:cNvPr id="3099" name="直接连接符 33"/>
              <p:cNvCxnSpPr>
                <a:cxnSpLocks noChangeShapeType="1"/>
              </p:cNvCxnSpPr>
              <p:nvPr/>
            </p:nvCxnSpPr>
            <p:spPr bwMode="auto">
              <a:xfrm>
                <a:off x="860198" y="2352244"/>
                <a:ext cx="372267" cy="652213"/>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0" name="直接连接符 34"/>
              <p:cNvCxnSpPr>
                <a:cxnSpLocks noChangeShapeType="1"/>
              </p:cNvCxnSpPr>
              <p:nvPr/>
            </p:nvCxnSpPr>
            <p:spPr bwMode="auto">
              <a:xfrm>
                <a:off x="1222938" y="3004457"/>
                <a:ext cx="2123531" cy="0"/>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95" name="组合 35"/>
            <p:cNvGrpSpPr>
              <a:grpSpLocks/>
            </p:cNvGrpSpPr>
            <p:nvPr/>
          </p:nvGrpSpPr>
          <p:grpSpPr bwMode="auto">
            <a:xfrm>
              <a:off x="8223250" y="2109791"/>
              <a:ext cx="473075" cy="522287"/>
              <a:chOff x="1232465" y="3530023"/>
              <a:chExt cx="474415" cy="522742"/>
            </a:xfrm>
          </p:grpSpPr>
          <p:sp>
            <p:nvSpPr>
              <p:cNvPr id="59" name="椭圆 58"/>
              <p:cNvSpPr/>
              <p:nvPr/>
            </p:nvSpPr>
            <p:spPr bwMode="auto">
              <a:xfrm>
                <a:off x="1232771" y="3558541"/>
                <a:ext cx="474109" cy="47529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60" name="TextBox 59"/>
              <p:cNvSpPr txBox="1"/>
              <p:nvPr/>
            </p:nvSpPr>
            <p:spPr>
              <a:xfrm>
                <a:off x="1301183" y="3530023"/>
                <a:ext cx="335694" cy="522821"/>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2</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sp>
          <p:nvSpPr>
            <p:cNvPr id="3096" name="矩形 46"/>
            <p:cNvSpPr>
              <a:spLocks noChangeArrowheads="1"/>
            </p:cNvSpPr>
            <p:nvPr/>
          </p:nvSpPr>
          <p:spPr bwMode="auto">
            <a:xfrm>
              <a:off x="5797543" y="2184553"/>
              <a:ext cx="2567318" cy="95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3600"/>
                </a:lnSpc>
              </a:pPr>
              <a:r>
                <a:rPr lang="zh-CN" altLang="en-US" b="1" dirty="0">
                  <a:latin typeface="微软雅黑" pitchFamily="34" charset="-122"/>
                  <a:ea typeface="微软雅黑" pitchFamily="34" charset="-122"/>
                </a:rPr>
                <a:t>掌握</a:t>
              </a:r>
              <a:r>
                <a:rPr lang="en-US" altLang="zh-CN" b="1" dirty="0">
                  <a:solidFill>
                    <a:srgbClr val="1369B2"/>
                  </a:solidFill>
                  <a:latin typeface="微软雅黑" pitchFamily="34" charset="-122"/>
                  <a:ea typeface="微软雅黑" pitchFamily="34" charset="-122"/>
                </a:rPr>
                <a:t>HDFS</a:t>
              </a:r>
              <a:r>
                <a:rPr lang="zh-CN" altLang="en-US" b="1" dirty="0">
                  <a:solidFill>
                    <a:srgbClr val="1369B2"/>
                  </a:solidFill>
                  <a:latin typeface="微软雅黑" pitchFamily="34" charset="-122"/>
                  <a:ea typeface="微软雅黑" pitchFamily="34" charset="-122"/>
                </a:rPr>
                <a:t>特点</a:t>
              </a:r>
              <a:r>
                <a:rPr lang="zh-CN" altLang="en-US" b="1" dirty="0">
                  <a:latin typeface="微软雅黑" pitchFamily="34" charset="-122"/>
                  <a:ea typeface="微软雅黑" pitchFamily="34" charset="-122"/>
                </a:rPr>
                <a:t>及</a:t>
              </a:r>
              <a:r>
                <a:rPr lang="zh-CN" altLang="en-US" b="1" dirty="0">
                  <a:solidFill>
                    <a:srgbClr val="1369B2"/>
                  </a:solidFill>
                  <a:latin typeface="微软雅黑" pitchFamily="34" charset="-122"/>
                  <a:ea typeface="微软雅黑" pitchFamily="34" charset="-122"/>
                </a:rPr>
                <a:t>架构</a:t>
              </a:r>
              <a:r>
                <a:rPr lang="zh-CN" altLang="en-US" b="1" dirty="0">
                  <a:latin typeface="微软雅黑" pitchFamily="34" charset="-122"/>
                  <a:ea typeface="微软雅黑" pitchFamily="34" charset="-122"/>
                </a:rPr>
                <a:t>和</a:t>
              </a:r>
              <a:r>
                <a:rPr lang="zh-CN" altLang="en-US" b="1" dirty="0">
                  <a:solidFill>
                    <a:srgbClr val="1369B2"/>
                  </a:solidFill>
                  <a:latin typeface="微软雅黑" pitchFamily="34" charset="-122"/>
                  <a:ea typeface="微软雅黑" pitchFamily="34" charset="-122"/>
                </a:rPr>
                <a:t>原理</a:t>
              </a:r>
              <a:endParaRPr lang="zh-CN" altLang="zh-CN" b="1" dirty="0">
                <a:solidFill>
                  <a:srgbClr val="1369B2"/>
                </a:solidFill>
                <a:latin typeface="微软雅黑" pitchFamily="34" charset="-122"/>
                <a:ea typeface="微软雅黑" pitchFamily="34" charset="-122"/>
              </a:endParaRPr>
            </a:p>
          </p:txBody>
        </p:sp>
      </p:grpSp>
      <p:grpSp>
        <p:nvGrpSpPr>
          <p:cNvPr id="80" name="组合 79"/>
          <p:cNvGrpSpPr>
            <a:grpSpLocks/>
          </p:cNvGrpSpPr>
          <p:nvPr/>
        </p:nvGrpSpPr>
        <p:grpSpPr bwMode="auto">
          <a:xfrm>
            <a:off x="185738" y="4740275"/>
            <a:ext cx="3111761" cy="1130300"/>
            <a:chOff x="126620" y="4832230"/>
            <a:chExt cx="3112458" cy="1128671"/>
          </a:xfrm>
        </p:grpSpPr>
        <p:grpSp>
          <p:nvGrpSpPr>
            <p:cNvPr id="3080" name="组合 16"/>
            <p:cNvGrpSpPr>
              <a:grpSpLocks/>
            </p:cNvGrpSpPr>
            <p:nvPr/>
          </p:nvGrpSpPr>
          <p:grpSpPr bwMode="auto">
            <a:xfrm flipV="1">
              <a:off x="385273" y="4832230"/>
              <a:ext cx="2717487" cy="696094"/>
              <a:chOff x="808156" y="2500823"/>
              <a:chExt cx="2331795" cy="522506"/>
            </a:xfrm>
          </p:grpSpPr>
          <p:cxnSp>
            <p:nvCxnSpPr>
              <p:cNvPr id="3085" name="直接连接符 7"/>
              <p:cNvCxnSpPr>
                <a:cxnSpLocks noChangeShapeType="1"/>
              </p:cNvCxnSpPr>
              <p:nvPr/>
            </p:nvCxnSpPr>
            <p:spPr bwMode="auto">
              <a:xfrm>
                <a:off x="808156" y="2500823"/>
                <a:ext cx="402712" cy="522506"/>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6" name="直接连接符 10"/>
              <p:cNvCxnSpPr>
                <a:cxnSpLocks noChangeShapeType="1"/>
              </p:cNvCxnSpPr>
              <p:nvPr/>
            </p:nvCxnSpPr>
            <p:spPr bwMode="auto">
              <a:xfrm flipV="1">
                <a:off x="1208541" y="3013231"/>
                <a:ext cx="1931410" cy="3808"/>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1" name="组合 41"/>
            <p:cNvGrpSpPr>
              <a:grpSpLocks/>
            </p:cNvGrpSpPr>
            <p:nvPr/>
          </p:nvGrpSpPr>
          <p:grpSpPr bwMode="auto">
            <a:xfrm flipH="1">
              <a:off x="126620" y="5436138"/>
              <a:ext cx="473101" cy="524763"/>
              <a:chOff x="4187740" y="3324510"/>
              <a:chExt cx="474299" cy="524004"/>
            </a:xfrm>
          </p:grpSpPr>
          <p:sp>
            <p:nvSpPr>
              <p:cNvPr id="84" name="椭圆 83"/>
              <p:cNvSpPr/>
              <p:nvPr/>
            </p:nvSpPr>
            <p:spPr bwMode="auto">
              <a:xfrm>
                <a:off x="4187660" y="3375221"/>
                <a:ext cx="474379" cy="473293"/>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85" name="TextBox 84"/>
              <p:cNvSpPr txBox="1"/>
              <p:nvPr/>
            </p:nvSpPr>
            <p:spPr>
              <a:xfrm>
                <a:off x="4276805" y="3324568"/>
                <a:ext cx="335886" cy="522364"/>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4</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sp>
          <p:nvSpPr>
            <p:cNvPr id="3082" name="矩形 7"/>
            <p:cNvSpPr>
              <a:spLocks noChangeArrowheads="1"/>
            </p:cNvSpPr>
            <p:nvPr/>
          </p:nvSpPr>
          <p:spPr bwMode="auto">
            <a:xfrm>
              <a:off x="677138" y="5011563"/>
              <a:ext cx="2561940" cy="92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b="1" dirty="0">
                  <a:latin typeface="微软雅黑" pitchFamily="34" charset="-122"/>
                  <a:ea typeface="微软雅黑" pitchFamily="34" charset="-122"/>
                  <a:sym typeface="宋体" pitchFamily="2" charset="-122"/>
                </a:rPr>
                <a:t>掌握</a:t>
              </a:r>
              <a:r>
                <a:rPr lang="en-US" altLang="zh-CN" b="1" dirty="0">
                  <a:solidFill>
                    <a:srgbClr val="1369B2"/>
                  </a:solidFill>
                  <a:latin typeface="微软雅黑" pitchFamily="34" charset="-122"/>
                  <a:ea typeface="微软雅黑" pitchFamily="34" charset="-122"/>
                  <a:sym typeface="宋体" pitchFamily="2" charset="-122"/>
                </a:rPr>
                <a:t>HDFS</a:t>
              </a:r>
              <a:r>
                <a:rPr lang="zh-CN" altLang="en-US" b="1" dirty="0">
                  <a:latin typeface="微软雅黑" pitchFamily="34" charset="-122"/>
                  <a:ea typeface="微软雅黑" pitchFamily="34" charset="-122"/>
                  <a:sym typeface="宋体" pitchFamily="2" charset="-122"/>
                </a:rPr>
                <a:t>的</a:t>
              </a:r>
              <a:r>
                <a:rPr lang="en-US" altLang="zh-CN" b="1" dirty="0">
                  <a:solidFill>
                    <a:srgbClr val="1369B2"/>
                  </a:solidFill>
                  <a:latin typeface="微软雅黑" pitchFamily="34" charset="-122"/>
                  <a:ea typeface="微软雅黑" pitchFamily="34" charset="-122"/>
                  <a:sym typeface="宋体" pitchFamily="2" charset="-122"/>
                </a:rPr>
                <a:t>Shell</a:t>
              </a:r>
              <a:r>
                <a:rPr lang="zh-CN" altLang="en-US" b="1" dirty="0">
                  <a:solidFill>
                    <a:srgbClr val="1369B2"/>
                  </a:solidFill>
                  <a:latin typeface="微软雅黑" pitchFamily="34" charset="-122"/>
                  <a:ea typeface="微软雅黑" pitchFamily="34" charset="-122"/>
                  <a:sym typeface="宋体" pitchFamily="2" charset="-122"/>
                </a:rPr>
                <a:t>操作</a:t>
              </a:r>
              <a:r>
                <a:rPr lang="zh-CN" altLang="en-US" b="1" dirty="0">
                  <a:latin typeface="微软雅黑" pitchFamily="34" charset="-122"/>
                  <a:ea typeface="微软雅黑" pitchFamily="34" charset="-122"/>
                  <a:sym typeface="宋体" pitchFamily="2" charset="-122"/>
                </a:rPr>
                <a:t>和</a:t>
              </a:r>
              <a:r>
                <a:rPr lang="en-US" altLang="zh-CN" b="1" dirty="0">
                  <a:solidFill>
                    <a:srgbClr val="1369B2"/>
                  </a:solidFill>
                  <a:latin typeface="微软雅黑" pitchFamily="34" charset="-122"/>
                  <a:ea typeface="微软雅黑" pitchFamily="34" charset="-122"/>
                  <a:sym typeface="宋体" pitchFamily="2" charset="-122"/>
                </a:rPr>
                <a:t>Java API</a:t>
              </a:r>
              <a:r>
                <a:rPr lang="zh-CN" altLang="en-US" b="1" dirty="0">
                  <a:solidFill>
                    <a:srgbClr val="1369B2"/>
                  </a:solidFill>
                  <a:latin typeface="微软雅黑" pitchFamily="34" charset="-122"/>
                  <a:ea typeface="微软雅黑" pitchFamily="34" charset="-122"/>
                  <a:sym typeface="宋体" pitchFamily="2" charset="-122"/>
                </a:rPr>
                <a:t>操作</a:t>
              </a:r>
            </a:p>
          </p:txBody>
        </p:sp>
      </p:grpSp>
      <p:grpSp>
        <p:nvGrpSpPr>
          <p:cNvPr id="4" name="组合 3"/>
          <p:cNvGrpSpPr/>
          <p:nvPr/>
        </p:nvGrpSpPr>
        <p:grpSpPr>
          <a:xfrm>
            <a:off x="6056313" y="4737100"/>
            <a:ext cx="2895600" cy="1104900"/>
            <a:chOff x="6056313" y="4737100"/>
            <a:chExt cx="2895600" cy="1104900"/>
          </a:xfrm>
        </p:grpSpPr>
        <p:grpSp>
          <p:nvGrpSpPr>
            <p:cNvPr id="63" name="组合 62"/>
            <p:cNvGrpSpPr>
              <a:grpSpLocks/>
            </p:cNvGrpSpPr>
            <p:nvPr/>
          </p:nvGrpSpPr>
          <p:grpSpPr bwMode="auto">
            <a:xfrm>
              <a:off x="6056313" y="4737100"/>
              <a:ext cx="2895600" cy="1104900"/>
              <a:chOff x="5801069" y="4225925"/>
              <a:chExt cx="2895256" cy="1104900"/>
            </a:xfrm>
          </p:grpSpPr>
          <p:sp>
            <p:nvSpPr>
              <p:cNvPr id="3087" name="矩形 51"/>
              <p:cNvSpPr>
                <a:spLocks noChangeArrowheads="1"/>
              </p:cNvSpPr>
              <p:nvPr/>
            </p:nvSpPr>
            <p:spPr bwMode="auto">
              <a:xfrm>
                <a:off x="5801069" y="4528626"/>
                <a:ext cx="259929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endParaRPr lang="zh-CN" altLang="zh-CN" b="1" dirty="0">
                  <a:solidFill>
                    <a:srgbClr val="1369B2"/>
                  </a:solidFill>
                  <a:latin typeface="微软雅黑" pitchFamily="34" charset="-122"/>
                  <a:ea typeface="微软雅黑" pitchFamily="34" charset="-122"/>
                </a:endParaRPr>
              </a:p>
            </p:txBody>
          </p:sp>
          <p:grpSp>
            <p:nvGrpSpPr>
              <p:cNvPr id="3088" name="组合 38"/>
              <p:cNvGrpSpPr>
                <a:grpSpLocks/>
              </p:cNvGrpSpPr>
              <p:nvPr/>
            </p:nvGrpSpPr>
            <p:grpSpPr bwMode="auto">
              <a:xfrm rot="10800000">
                <a:off x="5885990" y="4225925"/>
                <a:ext cx="2545223" cy="652463"/>
                <a:chOff x="860198" y="2352244"/>
                <a:chExt cx="2545487" cy="652213"/>
              </a:xfrm>
            </p:grpSpPr>
            <p:cxnSp>
              <p:nvCxnSpPr>
                <p:cNvPr id="3092" name="直接连接符 39"/>
                <p:cNvCxnSpPr>
                  <a:cxnSpLocks noChangeShapeType="1"/>
                </p:cNvCxnSpPr>
                <p:nvPr/>
              </p:nvCxnSpPr>
              <p:spPr bwMode="auto">
                <a:xfrm>
                  <a:off x="860198" y="2352244"/>
                  <a:ext cx="372267" cy="652213"/>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3" name="直接连接符 40"/>
                <p:cNvCxnSpPr>
                  <a:cxnSpLocks noChangeShapeType="1"/>
                </p:cNvCxnSpPr>
                <p:nvPr/>
              </p:nvCxnSpPr>
              <p:spPr bwMode="auto">
                <a:xfrm rot="10800000" flipH="1">
                  <a:off x="1222937" y="3004457"/>
                  <a:ext cx="2182748" cy="0"/>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9" name="组合 41"/>
              <p:cNvGrpSpPr>
                <a:grpSpLocks/>
              </p:cNvGrpSpPr>
              <p:nvPr/>
            </p:nvGrpSpPr>
            <p:grpSpPr bwMode="auto">
              <a:xfrm flipH="1">
                <a:off x="8223250" y="4806950"/>
                <a:ext cx="473075" cy="523875"/>
                <a:chOff x="1232465" y="3533629"/>
                <a:chExt cx="474415" cy="523220"/>
              </a:xfrm>
            </p:grpSpPr>
            <p:sp>
              <p:nvSpPr>
                <p:cNvPr id="73" name="椭圆 72"/>
                <p:cNvSpPr/>
                <p:nvPr/>
              </p:nvSpPr>
              <p:spPr bwMode="auto">
                <a:xfrm>
                  <a:off x="1232465" y="3558997"/>
                  <a:ext cx="474359" cy="474070"/>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74" name="TextBox 73"/>
                <p:cNvSpPr txBox="1"/>
                <p:nvPr/>
              </p:nvSpPr>
              <p:spPr>
                <a:xfrm>
                  <a:off x="1305688" y="3533629"/>
                  <a:ext cx="335872" cy="523220"/>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3</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grpSp>
        <p:sp>
          <p:nvSpPr>
            <p:cNvPr id="47" name="矩形 46"/>
            <p:cNvSpPr>
              <a:spLocks noChangeArrowheads="1"/>
            </p:cNvSpPr>
            <p:nvPr/>
          </p:nvSpPr>
          <p:spPr bwMode="auto">
            <a:xfrm>
              <a:off x="6226860" y="4813087"/>
              <a:ext cx="2568975" cy="9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3600"/>
                </a:lnSpc>
              </a:pPr>
              <a:r>
                <a:rPr lang="zh-CN" altLang="en-US" b="1" dirty="0">
                  <a:latin typeface="微软雅黑" pitchFamily="34" charset="-122"/>
                  <a:ea typeface="微软雅黑" pitchFamily="34" charset="-122"/>
                </a:rPr>
                <a:t>熟悉</a:t>
              </a:r>
              <a:r>
                <a:rPr lang="en-US" altLang="zh-CN" b="1" dirty="0">
                  <a:solidFill>
                    <a:srgbClr val="1369B2"/>
                  </a:solidFill>
                  <a:latin typeface="微软雅黑" pitchFamily="34" charset="-122"/>
                  <a:ea typeface="微软雅黑" pitchFamily="34" charset="-122"/>
                </a:rPr>
                <a:t>HDFS</a:t>
              </a:r>
              <a:r>
                <a:rPr lang="zh-CN" altLang="en-US" b="1" dirty="0">
                  <a:latin typeface="微软雅黑" pitchFamily="34" charset="-122"/>
                  <a:ea typeface="微软雅黑" pitchFamily="34" charset="-122"/>
                </a:rPr>
                <a:t>的</a:t>
              </a:r>
              <a:r>
                <a:rPr lang="zh-CN" altLang="en-US" b="1" dirty="0">
                  <a:solidFill>
                    <a:srgbClr val="1369B2"/>
                  </a:solidFill>
                  <a:latin typeface="微软雅黑" pitchFamily="34" charset="-122"/>
                  <a:ea typeface="微软雅黑" pitchFamily="34" charset="-122"/>
                </a:rPr>
                <a:t>基本</a:t>
              </a:r>
              <a:endParaRPr lang="en-US" altLang="zh-CN" b="1" dirty="0">
                <a:solidFill>
                  <a:srgbClr val="1369B2"/>
                </a:solidFill>
                <a:latin typeface="微软雅黑" pitchFamily="34" charset="-122"/>
                <a:ea typeface="微软雅黑" pitchFamily="34" charset="-122"/>
              </a:endParaRPr>
            </a:p>
            <a:p>
              <a:pPr>
                <a:lnSpc>
                  <a:spcPts val="3600"/>
                </a:lnSpc>
              </a:pPr>
              <a:r>
                <a:rPr lang="zh-CN" altLang="en-US" b="1" dirty="0">
                  <a:solidFill>
                    <a:srgbClr val="1369B2"/>
                  </a:solidFill>
                  <a:latin typeface="微软雅黑" pitchFamily="34" charset="-122"/>
                  <a:ea typeface="微软雅黑" pitchFamily="34" charset="-122"/>
                </a:rPr>
                <a:t>概念</a:t>
              </a:r>
              <a:endParaRPr lang="zh-CN" altLang="zh-CN" b="1" dirty="0">
                <a:solidFill>
                  <a:srgbClr val="1369B2"/>
                </a:solidFill>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470154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482"/>
                                        </p:tgtEl>
                                      </p:cBhvr>
                                    </p:animEffect>
                                    <p:animScale>
                                      <p:cBhvr>
                                        <p:cTn id="7" dur="250" autoRev="1" fill="hold"/>
                                        <p:tgtEl>
                                          <p:spTgt spid="20482"/>
                                        </p:tgtEl>
                                      </p:cBhvr>
                                      <p:by x="105000" y="105000"/>
                                    </p:animScale>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heel(4)">
                                      <p:cBhvr>
                                        <p:cTn id="11" dur="2000"/>
                                        <p:tgtEl>
                                          <p:spTgt spid="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right)">
                                      <p:cBhvr>
                                        <p:cTn id="16" dur="500"/>
                                        <p:tgtEl>
                                          <p:spTgt spid="46"/>
                                        </p:tgtEl>
                                      </p:cBhvr>
                                    </p:animEffect>
                                  </p:childTnLst>
                                </p:cTn>
                              </p:par>
                            </p:childTnLst>
                          </p:cTn>
                        </p:par>
                        <p:par>
                          <p:cTn id="17" fill="hold" nodeType="afterGroup">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46"/>
                                        </p:tgtEl>
                                      </p:cBhvr>
                                    </p:animEffect>
                                    <p:animScale>
                                      <p:cBhvr>
                                        <p:cTn id="20" dur="250" autoRev="1" fill="hold"/>
                                        <p:tgtEl>
                                          <p:spTgt spid="46"/>
                                        </p:tgtEl>
                                      </p:cBhvr>
                                      <p:by x="105000" y="105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nodeType="afterGroup">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55"/>
                                        </p:tgtEl>
                                      </p:cBhvr>
                                    </p:animEffect>
                                    <p:animScale>
                                      <p:cBhvr>
                                        <p:cTn id="29" dur="250" autoRev="1" fill="hold"/>
                                        <p:tgtEl>
                                          <p:spTgt spid="55"/>
                                        </p:tgtEl>
                                      </p:cBhvr>
                                      <p:by x="105000" y="105000"/>
                                    </p:animScale>
                                  </p:childTnLst>
                                </p:cTn>
                              </p:par>
                            </p:childTnLst>
                          </p:cTn>
                        </p:par>
                      </p:childTnLst>
                    </p:cTn>
                  </p:par>
                  <p:par>
                    <p:cTn id="30" fill="hold">
                      <p:stCondLst>
                        <p:cond delay="indefinite"/>
                      </p:stCondLst>
                      <p:childTnLst>
                        <p:par>
                          <p:cTn id="31" fill="hold" nodeType="after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right)">
                                      <p:cBhvr>
                                        <p:cTn id="39" dur="500"/>
                                        <p:tgtEl>
                                          <p:spTgt spid="80"/>
                                        </p:tgtEl>
                                      </p:cBhvr>
                                    </p:animEffect>
                                  </p:childTnLst>
                                </p:cTn>
                              </p:par>
                            </p:childTnLst>
                          </p:cTn>
                        </p:par>
                        <p:par>
                          <p:cTn id="40" fill="hold">
                            <p:stCondLst>
                              <p:cond delay="500"/>
                            </p:stCondLst>
                            <p:childTnLst>
                              <p:par>
                                <p:cTn id="41" presetID="26" presetClass="emph" presetSubtype="0" fill="hold" nodeType="afterEffect">
                                  <p:stCondLst>
                                    <p:cond delay="0"/>
                                  </p:stCondLst>
                                  <p:childTnLst>
                                    <p:animEffect transition="out" filter="fade">
                                      <p:cBhvr>
                                        <p:cTn id="42" dur="500" tmFilter="0, 0; .2, .5; .8, .5; 1, 0"/>
                                        <p:tgtEl>
                                          <p:spTgt spid="80"/>
                                        </p:tgtEl>
                                      </p:cBhvr>
                                    </p:animEffect>
                                    <p:animScale>
                                      <p:cBhvr>
                                        <p:cTn id="43"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471767"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存储架构</a:t>
            </a:r>
            <a:endParaRPr lang="en-US" altLang="zh-CN" sz="2400" b="1" spc="200" dirty="0">
              <a:solidFill>
                <a:srgbClr val="1369B2"/>
              </a:solidFill>
              <a:latin typeface="微软雅黑" pitchFamily="34" charset="-122"/>
              <a:ea typeface="微软雅黑" pitchFamily="34" charset="-122"/>
            </a:endParaRPr>
          </a:p>
        </p:txBody>
      </p:sp>
      <p:sp>
        <p:nvSpPr>
          <p:cNvPr id="16" name="矩形 1"/>
          <p:cNvSpPr>
            <a:spLocks noChangeArrowheads="1"/>
          </p:cNvSpPr>
          <p:nvPr/>
        </p:nvSpPr>
        <p:spPr bwMode="auto">
          <a:xfrm>
            <a:off x="2787622" y="3329022"/>
            <a:ext cx="5691534" cy="14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en-US" altLang="zh-CN" sz="2000" dirty="0">
                <a:solidFill>
                  <a:srgbClr val="1369B2"/>
                </a:solidFill>
                <a:latin typeface="微软雅黑" pitchFamily="34" charset="-122"/>
                <a:ea typeface="微软雅黑" pitchFamily="34" charset="-122"/>
              </a:rPr>
              <a:t>HDFS</a:t>
            </a:r>
            <a:r>
              <a:rPr lang="zh-CN" altLang="en-US" sz="2000" dirty="0">
                <a:latin typeface="微软雅黑" pitchFamily="34" charset="-122"/>
                <a:ea typeface="微软雅黑" pitchFamily="34" charset="-122"/>
              </a:rPr>
              <a:t>是一个</a:t>
            </a:r>
            <a:r>
              <a:rPr lang="zh-CN" altLang="en-US" sz="2000" dirty="0">
                <a:solidFill>
                  <a:srgbClr val="1369B2"/>
                </a:solidFill>
                <a:latin typeface="微软雅黑" pitchFamily="34" charset="-122"/>
                <a:ea typeface="微软雅黑" pitchFamily="34" charset="-122"/>
              </a:rPr>
              <a:t>分布式</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文件系统</a:t>
            </a:r>
            <a:r>
              <a:rPr lang="zh-CN" altLang="en-US" sz="2000" dirty="0">
                <a:latin typeface="微软雅黑" pitchFamily="34" charset="-122"/>
                <a:ea typeface="微软雅黑" pitchFamily="34" charset="-122"/>
              </a:rPr>
              <a:t>，相比普通的文件系统来说更加复杂，因此在学习</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的操作之前有必要先来学习一下</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存储架构</a:t>
            </a:r>
            <a:r>
              <a:rPr lang="zh-CN" altLang="en-US" sz="2000" dirty="0">
                <a:latin typeface="微软雅黑" pitchFamily="34" charset="-122"/>
                <a:ea typeface="微软雅黑" pitchFamily="34" charset="-122"/>
              </a:rPr>
              <a:t>。</a:t>
            </a:r>
          </a:p>
        </p:txBody>
      </p:sp>
      <p:pic>
        <p:nvPicPr>
          <p:cNvPr id="18" name="Picture 4" descr="http://img0.sc115.com/uploads/sc/jpgs/1504/apic10833_sc115.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09" y="2758561"/>
            <a:ext cx="25638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标注 7">
            <a:extLst>
              <a:ext uri="{FF2B5EF4-FFF2-40B4-BE49-F238E27FC236}">
                <a16:creationId xmlns:a16="http://schemas.microsoft.com/office/drawing/2014/main" xmlns="" id="{8BEFA5D1-1369-8E46-A2F7-34922C69D68D}"/>
              </a:ext>
            </a:extLst>
          </p:cNvPr>
          <p:cNvSpPr/>
          <p:nvPr/>
        </p:nvSpPr>
        <p:spPr bwMode="auto">
          <a:xfrm>
            <a:off x="2787622" y="2870215"/>
            <a:ext cx="5882399" cy="2340504"/>
          </a:xfrm>
          <a:prstGeom prst="wedgeRoundRectCallout">
            <a:avLst>
              <a:gd name="adj1" fmla="val -54548"/>
              <a:gd name="adj2" fmla="val 15890"/>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spTree>
    <p:custDataLst>
      <p:tags r:id="rId1"/>
    </p:custDataLst>
    <p:extLst>
      <p:ext uri="{BB962C8B-B14F-4D97-AF65-F5344CB8AC3E}">
        <p14:creationId xmlns:p14="http://schemas.microsoft.com/office/powerpoint/2010/main" val="38264921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2471767"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存储架构</a:t>
            </a:r>
            <a:endParaRPr lang="en-US" altLang="zh-CN" sz="2400" b="1" spc="200" dirty="0">
              <a:solidFill>
                <a:srgbClr val="1369B2"/>
              </a:solidFill>
              <a:latin typeface="微软雅黑" pitchFamily="34" charset="-122"/>
              <a:ea typeface="微软雅黑" pitchFamily="34" charset="-122"/>
            </a:endParaRPr>
          </a:p>
        </p:txBody>
      </p:sp>
      <p:pic>
        <p:nvPicPr>
          <p:cNvPr id="717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920852"/>
            <a:ext cx="5172364" cy="357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47976" y="1860876"/>
            <a:ext cx="8048048" cy="96122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000" dirty="0">
                <a:solidFill>
                  <a:srgbClr val="1369B2"/>
                </a:solidFill>
                <a:latin typeface="微软雅黑" pitchFamily="34" charset="-122"/>
                <a:ea typeface="微软雅黑" pitchFamily="34" charset="-122"/>
              </a:rPr>
              <a:t>HDFS</a:t>
            </a:r>
            <a:r>
              <a:rPr lang="zh-CN" altLang="en-US" sz="2000" dirty="0">
                <a:latin typeface="微软雅黑" pitchFamily="34" charset="-122"/>
                <a:ea typeface="微软雅黑" pitchFamily="34" charset="-122"/>
              </a:rPr>
              <a:t>采用</a:t>
            </a:r>
            <a:r>
              <a:rPr lang="zh-CN" altLang="en-US" sz="2000" dirty="0">
                <a:solidFill>
                  <a:srgbClr val="1369B2"/>
                </a:solidFill>
                <a:latin typeface="微软雅黑" pitchFamily="34" charset="-122"/>
                <a:ea typeface="微软雅黑" pitchFamily="34" charset="-122"/>
              </a:rPr>
              <a:t>主从架构</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Master/Slave</a:t>
            </a:r>
            <a:r>
              <a:rPr lang="zh-CN" altLang="en-US" sz="2000" dirty="0">
                <a:latin typeface="微软雅黑" pitchFamily="34" charset="-122"/>
                <a:ea typeface="微软雅黑" pitchFamily="34" charset="-122"/>
              </a:rPr>
              <a:t>架构）。</a:t>
            </a:r>
            <a:endParaRPr lang="en-US" altLang="zh-CN" sz="2000" dirty="0">
              <a:latin typeface="微软雅黑" pitchFamily="34" charset="-122"/>
              <a:ea typeface="微软雅黑" pitchFamily="34" charset="-122"/>
            </a:endParaRPr>
          </a:p>
          <a:p>
            <a:pPr marL="342900" indent="-342900" algn="just">
              <a:lnSpc>
                <a:spcPct val="150000"/>
              </a:lnSpc>
              <a:buFont typeface="Arial" panose="020B0604020202020204" pitchFamily="34" charset="0"/>
              <a:buChar char="•"/>
            </a:pP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集群是由</a:t>
            </a:r>
            <a:r>
              <a:rPr lang="zh-CN" altLang="en-US" sz="2000" dirty="0">
                <a:solidFill>
                  <a:srgbClr val="1369B2"/>
                </a:solidFill>
                <a:latin typeface="微软雅黑" pitchFamily="34" charset="-122"/>
                <a:ea typeface="微软雅黑" pitchFamily="34" charset="-122"/>
              </a:rPr>
              <a:t>一个</a:t>
            </a:r>
            <a:r>
              <a:rPr lang="en-US" altLang="zh-CN" sz="2000" dirty="0">
                <a:solidFill>
                  <a:srgbClr val="1369B2"/>
                </a:solidFill>
                <a:latin typeface="微软雅黑" pitchFamily="34" charset="-122"/>
                <a:ea typeface="微软雅黑" pitchFamily="34" charset="-122"/>
              </a:rPr>
              <a:t>NameNode</a:t>
            </a:r>
            <a:r>
              <a:rPr lang="zh-CN" altLang="en-US" sz="2000" dirty="0">
                <a:latin typeface="微软雅黑" pitchFamily="34" charset="-122"/>
                <a:ea typeface="微软雅黑" pitchFamily="34" charset="-122"/>
              </a:rPr>
              <a:t>和</a:t>
            </a:r>
            <a:r>
              <a:rPr lang="zh-CN" altLang="en-US" sz="2000" dirty="0">
                <a:solidFill>
                  <a:srgbClr val="1369B2"/>
                </a:solidFill>
                <a:latin typeface="微软雅黑" pitchFamily="34" charset="-122"/>
                <a:ea typeface="微软雅黑" pitchFamily="34" charset="-122"/>
              </a:rPr>
              <a:t>多个</a:t>
            </a:r>
            <a:r>
              <a:rPr lang="zh-CN" altLang="en-US" sz="2000" dirty="0">
                <a:latin typeface="微软雅黑" pitchFamily="34" charset="-122"/>
                <a:ea typeface="微软雅黑" pitchFamily="34" charset="-122"/>
              </a:rPr>
              <a:t>的 </a:t>
            </a:r>
            <a:r>
              <a:rPr lang="en-US" altLang="zh-CN" sz="2000" dirty="0">
                <a:solidFill>
                  <a:srgbClr val="1369B2"/>
                </a:solidFill>
                <a:latin typeface="微软雅黑" pitchFamily="34" charset="-122"/>
                <a:ea typeface="微软雅黑" pitchFamily="34" charset="-122"/>
              </a:rPr>
              <a:t>DataNode</a:t>
            </a:r>
            <a:r>
              <a:rPr lang="zh-CN" altLang="en-US" sz="2000" dirty="0">
                <a:latin typeface="微软雅黑" pitchFamily="34" charset="-122"/>
                <a:ea typeface="微软雅黑" pitchFamily="34" charset="-122"/>
              </a:rPr>
              <a:t>组成。</a:t>
            </a:r>
          </a:p>
        </p:txBody>
      </p:sp>
    </p:spTree>
    <p:custDataLst>
      <p:tags r:id="rId1"/>
    </p:custDataLst>
    <p:extLst>
      <p:ext uri="{BB962C8B-B14F-4D97-AF65-F5344CB8AC3E}">
        <p14:creationId xmlns:p14="http://schemas.microsoft.com/office/powerpoint/2010/main" val="1467441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29053"/>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HDFS</a:t>
              </a:r>
              <a:r>
                <a:rPr lang="zh-CN" altLang="en-US" sz="2000" b="1" dirty="0">
                  <a:solidFill>
                    <a:schemeClr val="bg1"/>
                  </a:solidFill>
                  <a:latin typeface="微软雅黑" pitchFamily="34" charset="-122"/>
                  <a:ea typeface="微软雅黑" pitchFamily="34" charset="-122"/>
                </a:rPr>
                <a:t>写数据原理</a:t>
              </a:r>
            </a:p>
          </p:txBody>
        </p:sp>
      </p:grpSp>
      <p:pic>
        <p:nvPicPr>
          <p:cNvPr id="819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2" y="3052383"/>
            <a:ext cx="5232398" cy="33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522895" y="2506989"/>
            <a:ext cx="6606540" cy="499560"/>
          </a:xfrm>
          <a:prstGeom prst="rect">
            <a:avLst/>
          </a:prstGeom>
        </p:spPr>
        <p:txBody>
          <a:bodyPr wrap="square">
            <a:spAutoFit/>
          </a:bodyPr>
          <a:lstStyle/>
          <a:p>
            <a:pPr indent="457200" algn="just">
              <a:lnSpc>
                <a:spcPct val="150000"/>
              </a:lnSpc>
            </a:pPr>
            <a:r>
              <a:rPr lang="en-US" altLang="zh-CN" sz="2000" dirty="0">
                <a:solidFill>
                  <a:srgbClr val="1369B2"/>
                </a:solidFill>
                <a:latin typeface="微软雅黑" pitchFamily="34" charset="-122"/>
                <a:ea typeface="微软雅黑" pitchFamily="34" charset="-122"/>
              </a:rPr>
              <a:t>Client</a:t>
            </a:r>
            <a:r>
              <a:rPr lang="zh-CN" altLang="en-US" sz="2000" dirty="0">
                <a:latin typeface="微软雅黑" pitchFamily="34" charset="-122"/>
                <a:ea typeface="微软雅黑" pitchFamily="34" charset="-122"/>
              </a:rPr>
              <a:t>从</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中</a:t>
            </a:r>
            <a:r>
              <a:rPr lang="zh-CN" altLang="en-US" sz="2000" dirty="0">
                <a:solidFill>
                  <a:srgbClr val="1369B2"/>
                </a:solidFill>
                <a:latin typeface="微软雅黑" pitchFamily="34" charset="-122"/>
                <a:ea typeface="微软雅黑" pitchFamily="34" charset="-122"/>
              </a:rPr>
              <a:t>存储数据</a:t>
            </a:r>
            <a:r>
              <a:rPr lang="zh-CN" altLang="en-US" sz="2000" dirty="0">
                <a:latin typeface="微软雅黑" pitchFamily="34" charset="-122"/>
                <a:ea typeface="微软雅黑" pitchFamily="34" charset="-122"/>
              </a:rPr>
              <a:t>，即为</a:t>
            </a:r>
            <a:r>
              <a:rPr lang="en-US" altLang="zh-CN" sz="2000" dirty="0">
                <a:solidFill>
                  <a:srgbClr val="1369B2"/>
                </a:solidFill>
                <a:latin typeface="微软雅黑" pitchFamily="34" charset="-122"/>
                <a:ea typeface="微软雅黑" pitchFamily="34" charset="-122"/>
              </a:rPr>
              <a:t>Write</a:t>
            </a:r>
            <a:r>
              <a:rPr lang="zh-CN" altLang="en-US" sz="2000" dirty="0">
                <a:latin typeface="微软雅黑" pitchFamily="34" charset="-122"/>
                <a:ea typeface="微软雅黑" pitchFamily="34" charset="-122"/>
              </a:rPr>
              <a:t>（写）</a:t>
            </a:r>
            <a:r>
              <a:rPr lang="zh-CN" altLang="en-US" sz="2000" dirty="0">
                <a:solidFill>
                  <a:srgbClr val="1369B2"/>
                </a:solidFill>
                <a:latin typeface="微软雅黑" pitchFamily="34" charset="-122"/>
                <a:ea typeface="微软雅黑" pitchFamily="34" charset="-122"/>
              </a:rPr>
              <a:t>数据</a:t>
            </a:r>
            <a:r>
              <a:rPr lang="zh-CN" altLang="en-US" sz="2000" dirty="0">
                <a:latin typeface="微软雅黑" pitchFamily="34" charset="-122"/>
                <a:ea typeface="微软雅黑" pitchFamily="34" charset="-122"/>
              </a:rPr>
              <a:t>。</a:t>
            </a:r>
          </a:p>
        </p:txBody>
      </p:sp>
    </p:spTree>
    <p:custDataLst>
      <p:tags r:id="rId1"/>
    </p:custDataLst>
    <p:extLst>
      <p:ext uri="{BB962C8B-B14F-4D97-AF65-F5344CB8AC3E}">
        <p14:creationId xmlns:p14="http://schemas.microsoft.com/office/powerpoint/2010/main" val="20091987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96744"/>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HDFS</a:t>
              </a:r>
              <a:r>
                <a:rPr lang="zh-CN" altLang="en-US" sz="2000" b="1" dirty="0">
                  <a:solidFill>
                    <a:schemeClr val="bg1"/>
                  </a:solidFill>
                  <a:latin typeface="微软雅黑" pitchFamily="34" charset="-122"/>
                  <a:ea typeface="微软雅黑" pitchFamily="34" charset="-122"/>
                </a:rPr>
                <a:t>写数据原理</a:t>
              </a:r>
            </a:p>
          </p:txBody>
        </p:sp>
      </p:grpSp>
      <p:grpSp>
        <p:nvGrpSpPr>
          <p:cNvPr id="28" name="组合 27">
            <a:extLst>
              <a:ext uri="{FF2B5EF4-FFF2-40B4-BE49-F238E27FC236}">
                <a16:creationId xmlns:a16="http://schemas.microsoft.com/office/drawing/2014/main" xmlns="" id="{000F72FC-4164-6440-AC96-658E4AD62680}"/>
              </a:ext>
            </a:extLst>
          </p:cNvPr>
          <p:cNvGrpSpPr>
            <a:grpSpLocks/>
          </p:cNvGrpSpPr>
          <p:nvPr/>
        </p:nvGrpSpPr>
        <p:grpSpPr bwMode="auto">
          <a:xfrm>
            <a:off x="1002506" y="2721900"/>
            <a:ext cx="6440549" cy="959949"/>
            <a:chOff x="1910363" y="2286295"/>
            <a:chExt cx="6479237" cy="1127125"/>
          </a:xfrm>
        </p:grpSpPr>
        <p:sp>
          <p:nvSpPr>
            <p:cNvPr id="29" name="任意多边形 12">
              <a:extLst>
                <a:ext uri="{FF2B5EF4-FFF2-40B4-BE49-F238E27FC236}">
                  <a16:creationId xmlns:a16="http://schemas.microsoft.com/office/drawing/2014/main" xmlns="" id="{DF737E22-736B-8B44-BF91-D0EE329FD39A}"/>
                </a:ext>
              </a:extLst>
            </p:cNvPr>
            <p:cNvSpPr/>
            <p:nvPr/>
          </p:nvSpPr>
          <p:spPr>
            <a:xfrm>
              <a:off x="1910363" y="2286295"/>
              <a:ext cx="789022"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1</a:t>
              </a:r>
              <a:endParaRPr kumimoji="0" lang="zh-CN" altLang="en-US" sz="3200" noProof="1">
                <a:solidFill>
                  <a:srgbClr val="FFFFFF"/>
                </a:solidFill>
                <a:latin typeface="微软雅黑" panose="020B0503020204020204" pitchFamily="34" charset="-122"/>
                <a:ea typeface="微软雅黑" panose="020B0503020204020204" pitchFamily="34" charset="-122"/>
              </a:endParaRPr>
            </a:p>
          </p:txBody>
        </p:sp>
        <p:sp>
          <p:nvSpPr>
            <p:cNvPr id="30" name="任意多边形 13">
              <a:extLst>
                <a:ext uri="{FF2B5EF4-FFF2-40B4-BE49-F238E27FC236}">
                  <a16:creationId xmlns:a16="http://schemas.microsoft.com/office/drawing/2014/main" xmlns="" id="{09E31A7D-3D06-1C4B-AD08-80C2BFF3E28A}"/>
                </a:ext>
              </a:extLst>
            </p:cNvPr>
            <p:cNvSpPr/>
            <p:nvPr/>
          </p:nvSpPr>
          <p:spPr>
            <a:xfrm>
              <a:off x="2699385" y="2286295"/>
              <a:ext cx="5690215"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1" name="矩形 24">
              <a:extLst>
                <a:ext uri="{FF2B5EF4-FFF2-40B4-BE49-F238E27FC236}">
                  <a16:creationId xmlns:a16="http://schemas.microsoft.com/office/drawing/2014/main" xmlns="" id="{869B0F5B-804C-5548-B3E8-B85D2DCEFEB8}"/>
                </a:ext>
              </a:extLst>
            </p:cNvPr>
            <p:cNvSpPr>
              <a:spLocks noChangeArrowheads="1"/>
            </p:cNvSpPr>
            <p:nvPr/>
          </p:nvSpPr>
          <p:spPr bwMode="auto">
            <a:xfrm>
              <a:off x="2828338" y="2338269"/>
              <a:ext cx="5561262" cy="61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itchFamily="34" charset="-122"/>
                  <a:ea typeface="微软雅黑" pitchFamily="34" charset="-122"/>
                </a:rPr>
                <a:t>客户端发起文件上传请求，通过</a:t>
              </a:r>
              <a:r>
                <a:rPr lang="en-US" altLang="zh-CN" sz="1600" dirty="0">
                  <a:latin typeface="微软雅黑" pitchFamily="34" charset="-122"/>
                  <a:ea typeface="微软雅黑" pitchFamily="34" charset="-122"/>
                </a:rPr>
                <a:t>RPC</a:t>
              </a:r>
              <a:r>
                <a:rPr lang="zh-CN" altLang="en-US" sz="1600" dirty="0">
                  <a:latin typeface="微软雅黑" pitchFamily="34" charset="-122"/>
                  <a:ea typeface="微软雅黑" pitchFamily="34" charset="-122"/>
                </a:rPr>
                <a:t>（远程过程调用）与</a:t>
              </a:r>
              <a:r>
                <a:rPr lang="en-US" altLang="zh-CN" sz="1600" dirty="0" err="1">
                  <a:latin typeface="微软雅黑" pitchFamily="34" charset="-122"/>
                  <a:ea typeface="微软雅黑" pitchFamily="34" charset="-122"/>
                </a:rPr>
                <a:t>NameNode</a:t>
              </a:r>
              <a:r>
                <a:rPr lang="zh-CN" altLang="en-US" sz="1600" dirty="0">
                  <a:latin typeface="微软雅黑" panose="020B0503020204020204" pitchFamily="34" charset="-122"/>
                  <a:ea typeface="微软雅黑" panose="020B0503020204020204" pitchFamily="34" charset="-122"/>
                </a:rPr>
                <a:t>建立通讯</a:t>
              </a:r>
            </a:p>
          </p:txBody>
        </p:sp>
      </p:grpSp>
      <p:grpSp>
        <p:nvGrpSpPr>
          <p:cNvPr id="32" name="组合 31">
            <a:extLst>
              <a:ext uri="{FF2B5EF4-FFF2-40B4-BE49-F238E27FC236}">
                <a16:creationId xmlns:a16="http://schemas.microsoft.com/office/drawing/2014/main" xmlns="" id="{30464B8C-C536-5847-8D8A-83C9F8D40AC9}"/>
              </a:ext>
            </a:extLst>
          </p:cNvPr>
          <p:cNvGrpSpPr>
            <a:grpSpLocks/>
          </p:cNvGrpSpPr>
          <p:nvPr/>
        </p:nvGrpSpPr>
        <p:grpSpPr bwMode="auto">
          <a:xfrm>
            <a:off x="1005682" y="3511458"/>
            <a:ext cx="7223280" cy="959949"/>
            <a:chOff x="1910363" y="2286295"/>
            <a:chExt cx="7266346" cy="1127125"/>
          </a:xfrm>
        </p:grpSpPr>
        <p:sp>
          <p:nvSpPr>
            <p:cNvPr id="33" name="任意多边形 12">
              <a:extLst>
                <a:ext uri="{FF2B5EF4-FFF2-40B4-BE49-F238E27FC236}">
                  <a16:creationId xmlns:a16="http://schemas.microsoft.com/office/drawing/2014/main" xmlns="" id="{FC155D5E-B005-DC44-98E4-F319A465B8F7}"/>
                </a:ext>
              </a:extLst>
            </p:cNvPr>
            <p:cNvSpPr/>
            <p:nvPr/>
          </p:nvSpPr>
          <p:spPr>
            <a:xfrm>
              <a:off x="1910363" y="2286295"/>
              <a:ext cx="788987"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sz="3200" noProof="1">
                  <a:solidFill>
                    <a:srgbClr val="FFFFFF"/>
                  </a:solidFill>
                  <a:latin typeface="微软雅黑" panose="020B0503020204020204" pitchFamily="34" charset="-122"/>
                  <a:ea typeface="微软雅黑" panose="020B0503020204020204" pitchFamily="34" charset="-122"/>
                </a:rPr>
                <a:t>2</a:t>
              </a:r>
            </a:p>
          </p:txBody>
        </p:sp>
        <p:sp>
          <p:nvSpPr>
            <p:cNvPr id="34" name="任意多边形 13">
              <a:extLst>
                <a:ext uri="{FF2B5EF4-FFF2-40B4-BE49-F238E27FC236}">
                  <a16:creationId xmlns:a16="http://schemas.microsoft.com/office/drawing/2014/main" xmlns="" id="{85CFADC1-CAE7-EE42-B824-9E6DD1C9009D}"/>
                </a:ext>
              </a:extLst>
            </p:cNvPr>
            <p:cNvSpPr/>
            <p:nvPr/>
          </p:nvSpPr>
          <p:spPr>
            <a:xfrm>
              <a:off x="2699350" y="2286295"/>
              <a:ext cx="5688373"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5" name="矩形 24">
              <a:extLst>
                <a:ext uri="{FF2B5EF4-FFF2-40B4-BE49-F238E27FC236}">
                  <a16:creationId xmlns:a16="http://schemas.microsoft.com/office/drawing/2014/main" xmlns="" id="{95AAAB7D-F0D4-5948-9A56-0A2B51FF11B6}"/>
                </a:ext>
              </a:extLst>
            </p:cNvPr>
            <p:cNvSpPr>
              <a:spLocks noChangeArrowheads="1"/>
            </p:cNvSpPr>
            <p:nvPr/>
          </p:nvSpPr>
          <p:spPr bwMode="auto">
            <a:xfrm>
              <a:off x="2826709" y="2511720"/>
              <a:ext cx="6350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90000"/>
                </a:lnSpc>
                <a:spcAft>
                  <a:spcPct val="15000"/>
                </a:spcAft>
              </a:pPr>
              <a:r>
                <a:rPr lang="en-US" altLang="zh-CN" sz="1600" dirty="0" err="1">
                  <a:latin typeface="微软雅黑" pitchFamily="34" charset="-122"/>
                  <a:ea typeface="微软雅黑" pitchFamily="34" charset="-122"/>
                </a:rPr>
                <a:t>NameNode</a:t>
              </a:r>
              <a:r>
                <a:rPr lang="zh-CN" altLang="en-US" sz="1600" dirty="0">
                  <a:latin typeface="微软雅黑" panose="020B0503020204020204" pitchFamily="34" charset="-122"/>
                  <a:ea typeface="微软雅黑" panose="020B0503020204020204" pitchFamily="34" charset="-122"/>
                </a:rPr>
                <a:t>检查元数据文件的系统目录树</a:t>
              </a:r>
            </a:p>
          </p:txBody>
        </p:sp>
      </p:grpSp>
      <p:grpSp>
        <p:nvGrpSpPr>
          <p:cNvPr id="36" name="组合 35">
            <a:extLst>
              <a:ext uri="{FF2B5EF4-FFF2-40B4-BE49-F238E27FC236}">
                <a16:creationId xmlns:a16="http://schemas.microsoft.com/office/drawing/2014/main" xmlns="" id="{6A80BFCE-0123-AD43-AD26-35876FBA26D3}"/>
              </a:ext>
            </a:extLst>
          </p:cNvPr>
          <p:cNvGrpSpPr>
            <a:grpSpLocks/>
          </p:cNvGrpSpPr>
          <p:nvPr/>
        </p:nvGrpSpPr>
        <p:grpSpPr bwMode="auto">
          <a:xfrm>
            <a:off x="1000926" y="4271411"/>
            <a:ext cx="6442129" cy="959949"/>
            <a:chOff x="1910363" y="2286295"/>
            <a:chExt cx="6479385" cy="1127125"/>
          </a:xfrm>
        </p:grpSpPr>
        <p:sp>
          <p:nvSpPr>
            <p:cNvPr id="37" name="任意多边形 12">
              <a:extLst>
                <a:ext uri="{FF2B5EF4-FFF2-40B4-BE49-F238E27FC236}">
                  <a16:creationId xmlns:a16="http://schemas.microsoft.com/office/drawing/2014/main" xmlns="" id="{A978BF68-D403-A04C-893F-A6240714911A}"/>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sz="3200" noProof="1">
                  <a:solidFill>
                    <a:srgbClr val="FFFFFF"/>
                  </a:solidFill>
                  <a:latin typeface="微软雅黑" panose="020B0503020204020204" pitchFamily="34" charset="-122"/>
                  <a:ea typeface="微软雅黑" panose="020B0503020204020204" pitchFamily="34" charset="-122"/>
                </a:rPr>
                <a:t>3</a:t>
              </a:r>
            </a:p>
          </p:txBody>
        </p:sp>
        <p:sp>
          <p:nvSpPr>
            <p:cNvPr id="38" name="任意多边形 13">
              <a:extLst>
                <a:ext uri="{FF2B5EF4-FFF2-40B4-BE49-F238E27FC236}">
                  <a16:creationId xmlns:a16="http://schemas.microsoft.com/office/drawing/2014/main" xmlns="" id="{C4590B06-3615-C140-A354-5629EDF98D5F}"/>
                </a:ext>
              </a:extLst>
            </p:cNvPr>
            <p:cNvSpPr/>
            <p:nvPr/>
          </p:nvSpPr>
          <p:spPr>
            <a:xfrm>
              <a:off x="2699212" y="2286295"/>
              <a:ext cx="5690536"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9" name="矩形 24">
              <a:extLst>
                <a:ext uri="{FF2B5EF4-FFF2-40B4-BE49-F238E27FC236}">
                  <a16:creationId xmlns:a16="http://schemas.microsoft.com/office/drawing/2014/main" xmlns="" id="{9636534E-56DB-D941-9B19-250D28C94D7F}"/>
                </a:ext>
              </a:extLst>
            </p:cNvPr>
            <p:cNvSpPr>
              <a:spLocks noChangeArrowheads="1"/>
            </p:cNvSpPr>
            <p:nvPr/>
          </p:nvSpPr>
          <p:spPr bwMode="auto">
            <a:xfrm>
              <a:off x="2828135" y="2352643"/>
              <a:ext cx="5561612" cy="61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anose="020B0503020204020204" pitchFamily="34" charset="-122"/>
                  <a:ea typeface="微软雅黑" panose="020B0503020204020204" pitchFamily="34" charset="-122"/>
                </a:rPr>
                <a:t>若系统目录树的父目录不存在该文件相关信息，返回客户端可以上传文件</a:t>
              </a:r>
            </a:p>
          </p:txBody>
        </p:sp>
      </p:grpSp>
      <p:grpSp>
        <p:nvGrpSpPr>
          <p:cNvPr id="40" name="组合 39">
            <a:extLst>
              <a:ext uri="{FF2B5EF4-FFF2-40B4-BE49-F238E27FC236}">
                <a16:creationId xmlns:a16="http://schemas.microsoft.com/office/drawing/2014/main" xmlns="" id="{8D02F41B-1A1B-354C-831C-BA77EEFD009C}"/>
              </a:ext>
            </a:extLst>
          </p:cNvPr>
          <p:cNvGrpSpPr>
            <a:grpSpLocks/>
          </p:cNvGrpSpPr>
          <p:nvPr/>
        </p:nvGrpSpPr>
        <p:grpSpPr bwMode="auto">
          <a:xfrm>
            <a:off x="1000926" y="5060969"/>
            <a:ext cx="6438973" cy="959949"/>
            <a:chOff x="1910363" y="2286295"/>
            <a:chExt cx="6476211" cy="1127125"/>
          </a:xfrm>
        </p:grpSpPr>
        <p:sp>
          <p:nvSpPr>
            <p:cNvPr id="41" name="任意多边形 12">
              <a:extLst>
                <a:ext uri="{FF2B5EF4-FFF2-40B4-BE49-F238E27FC236}">
                  <a16:creationId xmlns:a16="http://schemas.microsoft.com/office/drawing/2014/main" xmlns="" id="{B9890436-F1B6-2844-853B-E944D34946E7}"/>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4</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42" name="任意多边形 13">
              <a:extLst>
                <a:ext uri="{FF2B5EF4-FFF2-40B4-BE49-F238E27FC236}">
                  <a16:creationId xmlns:a16="http://schemas.microsoft.com/office/drawing/2014/main" xmlns="" id="{6199FC94-185A-C14F-A72F-F79D343E3A9F}"/>
                </a:ext>
              </a:extLst>
            </p:cNvPr>
            <p:cNvSpPr/>
            <p:nvPr/>
          </p:nvSpPr>
          <p:spPr>
            <a:xfrm>
              <a:off x="2699212" y="2286295"/>
              <a:ext cx="5687362"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3" name="矩形 24">
              <a:extLst>
                <a:ext uri="{FF2B5EF4-FFF2-40B4-BE49-F238E27FC236}">
                  <a16:creationId xmlns:a16="http://schemas.microsoft.com/office/drawing/2014/main" xmlns="" id="{8510CDE0-6E17-084D-8541-FDAA28BB52B0}"/>
                </a:ext>
              </a:extLst>
            </p:cNvPr>
            <p:cNvSpPr>
              <a:spLocks noChangeArrowheads="1"/>
            </p:cNvSpPr>
            <p:nvPr/>
          </p:nvSpPr>
          <p:spPr bwMode="auto">
            <a:xfrm>
              <a:off x="2828135" y="2505596"/>
              <a:ext cx="5434274" cy="34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anose="020B0503020204020204" pitchFamily="34" charset="-122"/>
                  <a:ea typeface="微软雅黑" panose="020B0503020204020204" pitchFamily="34" charset="-122"/>
                </a:rPr>
                <a:t>客户端请求上传第一个</a:t>
              </a:r>
              <a:r>
                <a:rPr lang="en-US" altLang="zh-CN" sz="1600" dirty="0">
                  <a:latin typeface="微软雅黑" panose="020B0503020204020204" pitchFamily="34" charset="-122"/>
                  <a:ea typeface="微软雅黑" panose="020B0503020204020204" pitchFamily="34" charset="-122"/>
                </a:rPr>
                <a:t>Block</a:t>
              </a:r>
              <a:r>
                <a:rPr lang="zh-CN" altLang="en-US" sz="1600" dirty="0">
                  <a:latin typeface="微软雅黑" panose="020B0503020204020204" pitchFamily="34" charset="-122"/>
                  <a:ea typeface="微软雅黑" panose="020B0503020204020204" pitchFamily="34" charset="-122"/>
                </a:rPr>
                <a:t>数据块以及数据块副本的数量</a:t>
              </a:r>
            </a:p>
          </p:txBody>
        </p:sp>
      </p:grpSp>
    </p:spTree>
    <p:custDataLst>
      <p:tags r:id="rId1"/>
    </p:custDataLst>
    <p:extLst>
      <p:ext uri="{BB962C8B-B14F-4D97-AF65-F5344CB8AC3E}">
        <p14:creationId xmlns:p14="http://schemas.microsoft.com/office/powerpoint/2010/main" val="2614608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96744"/>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HDFS</a:t>
              </a:r>
              <a:r>
                <a:rPr lang="zh-CN" altLang="en-US" sz="2000" b="1" dirty="0">
                  <a:solidFill>
                    <a:schemeClr val="bg1"/>
                  </a:solidFill>
                  <a:latin typeface="微软雅黑" pitchFamily="34" charset="-122"/>
                  <a:ea typeface="微软雅黑" pitchFamily="34" charset="-122"/>
                </a:rPr>
                <a:t>写数据原理</a:t>
              </a:r>
            </a:p>
          </p:txBody>
        </p:sp>
      </p:grpSp>
      <p:grpSp>
        <p:nvGrpSpPr>
          <p:cNvPr id="23" name="组合 22">
            <a:extLst>
              <a:ext uri="{FF2B5EF4-FFF2-40B4-BE49-F238E27FC236}">
                <a16:creationId xmlns:a16="http://schemas.microsoft.com/office/drawing/2014/main" xmlns="" id="{417FCEEA-E4E2-5D45-99F6-AE6C2649209D}"/>
              </a:ext>
            </a:extLst>
          </p:cNvPr>
          <p:cNvGrpSpPr>
            <a:grpSpLocks/>
          </p:cNvGrpSpPr>
          <p:nvPr/>
        </p:nvGrpSpPr>
        <p:grpSpPr bwMode="auto">
          <a:xfrm>
            <a:off x="1002506" y="2721900"/>
            <a:ext cx="6440549" cy="959949"/>
            <a:chOff x="1910363" y="2286295"/>
            <a:chExt cx="6479237" cy="1127125"/>
          </a:xfrm>
        </p:grpSpPr>
        <p:sp>
          <p:nvSpPr>
            <p:cNvPr id="24" name="任意多边形 12">
              <a:extLst>
                <a:ext uri="{FF2B5EF4-FFF2-40B4-BE49-F238E27FC236}">
                  <a16:creationId xmlns:a16="http://schemas.microsoft.com/office/drawing/2014/main" xmlns="" id="{BC98FAD2-A960-104E-BF0A-0D108C71EB84}"/>
                </a:ext>
              </a:extLst>
            </p:cNvPr>
            <p:cNvSpPr/>
            <p:nvPr/>
          </p:nvSpPr>
          <p:spPr>
            <a:xfrm>
              <a:off x="1910363" y="2286295"/>
              <a:ext cx="789022"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5</a:t>
              </a:r>
              <a:endParaRPr kumimoji="0" lang="zh-CN" altLang="en-US" sz="3200" noProof="1">
                <a:solidFill>
                  <a:srgbClr val="FFFFFF"/>
                </a:solidFill>
                <a:latin typeface="微软雅黑" panose="020B0503020204020204" pitchFamily="34" charset="-122"/>
                <a:ea typeface="微软雅黑" panose="020B0503020204020204" pitchFamily="34" charset="-122"/>
              </a:endParaRPr>
            </a:p>
          </p:txBody>
        </p:sp>
        <p:sp>
          <p:nvSpPr>
            <p:cNvPr id="25" name="任意多边形 13">
              <a:extLst>
                <a:ext uri="{FF2B5EF4-FFF2-40B4-BE49-F238E27FC236}">
                  <a16:creationId xmlns:a16="http://schemas.microsoft.com/office/drawing/2014/main" xmlns="" id="{3331395B-2F0B-BC4F-83E8-72C3BB0015A6}"/>
                </a:ext>
              </a:extLst>
            </p:cNvPr>
            <p:cNvSpPr/>
            <p:nvPr/>
          </p:nvSpPr>
          <p:spPr>
            <a:xfrm>
              <a:off x="2699385" y="2286295"/>
              <a:ext cx="5690215"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26" name="矩形 24">
              <a:extLst>
                <a:ext uri="{FF2B5EF4-FFF2-40B4-BE49-F238E27FC236}">
                  <a16:creationId xmlns:a16="http://schemas.microsoft.com/office/drawing/2014/main" xmlns="" id="{4D9BC633-3A80-564C-A4F9-72CEEE5727D8}"/>
                </a:ext>
              </a:extLst>
            </p:cNvPr>
            <p:cNvSpPr>
              <a:spLocks noChangeArrowheads="1"/>
            </p:cNvSpPr>
            <p:nvPr/>
          </p:nvSpPr>
          <p:spPr bwMode="auto">
            <a:xfrm>
              <a:off x="2828338" y="2305733"/>
              <a:ext cx="5561262" cy="7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en-US" altLang="zh-CN" sz="1600" dirty="0" err="1">
                  <a:latin typeface="微软雅黑" pitchFamily="34" charset="-122"/>
                  <a:ea typeface="微软雅黑" pitchFamily="34" charset="-122"/>
                </a:rPr>
                <a:t>NameNode</a:t>
              </a:r>
              <a:r>
                <a:rPr lang="zh-CN" altLang="en-US" sz="1600" dirty="0">
                  <a:latin typeface="微软雅黑" pitchFamily="34" charset="-122"/>
                  <a:ea typeface="微软雅黑" pitchFamily="34" charset="-122"/>
                </a:rPr>
                <a:t>检测元数据文件中</a:t>
              </a:r>
              <a:r>
                <a:rPr lang="en-US" altLang="zh-CN" sz="1600" dirty="0" err="1">
                  <a:latin typeface="微软雅黑" pitchFamily="34" charset="-122"/>
                  <a:ea typeface="微软雅黑" pitchFamily="34" charset="-122"/>
                </a:rPr>
                <a:t>DataNode</a:t>
              </a:r>
              <a:r>
                <a:rPr lang="zh-CN" altLang="en-US" sz="1600" dirty="0">
                  <a:latin typeface="微软雅黑" panose="020B0503020204020204" pitchFamily="34" charset="-122"/>
                  <a:ea typeface="微软雅黑" panose="020B0503020204020204" pitchFamily="34" charset="-122"/>
                </a:rPr>
                <a:t>信息池，找到可用的数据节点</a:t>
              </a:r>
            </a:p>
          </p:txBody>
        </p:sp>
      </p:grpSp>
      <p:grpSp>
        <p:nvGrpSpPr>
          <p:cNvPr id="27" name="组合 26">
            <a:extLst>
              <a:ext uri="{FF2B5EF4-FFF2-40B4-BE49-F238E27FC236}">
                <a16:creationId xmlns:a16="http://schemas.microsoft.com/office/drawing/2014/main" xmlns="" id="{DD331B06-6E20-E24D-AD1E-CBDDC886F21B}"/>
              </a:ext>
            </a:extLst>
          </p:cNvPr>
          <p:cNvGrpSpPr>
            <a:grpSpLocks/>
          </p:cNvGrpSpPr>
          <p:nvPr/>
        </p:nvGrpSpPr>
        <p:grpSpPr bwMode="auto">
          <a:xfrm>
            <a:off x="1005682" y="3511458"/>
            <a:ext cx="7223280" cy="959949"/>
            <a:chOff x="1910363" y="2286295"/>
            <a:chExt cx="7266346" cy="1127125"/>
          </a:xfrm>
        </p:grpSpPr>
        <p:sp>
          <p:nvSpPr>
            <p:cNvPr id="37" name="任意多边形 12">
              <a:extLst>
                <a:ext uri="{FF2B5EF4-FFF2-40B4-BE49-F238E27FC236}">
                  <a16:creationId xmlns:a16="http://schemas.microsoft.com/office/drawing/2014/main" xmlns="" id="{16FA15BF-10DA-1546-B852-48BA4DB20389}"/>
                </a:ext>
              </a:extLst>
            </p:cNvPr>
            <p:cNvSpPr/>
            <p:nvPr/>
          </p:nvSpPr>
          <p:spPr>
            <a:xfrm>
              <a:off x="1910363" y="2286295"/>
              <a:ext cx="788987"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6</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42" name="任意多边形 13">
              <a:extLst>
                <a:ext uri="{FF2B5EF4-FFF2-40B4-BE49-F238E27FC236}">
                  <a16:creationId xmlns:a16="http://schemas.microsoft.com/office/drawing/2014/main" xmlns="" id="{6A631388-CDA8-E944-B792-7BBE5E4E6E1B}"/>
                </a:ext>
              </a:extLst>
            </p:cNvPr>
            <p:cNvSpPr/>
            <p:nvPr/>
          </p:nvSpPr>
          <p:spPr>
            <a:xfrm>
              <a:off x="2699350" y="2286295"/>
              <a:ext cx="5688373"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3" name="矩形 24">
              <a:extLst>
                <a:ext uri="{FF2B5EF4-FFF2-40B4-BE49-F238E27FC236}">
                  <a16:creationId xmlns:a16="http://schemas.microsoft.com/office/drawing/2014/main" xmlns="" id="{20E44672-F138-704C-821E-FACD05159AB3}"/>
                </a:ext>
              </a:extLst>
            </p:cNvPr>
            <p:cNvSpPr>
              <a:spLocks noChangeArrowheads="1"/>
            </p:cNvSpPr>
            <p:nvPr/>
          </p:nvSpPr>
          <p:spPr bwMode="auto">
            <a:xfrm>
              <a:off x="2826709" y="2511720"/>
              <a:ext cx="6350000" cy="36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90000"/>
                </a:lnSpc>
                <a:spcAft>
                  <a:spcPct val="15000"/>
                </a:spcAft>
              </a:pPr>
              <a:r>
                <a:rPr lang="en-US" altLang="zh-CN" sz="1600" dirty="0" err="1">
                  <a:latin typeface="微软雅黑" pitchFamily="34" charset="-122"/>
                  <a:ea typeface="微软雅黑" pitchFamily="34" charset="-122"/>
                </a:rPr>
                <a:t>NameNode</a:t>
              </a:r>
              <a:r>
                <a:rPr lang="zh-CN" altLang="en-US" sz="1600" dirty="0">
                  <a:latin typeface="微软雅黑" panose="020B0503020204020204" pitchFamily="34" charset="-122"/>
                  <a:ea typeface="微软雅黑" panose="020B0503020204020204" pitchFamily="34" charset="-122"/>
                </a:rPr>
                <a:t>检查元数据文件的系统目录树</a:t>
              </a:r>
            </a:p>
          </p:txBody>
        </p:sp>
      </p:grpSp>
      <p:grpSp>
        <p:nvGrpSpPr>
          <p:cNvPr id="44" name="组合 43">
            <a:extLst>
              <a:ext uri="{FF2B5EF4-FFF2-40B4-BE49-F238E27FC236}">
                <a16:creationId xmlns:a16="http://schemas.microsoft.com/office/drawing/2014/main" xmlns="" id="{DC4AB3E7-F362-824A-9E7F-A156566B58B1}"/>
              </a:ext>
            </a:extLst>
          </p:cNvPr>
          <p:cNvGrpSpPr>
            <a:grpSpLocks/>
          </p:cNvGrpSpPr>
          <p:nvPr/>
        </p:nvGrpSpPr>
        <p:grpSpPr bwMode="auto">
          <a:xfrm>
            <a:off x="1000926" y="4271411"/>
            <a:ext cx="6442129" cy="959949"/>
            <a:chOff x="1910363" y="2286295"/>
            <a:chExt cx="6479385" cy="1127125"/>
          </a:xfrm>
        </p:grpSpPr>
        <p:sp>
          <p:nvSpPr>
            <p:cNvPr id="45" name="任意多边形 12">
              <a:extLst>
                <a:ext uri="{FF2B5EF4-FFF2-40B4-BE49-F238E27FC236}">
                  <a16:creationId xmlns:a16="http://schemas.microsoft.com/office/drawing/2014/main" xmlns="" id="{31235DED-9FE7-AF46-9B81-5D55AE678201}"/>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7</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46" name="任意多边形 13">
              <a:extLst>
                <a:ext uri="{FF2B5EF4-FFF2-40B4-BE49-F238E27FC236}">
                  <a16:creationId xmlns:a16="http://schemas.microsoft.com/office/drawing/2014/main" xmlns="" id="{6B5B6355-8634-9E41-A285-2D3408FF4D0A}"/>
                </a:ext>
              </a:extLst>
            </p:cNvPr>
            <p:cNvSpPr/>
            <p:nvPr/>
          </p:nvSpPr>
          <p:spPr>
            <a:xfrm>
              <a:off x="2699212" y="2286295"/>
              <a:ext cx="5690536"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7" name="矩形 24">
              <a:extLst>
                <a:ext uri="{FF2B5EF4-FFF2-40B4-BE49-F238E27FC236}">
                  <a16:creationId xmlns:a16="http://schemas.microsoft.com/office/drawing/2014/main" xmlns="" id="{3BB4E6BD-C56B-9B42-A551-9F4924311CB5}"/>
                </a:ext>
              </a:extLst>
            </p:cNvPr>
            <p:cNvSpPr>
              <a:spLocks noChangeArrowheads="1"/>
            </p:cNvSpPr>
            <p:nvPr/>
          </p:nvSpPr>
          <p:spPr bwMode="auto">
            <a:xfrm>
              <a:off x="2828135" y="2320107"/>
              <a:ext cx="5561612" cy="7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anose="020B0503020204020204" pitchFamily="34" charset="-122"/>
                  <a:ea typeface="微软雅黑" panose="020B0503020204020204" pitchFamily="34" charset="-122"/>
                </a:rPr>
                <a:t>若系统目录树的父目录不存在该文件相关信息，返回客户端可以上传文件</a:t>
              </a:r>
            </a:p>
          </p:txBody>
        </p:sp>
      </p:grpSp>
      <p:grpSp>
        <p:nvGrpSpPr>
          <p:cNvPr id="48" name="组合 47">
            <a:extLst>
              <a:ext uri="{FF2B5EF4-FFF2-40B4-BE49-F238E27FC236}">
                <a16:creationId xmlns:a16="http://schemas.microsoft.com/office/drawing/2014/main" xmlns="" id="{7A395BD7-7C4C-5945-B8AA-9A540160150D}"/>
              </a:ext>
            </a:extLst>
          </p:cNvPr>
          <p:cNvGrpSpPr>
            <a:grpSpLocks/>
          </p:cNvGrpSpPr>
          <p:nvPr/>
        </p:nvGrpSpPr>
        <p:grpSpPr bwMode="auto">
          <a:xfrm>
            <a:off x="1000926" y="5060969"/>
            <a:ext cx="6438973" cy="959949"/>
            <a:chOff x="1910363" y="2286295"/>
            <a:chExt cx="6476211" cy="1127125"/>
          </a:xfrm>
        </p:grpSpPr>
        <p:sp>
          <p:nvSpPr>
            <p:cNvPr id="49" name="任意多边形 12">
              <a:extLst>
                <a:ext uri="{FF2B5EF4-FFF2-40B4-BE49-F238E27FC236}">
                  <a16:creationId xmlns:a16="http://schemas.microsoft.com/office/drawing/2014/main" xmlns="" id="{02CFE20E-5036-D146-872D-329251F4062B}"/>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8</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50" name="任意多边形 13">
              <a:extLst>
                <a:ext uri="{FF2B5EF4-FFF2-40B4-BE49-F238E27FC236}">
                  <a16:creationId xmlns:a16="http://schemas.microsoft.com/office/drawing/2014/main" xmlns="" id="{3A2DD59C-ECF1-9048-B529-B0D06CC21358}"/>
                </a:ext>
              </a:extLst>
            </p:cNvPr>
            <p:cNvSpPr/>
            <p:nvPr/>
          </p:nvSpPr>
          <p:spPr>
            <a:xfrm>
              <a:off x="2699212" y="2286295"/>
              <a:ext cx="5687362"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51" name="矩形 24">
              <a:extLst>
                <a:ext uri="{FF2B5EF4-FFF2-40B4-BE49-F238E27FC236}">
                  <a16:creationId xmlns:a16="http://schemas.microsoft.com/office/drawing/2014/main" xmlns="" id="{9EE1BC7C-719E-0447-82BF-0C37906BD21A}"/>
                </a:ext>
              </a:extLst>
            </p:cNvPr>
            <p:cNvSpPr>
              <a:spLocks noChangeArrowheads="1"/>
            </p:cNvSpPr>
            <p:nvPr/>
          </p:nvSpPr>
          <p:spPr bwMode="auto">
            <a:xfrm>
              <a:off x="2870693" y="2406465"/>
              <a:ext cx="5434274" cy="4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en-US" altLang="zh-CN" sz="1600" dirty="0" err="1">
                  <a:latin typeface="微软雅黑" panose="020B0503020204020204" pitchFamily="34" charset="-122"/>
                  <a:ea typeface="微软雅黑" panose="020B0503020204020204" pitchFamily="34" charset="-122"/>
                </a:rPr>
                <a:t>DataNode</a:t>
              </a:r>
              <a:r>
                <a:rPr lang="zh-CN" altLang="en-US" sz="1600" dirty="0">
                  <a:latin typeface="微软雅黑" pitchFamily="34" charset="-122"/>
                  <a:ea typeface="微软雅黑" pitchFamily="34" charset="-122"/>
                </a:rPr>
                <a:t>之间建立</a:t>
              </a:r>
              <a:r>
                <a:rPr lang="en-US" altLang="zh-CN" sz="1600" dirty="0">
                  <a:latin typeface="微软雅黑" pitchFamily="34" charset="-122"/>
                  <a:ea typeface="微软雅黑" pitchFamily="34" charset="-122"/>
                </a:rPr>
                <a:t>Pipeline</a:t>
              </a:r>
              <a:r>
                <a:rPr lang="zh-CN" altLang="en-US" sz="1600" dirty="0">
                  <a:latin typeface="微软雅黑" panose="020B0503020204020204" pitchFamily="34" charset="-122"/>
                  <a:ea typeface="微软雅黑" panose="020B0503020204020204" pitchFamily="34" charset="-122"/>
                </a:rPr>
                <a:t>后，逐个返回建立完毕信息</a:t>
              </a:r>
            </a:p>
          </p:txBody>
        </p:sp>
      </p:grpSp>
    </p:spTree>
    <p:custDataLst>
      <p:tags r:id="rId1"/>
    </p:custDataLst>
    <p:extLst>
      <p:ext uri="{BB962C8B-B14F-4D97-AF65-F5344CB8AC3E}">
        <p14:creationId xmlns:p14="http://schemas.microsoft.com/office/powerpoint/2010/main" val="1863206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96744"/>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HDFS</a:t>
              </a:r>
              <a:r>
                <a:rPr lang="zh-CN" altLang="en-US" sz="2000" b="1" dirty="0">
                  <a:solidFill>
                    <a:schemeClr val="bg1"/>
                  </a:solidFill>
                  <a:latin typeface="微软雅黑" pitchFamily="34" charset="-122"/>
                  <a:ea typeface="微软雅黑" pitchFamily="34" charset="-122"/>
                </a:rPr>
                <a:t>写数据原理</a:t>
              </a:r>
            </a:p>
          </p:txBody>
        </p:sp>
      </p:grpSp>
      <p:grpSp>
        <p:nvGrpSpPr>
          <p:cNvPr id="31" name="组合 30">
            <a:extLst>
              <a:ext uri="{FF2B5EF4-FFF2-40B4-BE49-F238E27FC236}">
                <a16:creationId xmlns:a16="http://schemas.microsoft.com/office/drawing/2014/main" xmlns="" id="{D961598A-3220-EB4F-BF8A-FA9988FA3A84}"/>
              </a:ext>
            </a:extLst>
          </p:cNvPr>
          <p:cNvGrpSpPr>
            <a:grpSpLocks/>
          </p:cNvGrpSpPr>
          <p:nvPr/>
        </p:nvGrpSpPr>
        <p:grpSpPr bwMode="auto">
          <a:xfrm>
            <a:off x="1002506" y="2721900"/>
            <a:ext cx="6440549" cy="959949"/>
            <a:chOff x="1910363" y="2286295"/>
            <a:chExt cx="6479237" cy="1127125"/>
          </a:xfrm>
        </p:grpSpPr>
        <p:sp>
          <p:nvSpPr>
            <p:cNvPr id="32" name="任意多边形 12">
              <a:extLst>
                <a:ext uri="{FF2B5EF4-FFF2-40B4-BE49-F238E27FC236}">
                  <a16:creationId xmlns:a16="http://schemas.microsoft.com/office/drawing/2014/main" xmlns="" id="{907EE5B4-6385-4F4D-865F-C10674E03F26}"/>
                </a:ext>
              </a:extLst>
            </p:cNvPr>
            <p:cNvSpPr/>
            <p:nvPr/>
          </p:nvSpPr>
          <p:spPr>
            <a:xfrm>
              <a:off x="1910363" y="2286295"/>
              <a:ext cx="789022"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9</a:t>
              </a:r>
              <a:endParaRPr kumimoji="0" lang="zh-CN" altLang="en-US" sz="3200" noProof="1">
                <a:solidFill>
                  <a:srgbClr val="FFFFFF"/>
                </a:solidFill>
                <a:latin typeface="微软雅黑" panose="020B0503020204020204" pitchFamily="34" charset="-122"/>
                <a:ea typeface="微软雅黑" panose="020B0503020204020204" pitchFamily="34" charset="-122"/>
              </a:endParaRPr>
            </a:p>
          </p:txBody>
        </p:sp>
        <p:sp>
          <p:nvSpPr>
            <p:cNvPr id="33" name="任意多边形 13">
              <a:extLst>
                <a:ext uri="{FF2B5EF4-FFF2-40B4-BE49-F238E27FC236}">
                  <a16:creationId xmlns:a16="http://schemas.microsoft.com/office/drawing/2014/main" xmlns="" id="{767E6E6E-4E33-CB4A-8EEE-261BD69D8907}"/>
                </a:ext>
              </a:extLst>
            </p:cNvPr>
            <p:cNvSpPr/>
            <p:nvPr/>
          </p:nvSpPr>
          <p:spPr>
            <a:xfrm>
              <a:off x="2699385" y="2286295"/>
              <a:ext cx="5690215"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4" name="矩形 24">
              <a:extLst>
                <a:ext uri="{FF2B5EF4-FFF2-40B4-BE49-F238E27FC236}">
                  <a16:creationId xmlns:a16="http://schemas.microsoft.com/office/drawing/2014/main" xmlns="" id="{62F995BE-4D04-EB4C-A8E6-D2753C011D00}"/>
                </a:ext>
              </a:extLst>
            </p:cNvPr>
            <p:cNvSpPr>
              <a:spLocks noChangeArrowheads="1"/>
            </p:cNvSpPr>
            <p:nvPr/>
          </p:nvSpPr>
          <p:spPr bwMode="auto">
            <a:xfrm>
              <a:off x="2806426" y="2453044"/>
              <a:ext cx="5561262" cy="4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itchFamily="34" charset="-122"/>
                  <a:ea typeface="微软雅黑" pitchFamily="34" charset="-122"/>
                </a:rPr>
                <a:t>客户端与</a:t>
              </a:r>
              <a:r>
                <a:rPr lang="en-US" altLang="zh-CN" sz="1600" dirty="0" err="1">
                  <a:latin typeface="微软雅黑" pitchFamily="34" charset="-122"/>
                  <a:ea typeface="微软雅黑" pitchFamily="34" charset="-122"/>
                </a:rPr>
                <a:t>DataNode</a:t>
              </a:r>
              <a:r>
                <a:rPr lang="zh-CN" altLang="en-US" sz="1600" dirty="0">
                  <a:latin typeface="微软雅黑" panose="020B0503020204020204" pitchFamily="34" charset="-122"/>
                  <a:ea typeface="微软雅黑" panose="020B0503020204020204" pitchFamily="34" charset="-122"/>
                </a:rPr>
                <a:t>建立数据传输流，开始发送数据包</a:t>
              </a:r>
            </a:p>
          </p:txBody>
        </p:sp>
      </p:grpSp>
      <p:grpSp>
        <p:nvGrpSpPr>
          <p:cNvPr id="35" name="组合 34">
            <a:extLst>
              <a:ext uri="{FF2B5EF4-FFF2-40B4-BE49-F238E27FC236}">
                <a16:creationId xmlns:a16="http://schemas.microsoft.com/office/drawing/2014/main" xmlns="" id="{DB5AB3C5-5551-6B47-B571-B6509C3A9F36}"/>
              </a:ext>
            </a:extLst>
          </p:cNvPr>
          <p:cNvGrpSpPr>
            <a:grpSpLocks/>
          </p:cNvGrpSpPr>
          <p:nvPr/>
        </p:nvGrpSpPr>
        <p:grpSpPr bwMode="auto">
          <a:xfrm>
            <a:off x="1005682" y="3511460"/>
            <a:ext cx="6438971" cy="1048431"/>
            <a:chOff x="1910363" y="2286295"/>
            <a:chExt cx="6477360" cy="1231016"/>
          </a:xfrm>
        </p:grpSpPr>
        <p:sp>
          <p:nvSpPr>
            <p:cNvPr id="36" name="任意多边形 12">
              <a:extLst>
                <a:ext uri="{FF2B5EF4-FFF2-40B4-BE49-F238E27FC236}">
                  <a16:creationId xmlns:a16="http://schemas.microsoft.com/office/drawing/2014/main" xmlns="" id="{51B3949D-CD07-9D4C-BCCA-BDD7EF315C19}"/>
                </a:ext>
              </a:extLst>
            </p:cNvPr>
            <p:cNvSpPr/>
            <p:nvPr/>
          </p:nvSpPr>
          <p:spPr>
            <a:xfrm>
              <a:off x="1910363" y="2286295"/>
              <a:ext cx="788987"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10</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37" name="任意多边形 13">
              <a:extLst>
                <a:ext uri="{FF2B5EF4-FFF2-40B4-BE49-F238E27FC236}">
                  <a16:creationId xmlns:a16="http://schemas.microsoft.com/office/drawing/2014/main" xmlns="" id="{8D6B7C4B-CF0C-B94C-85BF-F7A59915E845}"/>
                </a:ext>
              </a:extLst>
            </p:cNvPr>
            <p:cNvSpPr/>
            <p:nvPr/>
          </p:nvSpPr>
          <p:spPr>
            <a:xfrm>
              <a:off x="2699350" y="2286295"/>
              <a:ext cx="5688373"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8" name="矩形 24">
              <a:extLst>
                <a:ext uri="{FF2B5EF4-FFF2-40B4-BE49-F238E27FC236}">
                  <a16:creationId xmlns:a16="http://schemas.microsoft.com/office/drawing/2014/main" xmlns="" id="{EC712DF1-5A0F-4344-8BDB-75DEBDAB0B3C}"/>
                </a:ext>
              </a:extLst>
            </p:cNvPr>
            <p:cNvSpPr>
              <a:spLocks noChangeArrowheads="1"/>
            </p:cNvSpPr>
            <p:nvPr/>
          </p:nvSpPr>
          <p:spPr bwMode="auto">
            <a:xfrm>
              <a:off x="2791277" y="2368136"/>
              <a:ext cx="5493345" cy="114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90000"/>
                </a:lnSpc>
                <a:spcAft>
                  <a:spcPct val="15000"/>
                </a:spcAft>
              </a:pPr>
              <a:r>
                <a:rPr lang="zh-CN" altLang="en-US" sz="1200" dirty="0">
                  <a:latin typeface="微软雅黑" pitchFamily="34" charset="-122"/>
                  <a:ea typeface="微软雅黑" pitchFamily="34" charset="-122"/>
                </a:rPr>
                <a:t>客户端向</a:t>
              </a:r>
              <a:r>
                <a:rPr lang="en-US" altLang="zh-CN" sz="1200" dirty="0">
                  <a:latin typeface="微软雅黑" pitchFamily="34" charset="-122"/>
                  <a:ea typeface="微软雅黑" pitchFamily="34" charset="-122"/>
                </a:rPr>
                <a:t>DataNode_01</a:t>
              </a:r>
              <a:r>
                <a:rPr lang="zh-CN" altLang="en-US" sz="1200" dirty="0">
                  <a:latin typeface="微软雅黑" pitchFamily="34" charset="-122"/>
                  <a:ea typeface="微软雅黑" pitchFamily="34" charset="-122"/>
                </a:rPr>
                <a:t>上传第一个</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数据块，当</a:t>
              </a:r>
              <a:r>
                <a:rPr lang="en-US" altLang="zh-CN" sz="1200" dirty="0">
                  <a:latin typeface="微软雅黑" pitchFamily="34" charset="-122"/>
                  <a:ea typeface="微软雅黑" pitchFamily="34" charset="-122"/>
                </a:rPr>
                <a:t>DataNode_01</a:t>
              </a:r>
              <a:r>
                <a:rPr lang="zh-CN" altLang="en-US" sz="1200" dirty="0">
                  <a:latin typeface="微软雅黑" pitchFamily="34" charset="-122"/>
                  <a:ea typeface="微软雅黑" pitchFamily="34" charset="-122"/>
                </a:rPr>
                <a:t>收到一个</a:t>
              </a:r>
              <a:r>
                <a:rPr lang="en-US" altLang="zh-CN" sz="1200" dirty="0">
                  <a:latin typeface="微软雅黑" pitchFamily="34" charset="-122"/>
                  <a:ea typeface="微软雅黑" pitchFamily="34" charset="-122"/>
                </a:rPr>
                <a:t>Packet</a:t>
              </a:r>
              <a:r>
                <a:rPr lang="zh-CN" altLang="en-US" sz="1200" dirty="0">
                  <a:latin typeface="微软雅黑" pitchFamily="34" charset="-122"/>
                  <a:ea typeface="微软雅黑" pitchFamily="34" charset="-122"/>
                </a:rPr>
                <a:t>就会传给</a:t>
              </a:r>
              <a:r>
                <a:rPr lang="en-US" altLang="zh-CN" sz="1200" dirty="0">
                  <a:latin typeface="微软雅黑" pitchFamily="34" charset="-122"/>
                  <a:ea typeface="微软雅黑" pitchFamily="34" charset="-122"/>
                </a:rPr>
                <a:t>DataNode_02</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DataNode_02</a:t>
              </a:r>
              <a:r>
                <a:rPr lang="zh-CN" altLang="en-US" sz="1200" dirty="0">
                  <a:latin typeface="微软雅黑" pitchFamily="34" charset="-122"/>
                  <a:ea typeface="微软雅黑" pitchFamily="34" charset="-122"/>
                </a:rPr>
                <a:t>传给</a:t>
              </a:r>
              <a:r>
                <a:rPr lang="en-US" altLang="zh-CN" sz="1200" dirty="0">
                  <a:latin typeface="微软雅黑" pitchFamily="34" charset="-122"/>
                  <a:ea typeface="微软雅黑" pitchFamily="34" charset="-122"/>
                </a:rPr>
                <a:t>DataNode_03</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DataNode_01</a:t>
              </a:r>
              <a:r>
                <a:rPr lang="zh-CN" altLang="en-US" sz="1200" dirty="0">
                  <a:latin typeface="微软雅黑" pitchFamily="34" charset="-122"/>
                  <a:ea typeface="微软雅黑" pitchFamily="34" charset="-122"/>
                </a:rPr>
                <a:t>每传送一个</a:t>
              </a:r>
              <a:r>
                <a:rPr lang="en-US" altLang="zh-CN" sz="1200" dirty="0">
                  <a:latin typeface="微软雅黑" pitchFamily="34" charset="-122"/>
                  <a:ea typeface="微软雅黑" pitchFamily="34" charset="-122"/>
                </a:rPr>
                <a:t>Packet</a:t>
              </a:r>
              <a:r>
                <a:rPr lang="zh-CN" altLang="en-US" sz="1200" dirty="0">
                  <a:latin typeface="微软雅黑" pitchFamily="34" charset="-122"/>
                  <a:ea typeface="微软雅黑" pitchFamily="34" charset="-122"/>
                </a:rPr>
                <a:t>都会放入一个应答队列等待应答。</a:t>
              </a:r>
            </a:p>
            <a:p>
              <a:pPr marL="0" lvl="1">
                <a:lnSpc>
                  <a:spcPct val="90000"/>
                </a:lnSpc>
                <a:spcAft>
                  <a:spcPct val="15000"/>
                </a:spcAft>
              </a:pPr>
              <a:endParaRPr lang="zh-CN" altLang="en-US" sz="1200" dirty="0">
                <a:latin typeface="微软雅黑" pitchFamily="34" charset="-122"/>
                <a:ea typeface="微软雅黑" pitchFamily="34" charset="-122"/>
              </a:endParaRPr>
            </a:p>
            <a:p>
              <a:pPr marL="0" lvl="1">
                <a:lnSpc>
                  <a:spcPct val="90000"/>
                </a:lnSpc>
                <a:spcAft>
                  <a:spcPct val="15000"/>
                </a:spcAft>
              </a:pPr>
              <a:endParaRPr lang="zh-CN" altLang="en-US" sz="1200" dirty="0">
                <a:latin typeface="微软雅黑" pitchFamily="34" charset="-122"/>
                <a:ea typeface="微软雅黑" pitchFamily="34" charset="-122"/>
              </a:endParaRPr>
            </a:p>
          </p:txBody>
        </p:sp>
      </p:grpSp>
      <p:grpSp>
        <p:nvGrpSpPr>
          <p:cNvPr id="39" name="组合 38">
            <a:extLst>
              <a:ext uri="{FF2B5EF4-FFF2-40B4-BE49-F238E27FC236}">
                <a16:creationId xmlns:a16="http://schemas.microsoft.com/office/drawing/2014/main" xmlns="" id="{7A0EE93C-204B-0148-98B0-7FD4EE418BA7}"/>
              </a:ext>
            </a:extLst>
          </p:cNvPr>
          <p:cNvGrpSpPr>
            <a:grpSpLocks/>
          </p:cNvGrpSpPr>
          <p:nvPr/>
        </p:nvGrpSpPr>
        <p:grpSpPr bwMode="auto">
          <a:xfrm>
            <a:off x="1000926" y="4271411"/>
            <a:ext cx="6442129" cy="959949"/>
            <a:chOff x="1910363" y="2286295"/>
            <a:chExt cx="6479385" cy="1127125"/>
          </a:xfrm>
        </p:grpSpPr>
        <p:sp>
          <p:nvSpPr>
            <p:cNvPr id="40" name="任意多边形 12">
              <a:extLst>
                <a:ext uri="{FF2B5EF4-FFF2-40B4-BE49-F238E27FC236}">
                  <a16:creationId xmlns:a16="http://schemas.microsoft.com/office/drawing/2014/main" xmlns="" id="{5652E431-EDB0-224E-A224-7AC26B8FA506}"/>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11</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41" name="任意多边形 13">
              <a:extLst>
                <a:ext uri="{FF2B5EF4-FFF2-40B4-BE49-F238E27FC236}">
                  <a16:creationId xmlns:a16="http://schemas.microsoft.com/office/drawing/2014/main" xmlns="" id="{17458F17-3B95-2540-9233-0C5479D4F025}"/>
                </a:ext>
              </a:extLst>
            </p:cNvPr>
            <p:cNvSpPr/>
            <p:nvPr/>
          </p:nvSpPr>
          <p:spPr>
            <a:xfrm>
              <a:off x="2699212" y="2286295"/>
              <a:ext cx="5690536"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2" name="矩形 24">
              <a:extLst>
                <a:ext uri="{FF2B5EF4-FFF2-40B4-BE49-F238E27FC236}">
                  <a16:creationId xmlns:a16="http://schemas.microsoft.com/office/drawing/2014/main" xmlns="" id="{134FFCD5-BEBA-834C-91FD-B84E79DA59FD}"/>
                </a:ext>
              </a:extLst>
            </p:cNvPr>
            <p:cNvSpPr>
              <a:spLocks noChangeArrowheads="1"/>
            </p:cNvSpPr>
            <p:nvPr/>
          </p:nvSpPr>
          <p:spPr bwMode="auto">
            <a:xfrm>
              <a:off x="2795904" y="2321058"/>
              <a:ext cx="5561612" cy="6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gn="just">
                <a:lnSpc>
                  <a:spcPct val="90000"/>
                </a:lnSpc>
                <a:spcAft>
                  <a:spcPct val="15000"/>
                </a:spcAft>
                <a:defRPr/>
              </a:pP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数据被分割成一个个</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Packet</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数据包在</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Pipeline</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上依次传输，而在</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Pipeline</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反方向上，将逐个发送</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Ack</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，最终由</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Pipeline</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中第一个</a:t>
              </a:r>
              <a:r>
                <a:rPr lang="en-US" altLang="zh-CN" sz="1200" dirty="0" err="1">
                  <a:solidFill>
                    <a:schemeClr val="dk1">
                      <a:hueOff val="0"/>
                      <a:satOff val="0"/>
                      <a:lumOff val="0"/>
                      <a:alphaOff val="0"/>
                    </a:schemeClr>
                  </a:solidFill>
                  <a:latin typeface="微软雅黑" panose="020B0503020204020204" pitchFamily="34" charset="-122"/>
                  <a:ea typeface="微软雅黑" panose="020B0503020204020204" pitchFamily="34" charset="-122"/>
                </a:rPr>
                <a:t>DataNode</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节点</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DataNode_01</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将</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Pipeline</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的 </a:t>
              </a:r>
              <a:r>
                <a:rPr lang="en-US" altLang="zh-CN"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Ack</a:t>
              </a:r>
              <a:r>
                <a:rPr lang="zh-CN" altLang="en-US" sz="1200" dirty="0">
                  <a:solidFill>
                    <a:schemeClr val="dk1">
                      <a:hueOff val="0"/>
                      <a:satOff val="0"/>
                      <a:lumOff val="0"/>
                      <a:alphaOff val="0"/>
                    </a:schemeClr>
                  </a:solidFill>
                  <a:latin typeface="微软雅黑" panose="020B0503020204020204" pitchFamily="34" charset="-122"/>
                  <a:ea typeface="微软雅黑" panose="020B0503020204020204" pitchFamily="34" charset="-122"/>
                </a:rPr>
                <a:t>信息发送给客户端。</a:t>
              </a:r>
            </a:p>
          </p:txBody>
        </p:sp>
      </p:grpSp>
      <p:grpSp>
        <p:nvGrpSpPr>
          <p:cNvPr id="43" name="组合 42">
            <a:extLst>
              <a:ext uri="{FF2B5EF4-FFF2-40B4-BE49-F238E27FC236}">
                <a16:creationId xmlns:a16="http://schemas.microsoft.com/office/drawing/2014/main" xmlns="" id="{72C68C3A-D48A-CC43-8E72-1893C338E092}"/>
              </a:ext>
            </a:extLst>
          </p:cNvPr>
          <p:cNvGrpSpPr>
            <a:grpSpLocks/>
          </p:cNvGrpSpPr>
          <p:nvPr/>
        </p:nvGrpSpPr>
        <p:grpSpPr bwMode="auto">
          <a:xfrm>
            <a:off x="1000926" y="5060969"/>
            <a:ext cx="6438973" cy="959949"/>
            <a:chOff x="1910363" y="2286295"/>
            <a:chExt cx="6476211" cy="1127125"/>
          </a:xfrm>
        </p:grpSpPr>
        <p:sp>
          <p:nvSpPr>
            <p:cNvPr id="44" name="任意多边形 12">
              <a:extLst>
                <a:ext uri="{FF2B5EF4-FFF2-40B4-BE49-F238E27FC236}">
                  <a16:creationId xmlns:a16="http://schemas.microsoft.com/office/drawing/2014/main" xmlns="" id="{4DBB387C-B248-924A-8960-20D0197CD36F}"/>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12</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45" name="任意多边形 13">
              <a:extLst>
                <a:ext uri="{FF2B5EF4-FFF2-40B4-BE49-F238E27FC236}">
                  <a16:creationId xmlns:a16="http://schemas.microsoft.com/office/drawing/2014/main" xmlns="" id="{1874E668-7F8C-DF47-BCF1-05F470176B25}"/>
                </a:ext>
              </a:extLst>
            </p:cNvPr>
            <p:cNvSpPr/>
            <p:nvPr/>
          </p:nvSpPr>
          <p:spPr>
            <a:xfrm>
              <a:off x="2699212" y="2286295"/>
              <a:ext cx="5687362"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6" name="矩形 24">
              <a:extLst>
                <a:ext uri="{FF2B5EF4-FFF2-40B4-BE49-F238E27FC236}">
                  <a16:creationId xmlns:a16="http://schemas.microsoft.com/office/drawing/2014/main" xmlns="" id="{AE7C7127-5189-5B4F-9400-1A07EC7FE352}"/>
                </a:ext>
              </a:extLst>
            </p:cNvPr>
            <p:cNvSpPr>
              <a:spLocks noChangeArrowheads="1"/>
            </p:cNvSpPr>
            <p:nvPr/>
          </p:nvSpPr>
          <p:spPr bwMode="auto">
            <a:xfrm>
              <a:off x="2784952" y="2325878"/>
              <a:ext cx="5434274" cy="6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gn="just">
                <a:lnSpc>
                  <a:spcPct val="90000"/>
                </a:lnSpc>
                <a:spcAft>
                  <a:spcPct val="15000"/>
                </a:spcAft>
                <a:defRPr/>
              </a:pPr>
              <a:r>
                <a:rPr lang="en-US" altLang="zh-CN" sz="1200" dirty="0" err="1">
                  <a:latin typeface="微软雅黑" pitchFamily="34" charset="-122"/>
                  <a:ea typeface="微软雅黑" pitchFamily="34" charset="-122"/>
                </a:rPr>
                <a:t>DataNode</a:t>
              </a:r>
              <a:r>
                <a:rPr lang="zh-CN" altLang="en-US" sz="1200" dirty="0">
                  <a:latin typeface="微软雅黑" pitchFamily="34" charset="-122"/>
                  <a:ea typeface="微软雅黑" pitchFamily="34" charset="-122"/>
                </a:rPr>
                <a:t>返回给客户端，第一个</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块传输完成。客户端则会再次请求</a:t>
              </a:r>
              <a:r>
                <a:rPr lang="en-US" altLang="zh-CN" sz="1200" dirty="0" err="1">
                  <a:latin typeface="微软雅黑" pitchFamily="34" charset="-122"/>
                  <a:ea typeface="微软雅黑" pitchFamily="34" charset="-122"/>
                </a:rPr>
                <a:t>NameNode</a:t>
              </a:r>
              <a:r>
                <a:rPr lang="zh-CN" altLang="en-US" sz="1200" dirty="0">
                  <a:latin typeface="微软雅黑" pitchFamily="34" charset="-122"/>
                  <a:ea typeface="微软雅黑" pitchFamily="34" charset="-122"/>
                </a:rPr>
                <a:t>上传第二个</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块和第三块到服务器上，重复上面的步骤，直到</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个</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都上传完毕。</a:t>
              </a:r>
            </a:p>
          </p:txBody>
        </p:sp>
      </p:grpSp>
    </p:spTree>
    <p:custDataLst>
      <p:tags r:id="rId1"/>
    </p:custDataLst>
    <p:extLst>
      <p:ext uri="{BB962C8B-B14F-4D97-AF65-F5344CB8AC3E}">
        <p14:creationId xmlns:p14="http://schemas.microsoft.com/office/powerpoint/2010/main" val="2336837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70618"/>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HDFS</a:t>
              </a:r>
              <a:r>
                <a:rPr lang="zh-CN" altLang="en-US" sz="2000" b="1" dirty="0">
                  <a:solidFill>
                    <a:schemeClr val="bg1"/>
                  </a:solidFill>
                  <a:latin typeface="微软雅黑" pitchFamily="34" charset="-122"/>
                  <a:ea typeface="微软雅黑" pitchFamily="34" charset="-122"/>
                </a:rPr>
                <a:t>读数据原理</a:t>
              </a:r>
            </a:p>
          </p:txBody>
        </p:sp>
      </p:grpSp>
      <p:sp>
        <p:nvSpPr>
          <p:cNvPr id="29" name="矩形 28"/>
          <p:cNvSpPr/>
          <p:nvPr/>
        </p:nvSpPr>
        <p:spPr>
          <a:xfrm>
            <a:off x="573714" y="2514120"/>
            <a:ext cx="7228770" cy="499560"/>
          </a:xfrm>
          <a:prstGeom prst="rect">
            <a:avLst/>
          </a:prstGeom>
        </p:spPr>
        <p:txBody>
          <a:bodyPr wrap="square">
            <a:spAutoFit/>
          </a:bodyPr>
          <a:lstStyle/>
          <a:p>
            <a:pPr indent="457200" algn="just">
              <a:lnSpc>
                <a:spcPct val="150000"/>
              </a:lnSpc>
            </a:pPr>
            <a:r>
              <a:rPr lang="zh-CN" altLang="en-US" sz="2000" dirty="0">
                <a:latin typeface="微软雅黑" pitchFamily="34" charset="-122"/>
                <a:ea typeface="微软雅黑" pitchFamily="34" charset="-122"/>
              </a:rPr>
              <a:t>从</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中</a:t>
            </a:r>
            <a:r>
              <a:rPr lang="zh-CN" altLang="en-US" sz="2000" dirty="0">
                <a:solidFill>
                  <a:srgbClr val="1369B2"/>
                </a:solidFill>
                <a:latin typeface="微软雅黑" pitchFamily="34" charset="-122"/>
                <a:ea typeface="微软雅黑" pitchFamily="34" charset="-122"/>
              </a:rPr>
              <a:t>查找数据</a:t>
            </a:r>
            <a:r>
              <a:rPr lang="zh-CN" altLang="en-US" sz="2000" dirty="0">
                <a:latin typeface="微软雅黑" pitchFamily="34" charset="-122"/>
                <a:ea typeface="微软雅黑" pitchFamily="34" charset="-122"/>
              </a:rPr>
              <a:t>，即为</a:t>
            </a:r>
            <a:r>
              <a:rPr lang="en-US" altLang="zh-CN" sz="2000" dirty="0">
                <a:latin typeface="微软雅黑" pitchFamily="34" charset="-122"/>
                <a:ea typeface="微软雅黑" pitchFamily="34" charset="-122"/>
              </a:rPr>
              <a:t>Read</a:t>
            </a:r>
            <a:r>
              <a:rPr lang="zh-CN" altLang="en-US" sz="2000" dirty="0">
                <a:latin typeface="微软雅黑" pitchFamily="34" charset="-122"/>
                <a:ea typeface="微软雅黑" pitchFamily="34" charset="-122"/>
              </a:rPr>
              <a:t>（读）数据。</a:t>
            </a:r>
          </a:p>
        </p:txBody>
      </p:sp>
      <p:pic>
        <p:nvPicPr>
          <p:cNvPr id="9218"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106" y="3066645"/>
            <a:ext cx="5138964" cy="329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00363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500" fill="hold"/>
                                        <p:tgtEl>
                                          <p:spTgt spid="9218"/>
                                        </p:tgtEl>
                                        <p:attrNameLst>
                                          <p:attrName>ppt_w</p:attrName>
                                        </p:attrNameLst>
                                      </p:cBhvr>
                                      <p:tavLst>
                                        <p:tav tm="0">
                                          <p:val>
                                            <p:fltVal val="0"/>
                                          </p:val>
                                        </p:tav>
                                        <p:tav tm="100000">
                                          <p:val>
                                            <p:strVal val="#ppt_w"/>
                                          </p:val>
                                        </p:tav>
                                      </p:tavLst>
                                    </p:anim>
                                    <p:anim calcmode="lin" valueType="num">
                                      <p:cBhvr>
                                        <p:cTn id="18" dur="500" fill="hold"/>
                                        <p:tgtEl>
                                          <p:spTgt spid="9218"/>
                                        </p:tgtEl>
                                        <p:attrNameLst>
                                          <p:attrName>ppt_h</p:attrName>
                                        </p:attrNameLst>
                                      </p:cBhvr>
                                      <p:tavLst>
                                        <p:tav tm="0">
                                          <p:val>
                                            <p:fltVal val="0"/>
                                          </p:val>
                                        </p:tav>
                                        <p:tav tm="100000">
                                          <p:val>
                                            <p:strVal val="#ppt_h"/>
                                          </p:val>
                                        </p:tav>
                                      </p:tavLst>
                                    </p:anim>
                                    <p:animEffect transition="in" filter="fade">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3.2  HDFS</a:t>
            </a:r>
            <a:r>
              <a:rPr lang="zh-CN" altLang="en-US" sz="3200" b="1" dirty="0">
                <a:solidFill>
                  <a:srgbClr val="1369B2"/>
                </a:solidFill>
                <a:latin typeface="微软雅黑" pitchFamily="34" charset="-122"/>
                <a:ea typeface="微软雅黑" pitchFamily="34" charset="-122"/>
                <a:sym typeface="宋体" pitchFamily="2" charset="-122"/>
              </a:rPr>
              <a:t>的架构和原理</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1386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文件读写原理</a:t>
            </a:r>
            <a:endParaRPr lang="en-US" altLang="zh-CN" sz="2400" b="1" spc="200" dirty="0">
              <a:solidFill>
                <a:srgbClr val="1369B2"/>
              </a:solidFill>
              <a:latin typeface="微软雅黑" pitchFamily="34" charset="-122"/>
              <a:ea typeface="微软雅黑" pitchFamily="34" charset="-122"/>
            </a:endParaRPr>
          </a:p>
        </p:txBody>
      </p:sp>
      <p:grpSp>
        <p:nvGrpSpPr>
          <p:cNvPr id="9" name="组合 34"/>
          <p:cNvGrpSpPr>
            <a:grpSpLocks/>
          </p:cNvGrpSpPr>
          <p:nvPr/>
        </p:nvGrpSpPr>
        <p:grpSpPr bwMode="auto">
          <a:xfrm>
            <a:off x="961640" y="1970618"/>
            <a:ext cx="4781550" cy="490537"/>
            <a:chOff x="900725" y="1985600"/>
            <a:chExt cx="4781618" cy="490537"/>
          </a:xfrm>
        </p:grpSpPr>
        <p:sp>
          <p:nvSpPr>
            <p:cNvPr id="1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5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HDFS</a:t>
              </a:r>
              <a:r>
                <a:rPr lang="zh-CN" altLang="en-US" sz="2000" b="1" dirty="0">
                  <a:solidFill>
                    <a:schemeClr val="bg1"/>
                  </a:solidFill>
                  <a:latin typeface="微软雅黑" pitchFamily="34" charset="-122"/>
                  <a:ea typeface="微软雅黑" pitchFamily="34" charset="-122"/>
                </a:rPr>
                <a:t>读数据原理</a:t>
              </a:r>
            </a:p>
          </p:txBody>
        </p:sp>
      </p:grpSp>
      <p:grpSp>
        <p:nvGrpSpPr>
          <p:cNvPr id="25" name="组合 24">
            <a:extLst>
              <a:ext uri="{FF2B5EF4-FFF2-40B4-BE49-F238E27FC236}">
                <a16:creationId xmlns:a16="http://schemas.microsoft.com/office/drawing/2014/main" xmlns="" id="{FA97D737-E134-1F43-B04C-EE36C56A4241}"/>
              </a:ext>
            </a:extLst>
          </p:cNvPr>
          <p:cNvGrpSpPr>
            <a:grpSpLocks/>
          </p:cNvGrpSpPr>
          <p:nvPr/>
        </p:nvGrpSpPr>
        <p:grpSpPr bwMode="auto">
          <a:xfrm>
            <a:off x="1002506" y="2721900"/>
            <a:ext cx="6440549" cy="959949"/>
            <a:chOff x="1910363" y="2286295"/>
            <a:chExt cx="6479237" cy="1127125"/>
          </a:xfrm>
        </p:grpSpPr>
        <p:sp>
          <p:nvSpPr>
            <p:cNvPr id="26" name="任意多边形 12">
              <a:extLst>
                <a:ext uri="{FF2B5EF4-FFF2-40B4-BE49-F238E27FC236}">
                  <a16:creationId xmlns:a16="http://schemas.microsoft.com/office/drawing/2014/main" xmlns="" id="{E578E901-C6DC-4A40-8FFD-0B457E613615}"/>
                </a:ext>
              </a:extLst>
            </p:cNvPr>
            <p:cNvSpPr/>
            <p:nvPr/>
          </p:nvSpPr>
          <p:spPr>
            <a:xfrm>
              <a:off x="1910363" y="2286295"/>
              <a:ext cx="789022"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1</a:t>
              </a:r>
              <a:endParaRPr kumimoji="0" lang="zh-CN" altLang="en-US" sz="3200" noProof="1">
                <a:solidFill>
                  <a:srgbClr val="FFFFFF"/>
                </a:solidFill>
                <a:latin typeface="微软雅黑" panose="020B0503020204020204" pitchFamily="34" charset="-122"/>
                <a:ea typeface="微软雅黑" panose="020B0503020204020204" pitchFamily="34" charset="-122"/>
              </a:endParaRPr>
            </a:p>
          </p:txBody>
        </p:sp>
        <p:sp>
          <p:nvSpPr>
            <p:cNvPr id="27" name="任意多边形 13">
              <a:extLst>
                <a:ext uri="{FF2B5EF4-FFF2-40B4-BE49-F238E27FC236}">
                  <a16:creationId xmlns:a16="http://schemas.microsoft.com/office/drawing/2014/main" xmlns="" id="{BF4C8D13-7852-474C-BE39-40F0F3A33445}"/>
                </a:ext>
              </a:extLst>
            </p:cNvPr>
            <p:cNvSpPr/>
            <p:nvPr/>
          </p:nvSpPr>
          <p:spPr>
            <a:xfrm>
              <a:off x="2699385" y="2286295"/>
              <a:ext cx="5690215"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28" name="矩形 24">
              <a:extLst>
                <a:ext uri="{FF2B5EF4-FFF2-40B4-BE49-F238E27FC236}">
                  <a16:creationId xmlns:a16="http://schemas.microsoft.com/office/drawing/2014/main" xmlns="" id="{8119F123-100C-5240-B4E6-EAD0C788884B}"/>
                </a:ext>
              </a:extLst>
            </p:cNvPr>
            <p:cNvSpPr>
              <a:spLocks noChangeArrowheads="1"/>
            </p:cNvSpPr>
            <p:nvPr/>
          </p:nvSpPr>
          <p:spPr bwMode="auto">
            <a:xfrm>
              <a:off x="2828338" y="2305733"/>
              <a:ext cx="5561262" cy="10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600" dirty="0">
                  <a:latin typeface="微软雅黑" pitchFamily="34" charset="-122"/>
                  <a:ea typeface="微软雅黑" pitchFamily="34" charset="-122"/>
                </a:rPr>
                <a:t>客户端向</a:t>
              </a:r>
              <a:r>
                <a:rPr lang="en-US" altLang="zh-CN" sz="1600" dirty="0" err="1">
                  <a:latin typeface="微软雅黑" pitchFamily="34" charset="-122"/>
                  <a:ea typeface="微软雅黑" pitchFamily="34" charset="-122"/>
                </a:rPr>
                <a:t>NameNode</a:t>
              </a:r>
              <a:r>
                <a:rPr lang="zh-CN" altLang="en-US" sz="1600" dirty="0">
                  <a:latin typeface="微软雅黑" pitchFamily="34" charset="-122"/>
                  <a:ea typeface="微软雅黑" pitchFamily="34" charset="-122"/>
                </a:rPr>
                <a:t>发起</a:t>
              </a:r>
              <a:r>
                <a:rPr lang="en-US" altLang="zh-CN" sz="1600" dirty="0">
                  <a:latin typeface="微软雅黑" pitchFamily="34" charset="-122"/>
                  <a:ea typeface="微软雅黑" pitchFamily="34" charset="-122"/>
                </a:rPr>
                <a:t>RPC</a:t>
              </a:r>
              <a:r>
                <a:rPr lang="zh-CN" altLang="en-US" sz="1600" dirty="0">
                  <a:latin typeface="微软雅黑" pitchFamily="34" charset="-122"/>
                  <a:ea typeface="微软雅黑" pitchFamily="34" charset="-122"/>
                </a:rPr>
                <a:t>请求，来获取请求文件</a:t>
              </a:r>
              <a:r>
                <a:rPr lang="en-US" altLang="zh-CN" sz="1600" dirty="0">
                  <a:latin typeface="微软雅黑" pitchFamily="34" charset="-122"/>
                  <a:ea typeface="微软雅黑" pitchFamily="34" charset="-122"/>
                </a:rPr>
                <a:t>Block</a:t>
              </a:r>
              <a:r>
                <a:rPr lang="zh-CN" altLang="en-US" sz="1600" dirty="0">
                  <a:latin typeface="微软雅黑" panose="020B0503020204020204" pitchFamily="34" charset="-122"/>
                  <a:ea typeface="微软雅黑" panose="020B0503020204020204" pitchFamily="34" charset="-122"/>
                </a:rPr>
                <a:t>数据块所在的位置。</a:t>
              </a:r>
            </a:p>
            <a:p>
              <a:pPr marL="0" lvl="1">
                <a:lnSpc>
                  <a:spcPct val="110000"/>
                </a:lnSpc>
                <a:spcAft>
                  <a:spcPct val="15000"/>
                </a:spcAft>
              </a:pPr>
              <a:endParaRPr lang="zh-CN" altLang="en-US" sz="1600" dirty="0">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a16="http://schemas.microsoft.com/office/drawing/2014/main" xmlns="" id="{DFE5B5BB-9D90-D449-AA3B-B839AEB6806C}"/>
              </a:ext>
            </a:extLst>
          </p:cNvPr>
          <p:cNvGrpSpPr>
            <a:grpSpLocks/>
          </p:cNvGrpSpPr>
          <p:nvPr/>
        </p:nvGrpSpPr>
        <p:grpSpPr bwMode="auto">
          <a:xfrm>
            <a:off x="1005682" y="3511461"/>
            <a:ext cx="6438970" cy="959950"/>
            <a:chOff x="1910363" y="2286295"/>
            <a:chExt cx="6477360" cy="1127125"/>
          </a:xfrm>
        </p:grpSpPr>
        <p:sp>
          <p:nvSpPr>
            <p:cNvPr id="30" name="任意多边形 12">
              <a:extLst>
                <a:ext uri="{FF2B5EF4-FFF2-40B4-BE49-F238E27FC236}">
                  <a16:creationId xmlns:a16="http://schemas.microsoft.com/office/drawing/2014/main" xmlns="" id="{5311F722-2BDD-5C4C-9CA6-93ED6558D760}"/>
                </a:ext>
              </a:extLst>
            </p:cNvPr>
            <p:cNvSpPr/>
            <p:nvPr/>
          </p:nvSpPr>
          <p:spPr>
            <a:xfrm>
              <a:off x="1910363" y="2286295"/>
              <a:ext cx="788987"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sz="3200" noProof="1">
                  <a:solidFill>
                    <a:srgbClr val="FFFFFF"/>
                  </a:solidFill>
                  <a:latin typeface="微软雅黑" panose="020B0503020204020204" pitchFamily="34" charset="-122"/>
                  <a:ea typeface="微软雅黑" panose="020B0503020204020204" pitchFamily="34" charset="-122"/>
                </a:rPr>
                <a:t>2</a:t>
              </a:r>
            </a:p>
          </p:txBody>
        </p:sp>
        <p:sp>
          <p:nvSpPr>
            <p:cNvPr id="31" name="任意多边形 13">
              <a:extLst>
                <a:ext uri="{FF2B5EF4-FFF2-40B4-BE49-F238E27FC236}">
                  <a16:creationId xmlns:a16="http://schemas.microsoft.com/office/drawing/2014/main" xmlns="" id="{E2780289-C26E-E24E-A97E-EEB22E5974BC}"/>
                </a:ext>
              </a:extLst>
            </p:cNvPr>
            <p:cNvSpPr/>
            <p:nvPr/>
          </p:nvSpPr>
          <p:spPr>
            <a:xfrm>
              <a:off x="2699350" y="2286295"/>
              <a:ext cx="5688373"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2" name="矩形 24">
              <a:extLst>
                <a:ext uri="{FF2B5EF4-FFF2-40B4-BE49-F238E27FC236}">
                  <a16:creationId xmlns:a16="http://schemas.microsoft.com/office/drawing/2014/main" xmlns="" id="{8C3DDB60-9A63-E643-9D33-FFEAA9958C1C}"/>
                </a:ext>
              </a:extLst>
            </p:cNvPr>
            <p:cNvSpPr>
              <a:spLocks noChangeArrowheads="1"/>
            </p:cNvSpPr>
            <p:nvPr/>
          </p:nvSpPr>
          <p:spPr bwMode="auto">
            <a:xfrm>
              <a:off x="2826710" y="2317512"/>
              <a:ext cx="5469828" cy="9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90000"/>
                </a:lnSpc>
                <a:spcAft>
                  <a:spcPct val="15000"/>
                </a:spcAft>
              </a:pPr>
              <a:r>
                <a:rPr lang="en-US" altLang="zh-CN" sz="1200" dirty="0" err="1">
                  <a:latin typeface="微软雅黑" pitchFamily="34" charset="-122"/>
                  <a:ea typeface="微软雅黑" pitchFamily="34" charset="-122"/>
                </a:rPr>
                <a:t>NameNode</a:t>
              </a:r>
              <a:r>
                <a:rPr lang="zh-CN" altLang="en-US" sz="1200" dirty="0">
                  <a:latin typeface="微软雅黑" pitchFamily="34" charset="-122"/>
                  <a:ea typeface="微软雅黑" pitchFamily="34" charset="-122"/>
                </a:rPr>
                <a:t>检测元数据文件，会视情况返回</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块信息或者全部</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块信息，对于每个</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块，</a:t>
              </a:r>
              <a:r>
                <a:rPr lang="en-US" altLang="zh-CN" sz="1200" dirty="0" err="1">
                  <a:latin typeface="微软雅黑" pitchFamily="34" charset="-122"/>
                  <a:ea typeface="微软雅黑" pitchFamily="34" charset="-122"/>
                </a:rPr>
                <a:t>NameNode</a:t>
              </a:r>
              <a:r>
                <a:rPr lang="zh-CN" altLang="en-US" sz="1200" dirty="0">
                  <a:latin typeface="微软雅黑" pitchFamily="34" charset="-122"/>
                  <a:ea typeface="微软雅黑" pitchFamily="34" charset="-122"/>
                </a:rPr>
                <a:t>都会返回含有该</a:t>
              </a:r>
              <a:r>
                <a:rPr lang="en-US" altLang="zh-CN" sz="1200" dirty="0">
                  <a:latin typeface="微软雅黑" pitchFamily="34" charset="-122"/>
                  <a:ea typeface="微软雅黑" pitchFamily="34" charset="-122"/>
                </a:rPr>
                <a:t>Block</a:t>
              </a:r>
              <a:r>
                <a:rPr lang="zh-CN" altLang="en-US" sz="1200" dirty="0">
                  <a:latin typeface="微软雅黑" pitchFamily="34" charset="-122"/>
                  <a:ea typeface="微软雅黑" pitchFamily="34" charset="-122"/>
                </a:rPr>
                <a:t>副本的</a:t>
              </a:r>
              <a:r>
                <a:rPr lang="en-US" altLang="zh-CN" sz="1200" dirty="0" err="1">
                  <a:latin typeface="微软雅黑" pitchFamily="34" charset="-122"/>
                  <a:ea typeface="微软雅黑" pitchFamily="34" charset="-122"/>
                </a:rPr>
                <a:t>DataNode</a:t>
              </a:r>
              <a:r>
                <a:rPr lang="zh-CN" altLang="en-US" sz="1200" dirty="0">
                  <a:latin typeface="微软雅黑" panose="020B0503020204020204" pitchFamily="34" charset="-122"/>
                  <a:ea typeface="微软雅黑" panose="020B0503020204020204" pitchFamily="34" charset="-122"/>
                </a:rPr>
                <a:t>地址。</a:t>
              </a:r>
            </a:p>
            <a:p>
              <a:pPr marL="0" lvl="1">
                <a:lnSpc>
                  <a:spcPct val="90000"/>
                </a:lnSpc>
                <a:spcAft>
                  <a:spcPct val="15000"/>
                </a:spcAft>
              </a:pPr>
              <a:endParaRPr lang="zh-CN" altLang="en-US" sz="1200" dirty="0">
                <a:latin typeface="微软雅黑" panose="020B0503020204020204" pitchFamily="34" charset="-122"/>
                <a:ea typeface="微软雅黑" panose="020B0503020204020204" pitchFamily="34" charset="-122"/>
              </a:endParaRPr>
            </a:p>
          </p:txBody>
        </p:sp>
      </p:grpSp>
      <p:grpSp>
        <p:nvGrpSpPr>
          <p:cNvPr id="33" name="组合 32">
            <a:extLst>
              <a:ext uri="{FF2B5EF4-FFF2-40B4-BE49-F238E27FC236}">
                <a16:creationId xmlns:a16="http://schemas.microsoft.com/office/drawing/2014/main" xmlns="" id="{230717EA-4748-8747-BEF5-66180BA963D5}"/>
              </a:ext>
            </a:extLst>
          </p:cNvPr>
          <p:cNvGrpSpPr>
            <a:grpSpLocks/>
          </p:cNvGrpSpPr>
          <p:nvPr/>
        </p:nvGrpSpPr>
        <p:grpSpPr bwMode="auto">
          <a:xfrm>
            <a:off x="1000926" y="4271412"/>
            <a:ext cx="6442917" cy="959949"/>
            <a:chOff x="1910363" y="2286295"/>
            <a:chExt cx="6480178" cy="1127125"/>
          </a:xfrm>
        </p:grpSpPr>
        <p:sp>
          <p:nvSpPr>
            <p:cNvPr id="34" name="任意多边形 12">
              <a:extLst>
                <a:ext uri="{FF2B5EF4-FFF2-40B4-BE49-F238E27FC236}">
                  <a16:creationId xmlns:a16="http://schemas.microsoft.com/office/drawing/2014/main" xmlns="" id="{3EAC26C0-C23D-3D40-9811-43F93F193E13}"/>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sz="3200" noProof="1">
                  <a:solidFill>
                    <a:srgbClr val="FFFFFF"/>
                  </a:solidFill>
                  <a:latin typeface="微软雅黑" panose="020B0503020204020204" pitchFamily="34" charset="-122"/>
                  <a:ea typeface="微软雅黑" panose="020B0503020204020204" pitchFamily="34" charset="-122"/>
                </a:rPr>
                <a:t>3</a:t>
              </a:r>
            </a:p>
          </p:txBody>
        </p:sp>
        <p:sp>
          <p:nvSpPr>
            <p:cNvPr id="35" name="任意多边形 13">
              <a:extLst>
                <a:ext uri="{FF2B5EF4-FFF2-40B4-BE49-F238E27FC236}">
                  <a16:creationId xmlns:a16="http://schemas.microsoft.com/office/drawing/2014/main" xmlns="" id="{E4B8F6AA-5BF7-3C48-8134-D473E0025209}"/>
                </a:ext>
              </a:extLst>
            </p:cNvPr>
            <p:cNvSpPr/>
            <p:nvPr/>
          </p:nvSpPr>
          <p:spPr>
            <a:xfrm>
              <a:off x="2699212" y="2286295"/>
              <a:ext cx="5690536"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36" name="矩形 24">
              <a:extLst>
                <a:ext uri="{FF2B5EF4-FFF2-40B4-BE49-F238E27FC236}">
                  <a16:creationId xmlns:a16="http://schemas.microsoft.com/office/drawing/2014/main" xmlns="" id="{7B31479A-BF3E-9347-953E-FA8EAACC67D1}"/>
                </a:ext>
              </a:extLst>
            </p:cNvPr>
            <p:cNvSpPr>
              <a:spLocks noChangeArrowheads="1"/>
            </p:cNvSpPr>
            <p:nvPr/>
          </p:nvSpPr>
          <p:spPr bwMode="auto">
            <a:xfrm>
              <a:off x="2828929" y="2293469"/>
              <a:ext cx="5561612" cy="99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10000"/>
                </a:lnSpc>
                <a:spcAft>
                  <a:spcPct val="15000"/>
                </a:spcAft>
              </a:pPr>
              <a:r>
                <a:rPr lang="zh-CN" altLang="en-US" sz="1100" dirty="0">
                  <a:latin typeface="微软雅黑" pitchFamily="34" charset="-122"/>
                  <a:ea typeface="微软雅黑" pitchFamily="34" charset="-122"/>
                </a:rPr>
                <a:t>客户端会选取排序靠前的</a:t>
              </a:r>
              <a:r>
                <a:rPr lang="en-US" altLang="zh-CN" sz="1100" dirty="0" err="1">
                  <a:latin typeface="微软雅黑" pitchFamily="34" charset="-122"/>
                  <a:ea typeface="微软雅黑" pitchFamily="34" charset="-122"/>
                </a:rPr>
                <a:t>DataNode</a:t>
              </a:r>
              <a:r>
                <a:rPr lang="zh-CN" altLang="en-US" sz="1100" dirty="0">
                  <a:latin typeface="微软雅黑" pitchFamily="34" charset="-122"/>
                  <a:ea typeface="微软雅黑" pitchFamily="34" charset="-122"/>
                </a:rPr>
                <a:t>来依次读取</a:t>
              </a:r>
              <a:r>
                <a:rPr lang="en-US" altLang="zh-CN" sz="1100" dirty="0">
                  <a:latin typeface="微软雅黑" pitchFamily="34" charset="-122"/>
                  <a:ea typeface="微软雅黑" pitchFamily="34" charset="-122"/>
                </a:rPr>
                <a:t>Block</a:t>
              </a:r>
              <a:r>
                <a:rPr lang="zh-CN" altLang="en-US" sz="1100" dirty="0">
                  <a:latin typeface="微软雅黑" pitchFamily="34" charset="-122"/>
                  <a:ea typeface="微软雅黑" pitchFamily="34" charset="-122"/>
                </a:rPr>
                <a:t>块，每一个</a:t>
              </a:r>
              <a:r>
                <a:rPr lang="en-US" altLang="zh-CN" sz="1100" dirty="0">
                  <a:latin typeface="微软雅黑" pitchFamily="34" charset="-122"/>
                  <a:ea typeface="微软雅黑" pitchFamily="34" charset="-122"/>
                </a:rPr>
                <a:t>Block</a:t>
              </a:r>
              <a:r>
                <a:rPr lang="zh-CN" altLang="en-US" sz="1100" dirty="0">
                  <a:latin typeface="微软雅黑" pitchFamily="34" charset="-122"/>
                  <a:ea typeface="微软雅黑" pitchFamily="34" charset="-122"/>
                </a:rPr>
                <a:t>都会进行</a:t>
              </a:r>
              <a:r>
                <a:rPr lang="en-US" altLang="zh-CN" sz="1100" dirty="0" err="1">
                  <a:latin typeface="微软雅黑" pitchFamily="34" charset="-122"/>
                  <a:ea typeface="微软雅黑" pitchFamily="34" charset="-122"/>
                </a:rPr>
                <a:t>CheckSum</a:t>
              </a:r>
              <a:r>
                <a:rPr lang="zh-CN" altLang="en-US" sz="1100" dirty="0">
                  <a:latin typeface="微软雅黑" pitchFamily="34" charset="-122"/>
                  <a:ea typeface="微软雅黑" pitchFamily="34" charset="-122"/>
                </a:rPr>
                <a:t>若文件不完整，则客户端会继续向</a:t>
              </a:r>
              <a:r>
                <a:rPr lang="en-US" altLang="zh-CN" sz="1100" dirty="0" err="1">
                  <a:latin typeface="微软雅黑" pitchFamily="34" charset="-122"/>
                  <a:ea typeface="微软雅黑" pitchFamily="34" charset="-122"/>
                </a:rPr>
                <a:t>NameNode</a:t>
              </a:r>
              <a:r>
                <a:rPr lang="zh-CN" altLang="en-US" sz="1100" dirty="0">
                  <a:latin typeface="微软雅黑" pitchFamily="34" charset="-122"/>
                  <a:ea typeface="微软雅黑" pitchFamily="34" charset="-122"/>
                </a:rPr>
                <a:t>获取下一批的</a:t>
              </a:r>
              <a:r>
                <a:rPr lang="en-US" altLang="zh-CN" sz="1100" dirty="0">
                  <a:latin typeface="微软雅黑" pitchFamily="34" charset="-122"/>
                  <a:ea typeface="微软雅黑" pitchFamily="34" charset="-122"/>
                </a:rPr>
                <a:t>Block</a:t>
              </a:r>
              <a:r>
                <a:rPr lang="zh-CN" altLang="en-US" sz="1100" dirty="0">
                  <a:latin typeface="微软雅黑" pitchFamily="34" charset="-122"/>
                  <a:ea typeface="微软雅黑" pitchFamily="34" charset="-122"/>
                </a:rPr>
                <a:t>列表，直到验证读取出来文件是完整的，则</a:t>
              </a:r>
              <a:r>
                <a:rPr lang="en-US" altLang="zh-CN" sz="1100" dirty="0">
                  <a:latin typeface="微软雅黑" pitchFamily="34" charset="-122"/>
                  <a:ea typeface="微软雅黑" pitchFamily="34" charset="-122"/>
                </a:rPr>
                <a:t>Block</a:t>
              </a:r>
              <a:r>
                <a:rPr lang="zh-CN" altLang="en-US" sz="1100" dirty="0">
                  <a:latin typeface="微软雅黑" pitchFamily="34" charset="-122"/>
                  <a:ea typeface="微软雅黑" pitchFamily="34" charset="-122"/>
                </a:rPr>
                <a:t>读取完毕。</a:t>
              </a:r>
              <a:endParaRPr lang="zh-CN" altLang="en-US" sz="1100" spc="-30" dirty="0">
                <a:latin typeface="微软雅黑" pitchFamily="34" charset="-122"/>
                <a:ea typeface="微软雅黑" pitchFamily="34" charset="-122"/>
              </a:endParaRPr>
            </a:p>
            <a:p>
              <a:pPr marL="0" lvl="1">
                <a:lnSpc>
                  <a:spcPct val="110000"/>
                </a:lnSpc>
                <a:spcAft>
                  <a:spcPct val="15000"/>
                </a:spcAft>
              </a:pPr>
              <a:endParaRPr lang="zh-CN" altLang="en-US" sz="1100" dirty="0">
                <a:latin typeface="微软雅黑" panose="020B0503020204020204" pitchFamily="34" charset="-122"/>
                <a:ea typeface="微软雅黑" panose="020B0503020204020204" pitchFamily="34" charset="-122"/>
              </a:endParaRPr>
            </a:p>
          </p:txBody>
        </p:sp>
      </p:grpSp>
      <p:grpSp>
        <p:nvGrpSpPr>
          <p:cNvPr id="37" name="组合 36">
            <a:extLst>
              <a:ext uri="{FF2B5EF4-FFF2-40B4-BE49-F238E27FC236}">
                <a16:creationId xmlns:a16="http://schemas.microsoft.com/office/drawing/2014/main" xmlns="" id="{C845CD14-FF0B-264C-A60B-8DE3D004837F}"/>
              </a:ext>
            </a:extLst>
          </p:cNvPr>
          <p:cNvGrpSpPr>
            <a:grpSpLocks/>
          </p:cNvGrpSpPr>
          <p:nvPr/>
        </p:nvGrpSpPr>
        <p:grpSpPr bwMode="auto">
          <a:xfrm>
            <a:off x="1000926" y="5060969"/>
            <a:ext cx="6438973" cy="959949"/>
            <a:chOff x="1910363" y="2286295"/>
            <a:chExt cx="6476211" cy="1127125"/>
          </a:xfrm>
        </p:grpSpPr>
        <p:sp>
          <p:nvSpPr>
            <p:cNvPr id="38" name="任意多边形 12">
              <a:extLst>
                <a:ext uri="{FF2B5EF4-FFF2-40B4-BE49-F238E27FC236}">
                  <a16:creationId xmlns:a16="http://schemas.microsoft.com/office/drawing/2014/main" xmlns="" id="{B53CC070-9785-2B43-AF20-EA62A1387729}"/>
                </a:ext>
              </a:extLst>
            </p:cNvPr>
            <p:cNvSpPr/>
            <p:nvPr/>
          </p:nvSpPr>
          <p:spPr>
            <a:xfrm>
              <a:off x="1910363" y="2286295"/>
              <a:ext cx="78884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a:solidFill>
              <a:srgbClr val="1369B2"/>
            </a:solidFill>
            <a:ln>
              <a:solidFill>
                <a:srgbClr val="1369B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01" tIns="407195" rIns="12700" bIns="407193" anchor="ctr"/>
            <a:lstStyle>
              <a:lvl1pPr defTabSz="889000">
                <a:defRPr kumimoji="1" sz="2400">
                  <a:solidFill>
                    <a:schemeClr val="tx1"/>
                  </a:solidFill>
                  <a:latin typeface="Arial" panose="020B0604020202020204" pitchFamily="34" charset="0"/>
                  <a:ea typeface="宋体" panose="02010600030101010101" pitchFamily="2" charset="-122"/>
                </a:defRPr>
              </a:lvl1pPr>
              <a:lvl2pPr marL="742950" indent="-285750" defTabSz="889000">
                <a:defRPr kumimoji="1" sz="2400">
                  <a:solidFill>
                    <a:schemeClr val="tx1"/>
                  </a:solidFill>
                  <a:latin typeface="Arial" panose="020B0604020202020204" pitchFamily="34" charset="0"/>
                  <a:ea typeface="宋体" panose="02010600030101010101" pitchFamily="2" charset="-122"/>
                </a:defRPr>
              </a:lvl2pPr>
              <a:lvl3pPr marL="1143000" indent="-228600" defTabSz="889000">
                <a:defRPr kumimoji="1" sz="2400">
                  <a:solidFill>
                    <a:schemeClr val="tx1"/>
                  </a:solidFill>
                  <a:latin typeface="Arial" panose="020B0604020202020204" pitchFamily="34" charset="0"/>
                  <a:ea typeface="宋体" panose="02010600030101010101" pitchFamily="2" charset="-122"/>
                </a:defRPr>
              </a:lvl3pPr>
              <a:lvl4pPr marL="1600200" indent="-228600" defTabSz="889000">
                <a:defRPr kumimoji="1" sz="2400">
                  <a:solidFill>
                    <a:schemeClr val="tx1"/>
                  </a:solidFill>
                  <a:latin typeface="Arial" panose="020B0604020202020204" pitchFamily="34" charset="0"/>
                  <a:ea typeface="宋体" panose="02010600030101010101" pitchFamily="2" charset="-122"/>
                </a:defRPr>
              </a:lvl4pPr>
              <a:lvl5pPr marL="2057400" indent="-228600" defTabSz="889000">
                <a:defRPr kumimoji="1" sz="2400">
                  <a:solidFill>
                    <a:schemeClr val="tx1"/>
                  </a:solidFill>
                  <a:latin typeface="Arial" panose="020B0604020202020204" pitchFamily="34" charset="0"/>
                  <a:ea typeface="宋体" panose="02010600030101010101" pitchFamily="2" charset="-122"/>
                </a:defRPr>
              </a:lvl5pPr>
              <a:lvl6pPr marL="25146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8890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pPr>
              <a:endParaRPr kumimoji="0" lang="en-US" altLang="zh-CN" sz="1200" noProof="1">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pPr>
              <a:r>
                <a:rPr kumimoji="0" lang="en-US" altLang="zh-CN" sz="3200" noProof="1">
                  <a:solidFill>
                    <a:srgbClr val="FFFFFF"/>
                  </a:solidFill>
                  <a:latin typeface="微软雅黑" panose="020B0503020204020204" pitchFamily="34" charset="-122"/>
                  <a:ea typeface="微软雅黑" panose="020B0503020204020204" pitchFamily="34" charset="-122"/>
                </a:rPr>
                <a:t>4</a:t>
              </a:r>
              <a:endParaRPr kumimoji="0" lang="en-US" sz="3200" noProof="1">
                <a:solidFill>
                  <a:srgbClr val="FFFFFF"/>
                </a:solidFill>
                <a:latin typeface="微软雅黑" panose="020B0503020204020204" pitchFamily="34" charset="-122"/>
                <a:ea typeface="微软雅黑" panose="020B0503020204020204" pitchFamily="34" charset="-122"/>
              </a:endParaRPr>
            </a:p>
          </p:txBody>
        </p:sp>
        <p:sp>
          <p:nvSpPr>
            <p:cNvPr id="39" name="任意多边形 13">
              <a:extLst>
                <a:ext uri="{FF2B5EF4-FFF2-40B4-BE49-F238E27FC236}">
                  <a16:creationId xmlns:a16="http://schemas.microsoft.com/office/drawing/2014/main" xmlns="" id="{2637C69E-FE7A-5F45-B765-11FD7C8A17FF}"/>
                </a:ext>
              </a:extLst>
            </p:cNvPr>
            <p:cNvSpPr/>
            <p:nvPr/>
          </p:nvSpPr>
          <p:spPr>
            <a:xfrm>
              <a:off x="2699212" y="2286295"/>
              <a:ext cx="5687362" cy="733425"/>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ln>
              <a:solidFill>
                <a:srgbClr val="1369B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5129" tIns="47829" rIns="47829" bIns="47830" spcCol="1270" anchor="ctr"/>
            <a:lstStyle/>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a:p>
              <a:pPr marL="171450" lvl="1" indent="-171450" defTabSz="844550">
                <a:lnSpc>
                  <a:spcPct val="90000"/>
                </a:lnSpc>
                <a:spcAft>
                  <a:spcPct val="15000"/>
                </a:spcAft>
                <a:buFontTx/>
                <a:buChar char="•"/>
                <a:defRPr/>
              </a:pPr>
              <a:endParaRPr lang="zh-CN" altLang="en-US" sz="1900" noProof="1">
                <a:latin typeface="微软雅黑" panose="020B0503020204020204" pitchFamily="34" charset="-122"/>
                <a:ea typeface="微软雅黑" panose="020B0503020204020204" pitchFamily="34" charset="-122"/>
              </a:endParaRPr>
            </a:p>
          </p:txBody>
        </p:sp>
        <p:sp>
          <p:nvSpPr>
            <p:cNvPr id="40" name="矩形 24">
              <a:extLst>
                <a:ext uri="{FF2B5EF4-FFF2-40B4-BE49-F238E27FC236}">
                  <a16:creationId xmlns:a16="http://schemas.microsoft.com/office/drawing/2014/main" xmlns="" id="{04E1D246-3D96-1D40-A9C6-72929953BDEC}"/>
                </a:ext>
              </a:extLst>
            </p:cNvPr>
            <p:cNvSpPr>
              <a:spLocks noChangeArrowheads="1"/>
            </p:cNvSpPr>
            <p:nvPr/>
          </p:nvSpPr>
          <p:spPr bwMode="auto">
            <a:xfrm>
              <a:off x="2825755" y="2390926"/>
              <a:ext cx="5434274" cy="6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2300">
                <a:defRPr>
                  <a:solidFill>
                    <a:schemeClr val="tx1"/>
                  </a:solidFill>
                  <a:latin typeface="Arial" panose="020B0604020202020204" pitchFamily="34" charset="0"/>
                  <a:ea typeface="宋体" panose="02010600030101010101" pitchFamily="2" charset="-122"/>
                </a:defRPr>
              </a:lvl1pPr>
              <a:lvl2pPr defTabSz="622300">
                <a:defRPr>
                  <a:solidFill>
                    <a:schemeClr val="tx1"/>
                  </a:solidFill>
                  <a:latin typeface="Arial" panose="020B0604020202020204" pitchFamily="34" charset="0"/>
                  <a:ea typeface="宋体" panose="02010600030101010101" pitchFamily="2" charset="-122"/>
                </a:defRPr>
              </a:lvl2pPr>
              <a:lvl3pPr defTabSz="622300">
                <a:defRPr>
                  <a:solidFill>
                    <a:schemeClr val="tx1"/>
                  </a:solidFill>
                  <a:latin typeface="Arial" panose="020B0604020202020204" pitchFamily="34" charset="0"/>
                  <a:ea typeface="宋体" panose="02010600030101010101" pitchFamily="2" charset="-122"/>
                </a:defRPr>
              </a:lvl3pPr>
              <a:lvl4pPr defTabSz="622300">
                <a:defRPr>
                  <a:solidFill>
                    <a:schemeClr val="tx1"/>
                  </a:solidFill>
                  <a:latin typeface="Arial" panose="020B0604020202020204" pitchFamily="34" charset="0"/>
                  <a:ea typeface="宋体" panose="02010600030101010101" pitchFamily="2" charset="-122"/>
                </a:defRPr>
              </a:lvl4pPr>
              <a:lvl5pPr defTabSz="622300">
                <a:defRPr>
                  <a:solidFill>
                    <a:schemeClr val="tx1"/>
                  </a:solidFill>
                  <a:latin typeface="Arial" panose="020B0604020202020204" pitchFamily="34" charset="0"/>
                  <a:ea typeface="宋体" panose="02010600030101010101" pitchFamily="2" charset="-122"/>
                </a:defRPr>
              </a:lvl5pPr>
              <a:lvl6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223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gn="just">
                <a:lnSpc>
                  <a:spcPct val="90000"/>
                </a:lnSpc>
                <a:spcAft>
                  <a:spcPct val="15000"/>
                </a:spcAft>
                <a:defRPr/>
              </a:pPr>
              <a:r>
                <a:rPr lang="zh-CN" altLang="en-US" sz="1600" dirty="0">
                  <a:latin typeface="微软雅黑" panose="020B0503020204020204" pitchFamily="34" charset="-122"/>
                  <a:ea typeface="微软雅黑" panose="020B0503020204020204" pitchFamily="34" charset="-122"/>
                </a:rPr>
                <a:t>客户端会把最终读取出来所有的</a:t>
              </a:r>
              <a:r>
                <a:rPr lang="en-US" altLang="zh-CN" sz="1600" dirty="0">
                  <a:latin typeface="微软雅黑" panose="020B0503020204020204" pitchFamily="34" charset="-122"/>
                  <a:ea typeface="微软雅黑" panose="020B0503020204020204" pitchFamily="34" charset="-122"/>
                </a:rPr>
                <a:t>Block</a:t>
              </a:r>
              <a:r>
                <a:rPr lang="zh-CN" altLang="en-US" sz="1600" dirty="0">
                  <a:latin typeface="微软雅黑" panose="020B0503020204020204" pitchFamily="34" charset="-122"/>
                  <a:ea typeface="微软雅黑" panose="020B0503020204020204" pitchFamily="34" charset="-122"/>
                </a:rPr>
                <a:t>块合并成一个完整的最终文件（例如：</a:t>
              </a:r>
              <a:r>
                <a:rPr lang="en-US" altLang="zh-CN" sz="1600" dirty="0">
                  <a:latin typeface="微软雅黑" panose="020B0503020204020204" pitchFamily="34" charset="-122"/>
                  <a:ea typeface="微软雅黑" panose="020B0503020204020204" pitchFamily="34" charset="-122"/>
                </a:rPr>
                <a:t>1.txt</a:t>
              </a:r>
              <a:r>
                <a:rPr lang="zh-CN" altLang="en-US" sz="1600" dirty="0">
                  <a:latin typeface="微软雅黑" panose="020B0503020204020204" pitchFamily="34" charset="-122"/>
                  <a:ea typeface="微软雅黑" panose="020B0503020204020204" pitchFamily="34" charset="-122"/>
                </a:rPr>
                <a:t>）。</a:t>
              </a:r>
            </a:p>
          </p:txBody>
        </p:sp>
      </p:grpSp>
    </p:spTree>
    <p:custDataLst>
      <p:tags r:id="rId1"/>
    </p:custDataLst>
    <p:extLst>
      <p:ext uri="{BB962C8B-B14F-4D97-AF65-F5344CB8AC3E}">
        <p14:creationId xmlns:p14="http://schemas.microsoft.com/office/powerpoint/2010/main" val="4061074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01358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介绍</a:t>
            </a:r>
            <a:endParaRPr lang="en-US" altLang="zh-CN" sz="2400" b="1" spc="200" dirty="0">
              <a:solidFill>
                <a:srgbClr val="1369B2"/>
              </a:solidFill>
              <a:latin typeface="微软雅黑" pitchFamily="34" charset="-122"/>
              <a:ea typeface="微软雅黑" pitchFamily="34" charset="-122"/>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 y="2590800"/>
            <a:ext cx="2050804" cy="28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2567208" y="2818074"/>
            <a:ext cx="5814792" cy="2576886"/>
            <a:chOff x="2567208" y="2818074"/>
            <a:chExt cx="5814792" cy="2576886"/>
          </a:xfrm>
        </p:grpSpPr>
        <p:sp>
          <p:nvSpPr>
            <p:cNvPr id="29" name="矩形 1"/>
            <p:cNvSpPr>
              <a:spLocks noChangeArrowheads="1"/>
            </p:cNvSpPr>
            <p:nvPr/>
          </p:nvSpPr>
          <p:spPr bwMode="auto">
            <a:xfrm>
              <a:off x="2642214" y="3191949"/>
              <a:ext cx="5633064" cy="1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en-US" altLang="zh-CN" sz="2000" dirty="0">
                  <a:solidFill>
                    <a:srgbClr val="1369B2"/>
                  </a:solidFill>
                  <a:latin typeface="微软雅黑" pitchFamily="34" charset="-122"/>
                  <a:ea typeface="微软雅黑" pitchFamily="34" charset="-122"/>
                </a:rPr>
                <a:t>Shell</a:t>
              </a:r>
              <a:r>
                <a:rPr lang="zh-CN" altLang="en-US" sz="2000" dirty="0">
                  <a:latin typeface="微软雅黑" pitchFamily="34" charset="-122"/>
                  <a:ea typeface="微软雅黑" pitchFamily="34" charset="-122"/>
                </a:rPr>
                <a:t>在计算机科学中俗称“</a:t>
              </a:r>
              <a:r>
                <a:rPr lang="zh-CN" altLang="en-US" sz="2000" dirty="0">
                  <a:solidFill>
                    <a:srgbClr val="1369B2"/>
                  </a:solidFill>
                  <a:latin typeface="微软雅黑" pitchFamily="34" charset="-122"/>
                  <a:ea typeface="微软雅黑" pitchFamily="34" charset="-122"/>
                </a:rPr>
                <a:t>壳</a:t>
              </a:r>
              <a:r>
                <a:rPr lang="zh-CN" altLang="en-US" sz="2000" dirty="0">
                  <a:latin typeface="微软雅黑" pitchFamily="34" charset="-122"/>
                  <a:ea typeface="微软雅黑" pitchFamily="34" charset="-122"/>
                </a:rPr>
                <a:t>”，是</a:t>
              </a:r>
              <a:r>
                <a:rPr lang="zh-CN" altLang="en-US" sz="2000" dirty="0">
                  <a:solidFill>
                    <a:srgbClr val="1369B2"/>
                  </a:solidFill>
                  <a:latin typeface="微软雅黑" pitchFamily="34" charset="-122"/>
                  <a:ea typeface="微软雅黑" pitchFamily="34" charset="-122"/>
                </a:rPr>
                <a:t>提供</a:t>
              </a:r>
              <a:r>
                <a:rPr lang="zh-CN" altLang="en-US" sz="2000" dirty="0">
                  <a:latin typeface="微软雅黑" pitchFamily="34" charset="-122"/>
                  <a:ea typeface="微软雅黑" pitchFamily="34" charset="-122"/>
                </a:rPr>
                <a:t>给使用者使用界面的进行与系统交互的软件，通过</a:t>
              </a:r>
              <a:r>
                <a:rPr lang="zh-CN" altLang="en-US" sz="2000" dirty="0">
                  <a:solidFill>
                    <a:srgbClr val="1369B2"/>
                  </a:solidFill>
                  <a:latin typeface="微软雅黑" pitchFamily="34" charset="-122"/>
                  <a:ea typeface="微软雅黑" pitchFamily="34" charset="-122"/>
                </a:rPr>
                <a:t>接收</a:t>
              </a:r>
              <a:r>
                <a:rPr lang="zh-CN" altLang="en-US" sz="2000" dirty="0">
                  <a:latin typeface="微软雅黑" pitchFamily="34" charset="-122"/>
                  <a:ea typeface="微软雅黑" pitchFamily="34" charset="-122"/>
                </a:rPr>
                <a:t>用户</a:t>
              </a:r>
              <a:r>
                <a:rPr lang="zh-CN" altLang="en-US" sz="2000" dirty="0">
                  <a:solidFill>
                    <a:srgbClr val="1369B2"/>
                  </a:solidFill>
                  <a:latin typeface="微软雅黑" pitchFamily="34" charset="-122"/>
                  <a:ea typeface="微软雅黑" pitchFamily="34" charset="-122"/>
                </a:rPr>
                <a:t>输入</a:t>
              </a:r>
              <a:r>
                <a:rPr lang="zh-CN" altLang="en-US" sz="2000" dirty="0">
                  <a:latin typeface="微软雅黑" pitchFamily="34" charset="-122"/>
                  <a:ea typeface="微软雅黑" pitchFamily="34" charset="-122"/>
                </a:rPr>
                <a:t>的命令执行相应的</a:t>
              </a:r>
              <a:r>
                <a:rPr lang="zh-CN" altLang="en-US" sz="2000" dirty="0">
                  <a:solidFill>
                    <a:srgbClr val="1369B2"/>
                  </a:solidFill>
                  <a:latin typeface="微软雅黑" pitchFamily="34" charset="-122"/>
                  <a:ea typeface="微软雅黑" pitchFamily="34" charset="-122"/>
                </a:rPr>
                <a:t>操作</a:t>
              </a:r>
              <a:r>
                <a:rPr lang="zh-CN" altLang="en-US" sz="2000" dirty="0">
                  <a:latin typeface="微软雅黑" pitchFamily="34" charset="-122"/>
                  <a:ea typeface="微软雅黑" pitchFamily="34" charset="-122"/>
                </a:rPr>
                <a:t>，</a:t>
              </a:r>
              <a:r>
                <a:rPr lang="en-US" altLang="zh-CN" sz="2000" dirty="0">
                  <a:solidFill>
                    <a:srgbClr val="1369B2"/>
                  </a:solidFill>
                  <a:latin typeface="微软雅黑" pitchFamily="34" charset="-122"/>
                  <a:ea typeface="微软雅黑" pitchFamily="34" charset="-122"/>
                </a:rPr>
                <a:t>Shell</a:t>
              </a:r>
              <a:r>
                <a:rPr lang="zh-CN" altLang="en-US" sz="2000" dirty="0">
                  <a:latin typeface="微软雅黑" pitchFamily="34" charset="-122"/>
                  <a:ea typeface="微软雅黑" pitchFamily="34" charset="-122"/>
                </a:rPr>
                <a:t>分为</a:t>
              </a:r>
              <a:r>
                <a:rPr lang="zh-CN" altLang="en-US" sz="2000" dirty="0">
                  <a:solidFill>
                    <a:srgbClr val="1369B2"/>
                  </a:solidFill>
                  <a:latin typeface="微软雅黑" pitchFamily="34" charset="-122"/>
                  <a:ea typeface="微软雅黑" pitchFamily="34" charset="-122"/>
                </a:rPr>
                <a:t>图形界面</a:t>
              </a:r>
              <a:r>
                <a:rPr lang="en-US" altLang="zh-CN" sz="2000" dirty="0">
                  <a:solidFill>
                    <a:srgbClr val="1369B2"/>
                  </a:solidFill>
                  <a:latin typeface="微软雅黑" pitchFamily="34" charset="-122"/>
                  <a:ea typeface="微软雅黑" pitchFamily="34" charset="-122"/>
                </a:rPr>
                <a:t>Shell</a:t>
              </a:r>
              <a:r>
                <a:rPr lang="zh-CN" altLang="en-US" sz="2000" dirty="0">
                  <a:latin typeface="微软雅黑" pitchFamily="34" charset="-122"/>
                  <a:ea typeface="微软雅黑" pitchFamily="34" charset="-122"/>
                </a:rPr>
                <a:t>和</a:t>
              </a:r>
              <a:r>
                <a:rPr lang="zh-CN" altLang="en-US" sz="2000" dirty="0">
                  <a:solidFill>
                    <a:srgbClr val="1369B2"/>
                  </a:solidFill>
                  <a:latin typeface="微软雅黑" pitchFamily="34" charset="-122"/>
                  <a:ea typeface="微软雅黑" pitchFamily="34" charset="-122"/>
                </a:rPr>
                <a:t>命令行式</a:t>
              </a:r>
              <a:r>
                <a:rPr lang="en-US" altLang="zh-CN" sz="2000" dirty="0">
                  <a:solidFill>
                    <a:srgbClr val="1369B2"/>
                  </a:solidFill>
                  <a:latin typeface="微软雅黑" pitchFamily="34" charset="-122"/>
                  <a:ea typeface="微软雅黑" pitchFamily="34" charset="-122"/>
                </a:rPr>
                <a:t>Shell</a:t>
              </a:r>
              <a:r>
                <a:rPr lang="zh-CN" altLang="en-US" sz="2000" dirty="0">
                  <a:latin typeface="微软雅黑" pitchFamily="34" charset="-122"/>
                  <a:ea typeface="微软雅黑" pitchFamily="34" charset="-122"/>
                </a:rPr>
                <a:t>。</a:t>
              </a:r>
            </a:p>
          </p:txBody>
        </p:sp>
        <p:sp>
          <p:nvSpPr>
            <p:cNvPr id="30" name="圆角矩形标注 29"/>
            <p:cNvSpPr/>
            <p:nvPr/>
          </p:nvSpPr>
          <p:spPr bwMode="auto">
            <a:xfrm>
              <a:off x="2567208" y="2818074"/>
              <a:ext cx="5814792" cy="2576886"/>
            </a:xfrm>
            <a:prstGeom prst="wedgeRoundRectCallout">
              <a:avLst>
                <a:gd name="adj1" fmla="val -56718"/>
                <a:gd name="adj2" fmla="val 156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31366015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01358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介绍</a:t>
            </a:r>
            <a:endParaRPr lang="en-US" altLang="zh-CN" sz="2400" b="1" spc="200" dirty="0">
              <a:solidFill>
                <a:srgbClr val="1369B2"/>
              </a:solidFill>
              <a:latin typeface="微软雅黑" pitchFamily="34" charset="-122"/>
              <a:ea typeface="微软雅黑" pitchFamily="34" charset="-122"/>
            </a:endParaRPr>
          </a:p>
        </p:txBody>
      </p:sp>
      <p:sp>
        <p:nvSpPr>
          <p:cNvPr id="29" name="矩形 1"/>
          <p:cNvSpPr>
            <a:spLocks noChangeArrowheads="1"/>
          </p:cNvSpPr>
          <p:nvPr/>
        </p:nvSpPr>
        <p:spPr bwMode="auto">
          <a:xfrm>
            <a:off x="403225" y="1818479"/>
            <a:ext cx="818659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zh-CN" altLang="en-US" dirty="0">
                <a:solidFill>
                  <a:srgbClr val="1369B2"/>
                </a:solidFill>
                <a:latin typeface="微软雅黑" pitchFamily="34" charset="-122"/>
                <a:ea typeface="微软雅黑" pitchFamily="34" charset="-122"/>
              </a:rPr>
              <a:t>文件系统（</a:t>
            </a:r>
            <a:r>
              <a:rPr lang="en-US" altLang="zh-CN" dirty="0">
                <a:solidFill>
                  <a:srgbClr val="1369B2"/>
                </a:solidFill>
                <a:latin typeface="微软雅黑" pitchFamily="34" charset="-122"/>
                <a:ea typeface="微软雅黑" pitchFamily="34" charset="-122"/>
              </a:rPr>
              <a:t>FS</a:t>
            </a:r>
            <a:r>
              <a:rPr lang="zh-CN" altLang="en-US" dirty="0">
                <a:solidFill>
                  <a:srgbClr val="1369B2"/>
                </a:solidFill>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Shell</a:t>
            </a:r>
            <a:r>
              <a:rPr lang="zh-CN" altLang="en-US" dirty="0">
                <a:latin typeface="微软雅黑" pitchFamily="34" charset="-122"/>
                <a:ea typeface="微软雅黑" pitchFamily="34" charset="-122"/>
              </a:rPr>
              <a:t>包含了各种的</a:t>
            </a:r>
            <a:r>
              <a:rPr lang="zh-CN" altLang="en-US" dirty="0">
                <a:solidFill>
                  <a:srgbClr val="1369B2"/>
                </a:solidFill>
                <a:latin typeface="微软雅黑" pitchFamily="34" charset="-122"/>
                <a:ea typeface="微软雅黑" pitchFamily="34" charset="-122"/>
              </a:rPr>
              <a:t>类</a:t>
            </a:r>
            <a:r>
              <a:rPr lang="en-US" altLang="zh-CN" dirty="0">
                <a:solidFill>
                  <a:srgbClr val="1369B2"/>
                </a:solidFill>
                <a:latin typeface="微软雅黑" pitchFamily="34" charset="-122"/>
                <a:ea typeface="微软雅黑" pitchFamily="34" charset="-122"/>
              </a:rPr>
              <a:t>Shell</a:t>
            </a:r>
            <a:r>
              <a:rPr lang="zh-CN" altLang="en-US" dirty="0">
                <a:latin typeface="微软雅黑" pitchFamily="34" charset="-122"/>
                <a:ea typeface="微软雅黑" pitchFamily="34" charset="-122"/>
              </a:rPr>
              <a:t>的命令，可以直接与</a:t>
            </a:r>
            <a:r>
              <a:rPr lang="en-US" altLang="zh-CN" dirty="0">
                <a:solidFill>
                  <a:srgbClr val="1369B2"/>
                </a:solidFill>
                <a:latin typeface="微软雅黑" pitchFamily="34" charset="-122"/>
                <a:ea typeface="微软雅黑" pitchFamily="34" charset="-122"/>
              </a:rPr>
              <a:t>Hadoop</a:t>
            </a:r>
            <a:r>
              <a:rPr lang="zh-CN" altLang="en-US" dirty="0">
                <a:solidFill>
                  <a:srgbClr val="1369B2"/>
                </a:solidFill>
                <a:latin typeface="微软雅黑" pitchFamily="34" charset="-122"/>
                <a:ea typeface="微软雅黑" pitchFamily="34" charset="-122"/>
              </a:rPr>
              <a:t>分布式文件系统</a:t>
            </a:r>
            <a:r>
              <a:rPr lang="zh-CN" altLang="en-US" dirty="0">
                <a:latin typeface="微软雅黑" pitchFamily="34" charset="-122"/>
                <a:ea typeface="微软雅黑" pitchFamily="34" charset="-122"/>
              </a:rPr>
              <a:t>以及</a:t>
            </a:r>
            <a:r>
              <a:rPr lang="zh-CN" altLang="en-US" dirty="0">
                <a:solidFill>
                  <a:srgbClr val="1369B2"/>
                </a:solidFill>
                <a:latin typeface="微软雅黑" pitchFamily="34" charset="-122"/>
                <a:ea typeface="微软雅黑" pitchFamily="34" charset="-122"/>
              </a:rPr>
              <a:t>其他文件系统</a:t>
            </a:r>
            <a:r>
              <a:rPr lang="zh-CN" altLang="en-US" dirty="0">
                <a:latin typeface="微软雅黑" pitchFamily="34" charset="-122"/>
                <a:ea typeface="微软雅黑" pitchFamily="34" charset="-122"/>
              </a:rPr>
              <a:t>进行</a:t>
            </a:r>
            <a:r>
              <a:rPr lang="zh-CN" altLang="en-US" dirty="0">
                <a:solidFill>
                  <a:srgbClr val="1369B2"/>
                </a:solidFill>
                <a:latin typeface="微软雅黑" pitchFamily="34" charset="-122"/>
                <a:ea typeface="微软雅黑" pitchFamily="34" charset="-122"/>
              </a:rPr>
              <a:t>交互。</a:t>
            </a:r>
            <a:endParaRPr lang="zh-CN" altLang="en-US" dirty="0">
              <a:latin typeface="微软雅黑" pitchFamily="34" charset="-122"/>
              <a:ea typeface="微软雅黑" pitchFamily="34" charset="-122"/>
            </a:endParaRPr>
          </a:p>
        </p:txBody>
      </p:sp>
      <p:graphicFrame>
        <p:nvGraphicFramePr>
          <p:cNvPr id="8" name="表格 7">
            <a:extLst>
              <a:ext uri="{FF2B5EF4-FFF2-40B4-BE49-F238E27FC236}">
                <a16:creationId xmlns:a16="http://schemas.microsoft.com/office/drawing/2014/main" xmlns="" id="{37543CC6-15F0-0C44-91D8-FAAFEAB81F46}"/>
              </a:ext>
            </a:extLst>
          </p:cNvPr>
          <p:cNvGraphicFramePr>
            <a:graphicFrameLocks noGrp="1"/>
          </p:cNvGraphicFramePr>
          <p:nvPr>
            <p:extLst>
              <p:ext uri="{D42A27DB-BD31-4B8C-83A1-F6EECF244321}">
                <p14:modId xmlns:p14="http://schemas.microsoft.com/office/powerpoint/2010/main" val="2925148891"/>
              </p:ext>
            </p:extLst>
          </p:nvPr>
        </p:nvGraphicFramePr>
        <p:xfrm>
          <a:off x="432169" y="2843385"/>
          <a:ext cx="4015682" cy="3044652"/>
        </p:xfrm>
        <a:graphic>
          <a:graphicData uri="http://schemas.openxmlformats.org/drawingml/2006/table">
            <a:tbl>
              <a:tblPr firstRow="1" bandRow="1">
                <a:tableStyleId>{7DF18680-E054-41AD-8BC1-D1AEF772440D}</a:tableStyleId>
              </a:tblPr>
              <a:tblGrid>
                <a:gridCol w="1230919">
                  <a:extLst>
                    <a:ext uri="{9D8B030D-6E8A-4147-A177-3AD203B41FA5}">
                      <a16:colId xmlns:a16="http://schemas.microsoft.com/office/drawing/2014/main" xmlns="" val="20000"/>
                    </a:ext>
                  </a:extLst>
                </a:gridCol>
                <a:gridCol w="2784763">
                  <a:extLst>
                    <a:ext uri="{9D8B030D-6E8A-4147-A177-3AD203B41FA5}">
                      <a16:colId xmlns:a16="http://schemas.microsoft.com/office/drawing/2014/main" xmlns="" val="20002"/>
                    </a:ext>
                  </a:extLst>
                </a:gridCol>
              </a:tblGrid>
              <a:tr h="426853">
                <a:tc>
                  <a:txBody>
                    <a:bodyPr/>
                    <a:lstStyle/>
                    <a:p>
                      <a:pPr algn="ctr">
                        <a:lnSpc>
                          <a:spcPct val="120000"/>
                        </a:lnSpc>
                        <a:buClrTx/>
                        <a:buSzTx/>
                        <a:buFontTx/>
                        <a:buNone/>
                      </a:pPr>
                      <a:r>
                        <a:rPr lang="zh-CN" altLang="en-US" sz="1800" b="1" dirty="0"/>
                        <a:t>命令参数</a:t>
                      </a:r>
                    </a:p>
                  </a:txBody>
                  <a:tcPr marL="89700" marR="89700" marT="0" marB="0">
                    <a:solidFill>
                      <a:srgbClr val="0070C0"/>
                    </a:solidFill>
                  </a:tcPr>
                </a:tc>
                <a:tc>
                  <a:txBody>
                    <a:bodyPr/>
                    <a:lstStyle/>
                    <a:p>
                      <a:pPr marL="0" algn="ctr" defTabSz="914400" rtl="0" eaLnBrk="1" latinLnBrk="0" hangingPunct="1">
                        <a:lnSpc>
                          <a:spcPct val="100000"/>
                        </a:lnSpc>
                      </a:pPr>
                      <a:r>
                        <a:rPr lang="zh-CN" altLang="en-US" sz="1800" b="1" kern="1200" dirty="0">
                          <a:solidFill>
                            <a:schemeClr val="lt1"/>
                          </a:solidFill>
                          <a:latin typeface="+mn-lt"/>
                          <a:ea typeface="+mn-ea"/>
                          <a:cs typeface="+mn-cs"/>
                        </a:rPr>
                        <a:t>功能描述</a:t>
                      </a:r>
                    </a:p>
                  </a:txBody>
                  <a:tcPr marL="121319" marR="121319" marT="60659" marB="60659">
                    <a:solidFill>
                      <a:srgbClr val="0070C0"/>
                    </a:solidFill>
                  </a:tcPr>
                </a:tc>
                <a:extLst>
                  <a:ext uri="{0D108BD9-81ED-4DB2-BD59-A6C34878D82A}">
                    <a16:rowId xmlns:a16="http://schemas.microsoft.com/office/drawing/2014/main" xmlns="" val="10000"/>
                  </a:ext>
                </a:extLst>
              </a:tr>
              <a:tr h="447519">
                <a:tc>
                  <a:txBody>
                    <a:bodyPr/>
                    <a:lstStyle/>
                    <a:p>
                      <a:pPr indent="0" algn="ctr">
                        <a:lnSpc>
                          <a:spcPct val="150000"/>
                        </a:lnSpc>
                        <a:buNone/>
                      </a:pPr>
                      <a:r>
                        <a:rPr lang="en-US" altLang="zh-CN" sz="1800" kern="1200" dirty="0">
                          <a:solidFill>
                            <a:schemeClr val="dk1"/>
                          </a:solidFill>
                          <a:effectLst/>
                          <a:latin typeface="+mn-lt"/>
                          <a:ea typeface="+mn-ea"/>
                          <a:cs typeface="+mn-cs"/>
                        </a:rPr>
                        <a:t>-ls</a:t>
                      </a:r>
                      <a:endParaRPr lang="zh-CN" altLang="en-US" sz="1400" b="0" dirty="0">
                        <a:effectLst/>
                        <a:latin typeface="微软雅黑" panose="020B0503020204020204" pitchFamily="34" charset="-122"/>
                        <a:ea typeface="微软雅黑" panose="020B0503020204020204" pitchFamily="34" charset="-122"/>
                      </a:endParaRPr>
                    </a:p>
                  </a:txBody>
                  <a:tcPr marL="89700" marR="89700" marT="0" marB="0"/>
                </a:tc>
                <a:tc>
                  <a:txBody>
                    <a:bodyPr/>
                    <a:lstStyle/>
                    <a:p>
                      <a:pPr algn="l">
                        <a:lnSpc>
                          <a:spcPct val="150000"/>
                        </a:lnSpc>
                        <a:buClrTx/>
                        <a:buSzTx/>
                        <a:buFontTx/>
                        <a:buNone/>
                      </a:pPr>
                      <a:r>
                        <a:rPr lang="zh-CN" altLang="en-US" sz="1800" kern="1200" dirty="0">
                          <a:solidFill>
                            <a:schemeClr val="dk1"/>
                          </a:solidFill>
                          <a:effectLst/>
                          <a:latin typeface="+mn-lt"/>
                          <a:ea typeface="+mn-ea"/>
                          <a:cs typeface="+mn-cs"/>
                        </a:rPr>
                        <a:t>查看指定路径的目录结构</a:t>
                      </a:r>
                    </a:p>
                  </a:txBody>
                  <a:tcPr marL="89700" marR="89700" marT="0" marB="0"/>
                </a:tc>
                <a:extLst>
                  <a:ext uri="{0D108BD9-81ED-4DB2-BD59-A6C34878D82A}">
                    <a16:rowId xmlns:a16="http://schemas.microsoft.com/office/drawing/2014/main" xmlns="" val="10001"/>
                  </a:ext>
                </a:extLst>
              </a:tr>
              <a:tr h="523024">
                <a:tc>
                  <a:txBody>
                    <a:bodyPr/>
                    <a:lstStyle/>
                    <a:p>
                      <a:pPr algn="ctr">
                        <a:lnSpc>
                          <a:spcPct val="150000"/>
                        </a:lnSpc>
                        <a:spcAft>
                          <a:spcPts val="0"/>
                        </a:spcAft>
                      </a:pPr>
                      <a:r>
                        <a:rPr lang="en-US" altLang="zh-CN" sz="1800" kern="1200" dirty="0">
                          <a:solidFill>
                            <a:schemeClr val="dk1"/>
                          </a:solidFill>
                          <a:effectLst/>
                          <a:latin typeface="+mn-lt"/>
                          <a:ea typeface="+mn-ea"/>
                          <a:cs typeface="+mn-cs"/>
                        </a:rPr>
                        <a:t>-du</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统计目录下所有文件大小</a:t>
                      </a:r>
                    </a:p>
                  </a:txBody>
                  <a:tcPr marL="68580" marR="68580" marT="0" marB="0"/>
                </a:tc>
                <a:extLst>
                  <a:ext uri="{0D108BD9-81ED-4DB2-BD59-A6C34878D82A}">
                    <a16:rowId xmlns:a16="http://schemas.microsoft.com/office/drawing/2014/main" xmlns="" val="10002"/>
                  </a:ext>
                </a:extLst>
              </a:tr>
              <a:tr h="591067">
                <a:tc>
                  <a:txBody>
                    <a:bodyPr/>
                    <a:lstStyle/>
                    <a:p>
                      <a:pPr algn="ctr">
                        <a:lnSpc>
                          <a:spcPct val="150000"/>
                        </a:lnSpc>
                        <a:spcAft>
                          <a:spcPts val="0"/>
                        </a:spcAft>
                      </a:pPr>
                      <a:r>
                        <a:rPr lang="en-US" altLang="zh-CN" sz="1800" kern="1200" dirty="0">
                          <a:solidFill>
                            <a:schemeClr val="dk1"/>
                          </a:solidFill>
                          <a:effectLst/>
                          <a:latin typeface="+mn-lt"/>
                          <a:ea typeface="+mn-ea"/>
                          <a:cs typeface="+mn-cs"/>
                        </a:rPr>
                        <a:t>-mv</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移动文件</a:t>
                      </a:r>
                    </a:p>
                  </a:txBody>
                  <a:tcPr marL="68580" marR="68580" marT="0" marB="0"/>
                </a:tc>
                <a:extLst>
                  <a:ext uri="{0D108BD9-81ED-4DB2-BD59-A6C34878D82A}">
                    <a16:rowId xmlns:a16="http://schemas.microsoft.com/office/drawing/2014/main" xmlns="" val="10008"/>
                  </a:ext>
                </a:extLst>
              </a:tr>
              <a:tr h="465122">
                <a:tc>
                  <a:txBody>
                    <a:bodyPr/>
                    <a:lstStyle/>
                    <a:p>
                      <a:pPr algn="ctr">
                        <a:lnSpc>
                          <a:spcPct val="150000"/>
                        </a:lnSpc>
                        <a:spcAft>
                          <a:spcPts val="0"/>
                        </a:spcAft>
                      </a:pPr>
                      <a:r>
                        <a:rPr lang="en-US" altLang="zh-CN" sz="1800" kern="1200" dirty="0">
                          <a:solidFill>
                            <a:schemeClr val="dk1"/>
                          </a:solidFill>
                          <a:effectLst/>
                          <a:latin typeface="+mn-lt"/>
                          <a:ea typeface="+mn-ea"/>
                          <a:cs typeface="+mn-cs"/>
                        </a:rPr>
                        <a:t>-cp</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复制文件</a:t>
                      </a:r>
                    </a:p>
                  </a:txBody>
                  <a:tcPr marL="68580" marR="68580" marT="0" marB="0"/>
                </a:tc>
                <a:extLst>
                  <a:ext uri="{0D108BD9-81ED-4DB2-BD59-A6C34878D82A}">
                    <a16:rowId xmlns:a16="http://schemas.microsoft.com/office/drawing/2014/main" xmlns="" val="3986945510"/>
                  </a:ext>
                </a:extLst>
              </a:tr>
              <a:tr h="591067">
                <a:tc>
                  <a:txBody>
                    <a:bodyPr/>
                    <a:lstStyle/>
                    <a:p>
                      <a:pPr algn="ctr">
                        <a:lnSpc>
                          <a:spcPct val="150000"/>
                        </a:lnSpc>
                        <a:spcAft>
                          <a:spcPts val="0"/>
                        </a:spcAft>
                      </a:pPr>
                      <a:r>
                        <a:rPr lang="en-US" altLang="zh-CN" sz="1800" kern="1200" dirty="0">
                          <a:solidFill>
                            <a:schemeClr val="dk1"/>
                          </a:solidFill>
                          <a:effectLst/>
                          <a:latin typeface="+mn-lt"/>
                          <a:ea typeface="+mn-ea"/>
                          <a:cs typeface="+mn-cs"/>
                        </a:rPr>
                        <a:t>-rm</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删除文件</a:t>
                      </a:r>
                      <a:r>
                        <a:rPr lang="en-US" altLang="zh-CN" sz="1800" kern="1200" dirty="0">
                          <a:solidFill>
                            <a:schemeClr val="dk1"/>
                          </a:solidFill>
                          <a:effectLst/>
                          <a:latin typeface="+mn-lt"/>
                          <a:ea typeface="+mn-ea"/>
                          <a:cs typeface="+mn-cs"/>
                        </a:rPr>
                        <a:t>/</a:t>
                      </a:r>
                      <a:r>
                        <a:rPr lang="zh-CN" altLang="en-US" sz="1800" kern="1200" dirty="0">
                          <a:solidFill>
                            <a:schemeClr val="dk1"/>
                          </a:solidFill>
                          <a:effectLst/>
                          <a:latin typeface="+mn-lt"/>
                          <a:ea typeface="+mn-ea"/>
                          <a:cs typeface="+mn-cs"/>
                        </a:rPr>
                        <a:t>空白文件夹</a:t>
                      </a:r>
                    </a:p>
                  </a:txBody>
                  <a:tcPr marL="68580" marR="68580" marT="0" marB="0"/>
                </a:tc>
                <a:extLst>
                  <a:ext uri="{0D108BD9-81ED-4DB2-BD59-A6C34878D82A}">
                    <a16:rowId xmlns:a16="http://schemas.microsoft.com/office/drawing/2014/main" xmlns="" val="3627863367"/>
                  </a:ext>
                </a:extLst>
              </a:tr>
            </a:tbl>
          </a:graphicData>
        </a:graphic>
      </p:graphicFrame>
      <p:graphicFrame>
        <p:nvGraphicFramePr>
          <p:cNvPr id="9" name="表格 8">
            <a:extLst>
              <a:ext uri="{FF2B5EF4-FFF2-40B4-BE49-F238E27FC236}">
                <a16:creationId xmlns:a16="http://schemas.microsoft.com/office/drawing/2014/main" xmlns="" id="{1BF3615F-72E4-3C42-9FEF-B5AD301D6EE9}"/>
              </a:ext>
            </a:extLst>
          </p:cNvPr>
          <p:cNvGraphicFramePr>
            <a:graphicFrameLocks noGrp="1"/>
          </p:cNvGraphicFramePr>
          <p:nvPr>
            <p:extLst>
              <p:ext uri="{D42A27DB-BD31-4B8C-83A1-F6EECF244321}">
                <p14:modId xmlns:p14="http://schemas.microsoft.com/office/powerpoint/2010/main" val="1935218904"/>
              </p:ext>
            </p:extLst>
          </p:nvPr>
        </p:nvGraphicFramePr>
        <p:xfrm>
          <a:off x="4574136" y="2843385"/>
          <a:ext cx="4015682" cy="3044652"/>
        </p:xfrm>
        <a:graphic>
          <a:graphicData uri="http://schemas.openxmlformats.org/drawingml/2006/table">
            <a:tbl>
              <a:tblPr firstRow="1" bandRow="1">
                <a:tableStyleId>{7DF18680-E054-41AD-8BC1-D1AEF772440D}</a:tableStyleId>
              </a:tblPr>
              <a:tblGrid>
                <a:gridCol w="1230919">
                  <a:extLst>
                    <a:ext uri="{9D8B030D-6E8A-4147-A177-3AD203B41FA5}">
                      <a16:colId xmlns:a16="http://schemas.microsoft.com/office/drawing/2014/main" xmlns="" val="20000"/>
                    </a:ext>
                  </a:extLst>
                </a:gridCol>
                <a:gridCol w="2784763">
                  <a:extLst>
                    <a:ext uri="{9D8B030D-6E8A-4147-A177-3AD203B41FA5}">
                      <a16:colId xmlns:a16="http://schemas.microsoft.com/office/drawing/2014/main" xmlns="" val="20002"/>
                    </a:ext>
                  </a:extLst>
                </a:gridCol>
              </a:tblGrid>
              <a:tr h="426853">
                <a:tc>
                  <a:txBody>
                    <a:bodyPr/>
                    <a:lstStyle/>
                    <a:p>
                      <a:pPr algn="ctr">
                        <a:lnSpc>
                          <a:spcPct val="120000"/>
                        </a:lnSpc>
                        <a:buClrTx/>
                        <a:buSzTx/>
                        <a:buFontTx/>
                        <a:buNone/>
                      </a:pPr>
                      <a:r>
                        <a:rPr lang="zh-CN" altLang="en-US" sz="1800" b="1" dirty="0"/>
                        <a:t>命令参数</a:t>
                      </a:r>
                    </a:p>
                  </a:txBody>
                  <a:tcPr marL="89700" marR="89700" marT="0" marB="0">
                    <a:solidFill>
                      <a:srgbClr val="0070C0"/>
                    </a:solidFill>
                  </a:tcPr>
                </a:tc>
                <a:tc>
                  <a:txBody>
                    <a:bodyPr/>
                    <a:lstStyle/>
                    <a:p>
                      <a:pPr marL="0" algn="ctr" defTabSz="914400" rtl="0" eaLnBrk="1" latinLnBrk="0" hangingPunct="1">
                        <a:lnSpc>
                          <a:spcPct val="100000"/>
                        </a:lnSpc>
                      </a:pPr>
                      <a:r>
                        <a:rPr lang="zh-CN" altLang="en-US" sz="1800" b="1" kern="1200" dirty="0">
                          <a:solidFill>
                            <a:schemeClr val="lt1"/>
                          </a:solidFill>
                          <a:latin typeface="+mn-lt"/>
                          <a:ea typeface="+mn-ea"/>
                          <a:cs typeface="+mn-cs"/>
                        </a:rPr>
                        <a:t>功能描述</a:t>
                      </a:r>
                    </a:p>
                  </a:txBody>
                  <a:tcPr marL="121319" marR="121319" marT="60659" marB="60659">
                    <a:solidFill>
                      <a:srgbClr val="0070C0"/>
                    </a:solidFill>
                  </a:tcPr>
                </a:tc>
                <a:extLst>
                  <a:ext uri="{0D108BD9-81ED-4DB2-BD59-A6C34878D82A}">
                    <a16:rowId xmlns:a16="http://schemas.microsoft.com/office/drawing/2014/main" xmlns="" val="10000"/>
                  </a:ext>
                </a:extLst>
              </a:tr>
              <a:tr h="447519">
                <a:tc>
                  <a:txBody>
                    <a:bodyPr/>
                    <a:lstStyle/>
                    <a:p>
                      <a:pPr indent="0" algn="ctr">
                        <a:lnSpc>
                          <a:spcPct val="150000"/>
                        </a:lnSpc>
                        <a:buNone/>
                      </a:pPr>
                      <a:r>
                        <a:rPr lang="en-US" altLang="zh-CN" sz="1800" kern="1200" dirty="0">
                          <a:solidFill>
                            <a:schemeClr val="dk1"/>
                          </a:solidFill>
                          <a:effectLst/>
                          <a:latin typeface="+mn-lt"/>
                          <a:ea typeface="+mn-ea"/>
                          <a:cs typeface="+mn-cs"/>
                        </a:rPr>
                        <a:t>-cat</a:t>
                      </a:r>
                      <a:endParaRPr lang="zh-CN" altLang="en-US" sz="1400" b="0" dirty="0">
                        <a:effectLst/>
                        <a:latin typeface="微软雅黑" panose="020B0503020204020204" pitchFamily="34" charset="-122"/>
                        <a:ea typeface="微软雅黑" panose="020B0503020204020204" pitchFamily="34" charset="-122"/>
                      </a:endParaRPr>
                    </a:p>
                  </a:txBody>
                  <a:tcPr marL="89700" marR="89700" marT="0" marB="0"/>
                </a:tc>
                <a:tc>
                  <a:txBody>
                    <a:bodyPr/>
                    <a:lstStyle/>
                    <a:p>
                      <a:pPr algn="l">
                        <a:lnSpc>
                          <a:spcPct val="150000"/>
                        </a:lnSpc>
                        <a:buClrTx/>
                        <a:buSzTx/>
                        <a:buFontTx/>
                        <a:buNone/>
                      </a:pPr>
                      <a:r>
                        <a:rPr lang="zh-CN" altLang="en-US" sz="1800" kern="1200" dirty="0">
                          <a:solidFill>
                            <a:schemeClr val="dk1"/>
                          </a:solidFill>
                          <a:effectLst/>
                          <a:latin typeface="+mn-lt"/>
                          <a:ea typeface="+mn-ea"/>
                          <a:cs typeface="+mn-cs"/>
                        </a:rPr>
                        <a:t>查看文件内容</a:t>
                      </a:r>
                    </a:p>
                  </a:txBody>
                  <a:tcPr marL="89700" marR="89700" marT="0" marB="0"/>
                </a:tc>
                <a:extLst>
                  <a:ext uri="{0D108BD9-81ED-4DB2-BD59-A6C34878D82A}">
                    <a16:rowId xmlns:a16="http://schemas.microsoft.com/office/drawing/2014/main" xmlns="" val="10001"/>
                  </a:ext>
                </a:extLst>
              </a:tr>
              <a:tr h="523024">
                <a:tc>
                  <a:txBody>
                    <a:bodyPr/>
                    <a:lstStyle/>
                    <a:p>
                      <a:pPr algn="ctr">
                        <a:lnSpc>
                          <a:spcPct val="150000"/>
                        </a:lnSpc>
                        <a:spcAft>
                          <a:spcPts val="0"/>
                        </a:spcAft>
                      </a:pPr>
                      <a:r>
                        <a:rPr lang="en-US" altLang="zh-CN" sz="1800" kern="1200" dirty="0">
                          <a:solidFill>
                            <a:schemeClr val="dk1"/>
                          </a:solidFill>
                          <a:effectLst/>
                          <a:latin typeface="+mn-lt"/>
                          <a:ea typeface="+mn-ea"/>
                          <a:cs typeface="+mn-cs"/>
                        </a:rPr>
                        <a:t>-text</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源文件输出为文本格式</a:t>
                      </a:r>
                    </a:p>
                  </a:txBody>
                  <a:tcPr marL="68580" marR="68580" marT="0" marB="0"/>
                </a:tc>
                <a:extLst>
                  <a:ext uri="{0D108BD9-81ED-4DB2-BD59-A6C34878D82A}">
                    <a16:rowId xmlns:a16="http://schemas.microsoft.com/office/drawing/2014/main" xmlns="" val="10002"/>
                  </a:ext>
                </a:extLst>
              </a:tr>
              <a:tr h="591067">
                <a:tc>
                  <a:txBody>
                    <a:bodyPr/>
                    <a:lstStyle/>
                    <a:p>
                      <a:pPr algn="ctr">
                        <a:lnSpc>
                          <a:spcPct val="150000"/>
                        </a:lnSpc>
                        <a:spcAft>
                          <a:spcPts val="0"/>
                        </a:spcAft>
                      </a:pPr>
                      <a:r>
                        <a:rPr lang="en-US" altLang="zh-CN" sz="1800" kern="1200" dirty="0">
                          <a:solidFill>
                            <a:schemeClr val="dk1"/>
                          </a:solidFill>
                          <a:effectLst/>
                          <a:latin typeface="+mn-lt"/>
                          <a:ea typeface="+mn-ea"/>
                          <a:cs typeface="+mn-cs"/>
                        </a:rPr>
                        <a:t>-mkdir</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创建空白文件夹</a:t>
                      </a:r>
                    </a:p>
                  </a:txBody>
                  <a:tcPr marL="68580" marR="68580" marT="0" marB="0"/>
                </a:tc>
                <a:extLst>
                  <a:ext uri="{0D108BD9-81ED-4DB2-BD59-A6C34878D82A}">
                    <a16:rowId xmlns:a16="http://schemas.microsoft.com/office/drawing/2014/main" xmlns="" val="10008"/>
                  </a:ext>
                </a:extLst>
              </a:tr>
              <a:tr h="465122">
                <a:tc>
                  <a:txBody>
                    <a:bodyPr/>
                    <a:lstStyle/>
                    <a:p>
                      <a:pPr algn="ctr">
                        <a:lnSpc>
                          <a:spcPct val="150000"/>
                        </a:lnSpc>
                        <a:spcAft>
                          <a:spcPts val="0"/>
                        </a:spcAft>
                      </a:pPr>
                      <a:r>
                        <a:rPr lang="en-US" altLang="zh-CN" sz="1800" kern="1200" dirty="0">
                          <a:solidFill>
                            <a:schemeClr val="dk1"/>
                          </a:solidFill>
                          <a:effectLst/>
                          <a:latin typeface="+mn-lt"/>
                          <a:ea typeface="+mn-ea"/>
                          <a:cs typeface="+mn-cs"/>
                        </a:rPr>
                        <a:t>-put</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上传文件</a:t>
                      </a:r>
                    </a:p>
                  </a:txBody>
                  <a:tcPr marL="68580" marR="68580" marT="0" marB="0"/>
                </a:tc>
                <a:extLst>
                  <a:ext uri="{0D108BD9-81ED-4DB2-BD59-A6C34878D82A}">
                    <a16:rowId xmlns:a16="http://schemas.microsoft.com/office/drawing/2014/main" xmlns="" val="3986945510"/>
                  </a:ext>
                </a:extLst>
              </a:tr>
              <a:tr h="591067">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800" kern="1200" dirty="0">
                          <a:solidFill>
                            <a:schemeClr val="dk1"/>
                          </a:solidFill>
                          <a:effectLst/>
                          <a:latin typeface="+mn-lt"/>
                          <a:ea typeface="+mn-ea"/>
                          <a:cs typeface="+mn-cs"/>
                        </a:rPr>
                        <a:t>-help</a:t>
                      </a:r>
                      <a:endParaRPr lang="zh-CN" altLang="en-US" sz="1800" kern="1200" dirty="0">
                        <a:solidFill>
                          <a:schemeClr val="dk1"/>
                        </a:solidFill>
                        <a:effectLst/>
                        <a:latin typeface="+mn-lt"/>
                        <a:ea typeface="+mn-ea"/>
                        <a:cs typeface="+mn-cs"/>
                      </a:endParaRPr>
                    </a:p>
                  </a:txBody>
                  <a:tcPr marL="68580" marR="68580" marT="0" marB="0"/>
                </a:tc>
                <a:tc>
                  <a:txBody>
                    <a:bodyPr/>
                    <a:lstStyle/>
                    <a:p>
                      <a:pPr algn="l">
                        <a:lnSpc>
                          <a:spcPct val="150000"/>
                        </a:lnSpc>
                        <a:spcAft>
                          <a:spcPts val="0"/>
                        </a:spcAft>
                      </a:pPr>
                      <a:r>
                        <a:rPr lang="zh-CN" altLang="en-US" sz="1800" kern="1200" dirty="0">
                          <a:solidFill>
                            <a:schemeClr val="dk1"/>
                          </a:solidFill>
                          <a:effectLst/>
                          <a:latin typeface="+mn-lt"/>
                          <a:ea typeface="+mn-ea"/>
                          <a:cs typeface="+mn-cs"/>
                        </a:rPr>
                        <a:t>删除文件</a:t>
                      </a:r>
                      <a:r>
                        <a:rPr lang="en-US" altLang="zh-CN" sz="1800" kern="1200" dirty="0">
                          <a:solidFill>
                            <a:schemeClr val="dk1"/>
                          </a:solidFill>
                          <a:effectLst/>
                          <a:latin typeface="+mn-lt"/>
                          <a:ea typeface="+mn-ea"/>
                          <a:cs typeface="+mn-cs"/>
                        </a:rPr>
                        <a:t>/</a:t>
                      </a:r>
                      <a:r>
                        <a:rPr lang="zh-CN" altLang="en-US" sz="1800" kern="1200" dirty="0">
                          <a:solidFill>
                            <a:schemeClr val="dk1"/>
                          </a:solidFill>
                          <a:effectLst/>
                          <a:latin typeface="+mn-lt"/>
                          <a:ea typeface="+mn-ea"/>
                          <a:cs typeface="+mn-cs"/>
                        </a:rPr>
                        <a:t>空白文件夹</a:t>
                      </a:r>
                    </a:p>
                  </a:txBody>
                  <a:tcPr marL="68580" marR="68580" marT="0" marB="0"/>
                </a:tc>
                <a:extLst>
                  <a:ext uri="{0D108BD9-81ED-4DB2-BD59-A6C34878D82A}">
                    <a16:rowId xmlns:a16="http://schemas.microsoft.com/office/drawing/2014/main" xmlns="" val="3627863367"/>
                  </a:ext>
                </a:extLst>
              </a:tr>
            </a:tbl>
          </a:graphicData>
        </a:graphic>
      </p:graphicFrame>
    </p:spTree>
    <p:custDataLst>
      <p:tags r:id="rId1"/>
    </p:custDataLst>
    <p:extLst>
      <p:ext uri="{BB962C8B-B14F-4D97-AF65-F5344CB8AC3E}">
        <p14:creationId xmlns:p14="http://schemas.microsoft.com/office/powerpoint/2010/main" val="17449427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ChangeArrowheads="1"/>
          </p:cNvSpPr>
          <p:nvPr/>
        </p:nvSpPr>
        <p:spPr bwMode="auto">
          <a:xfrm>
            <a:off x="1778000" y="1539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目录</a:t>
            </a:r>
          </a:p>
        </p:txBody>
      </p:sp>
      <p:grpSp>
        <p:nvGrpSpPr>
          <p:cNvPr id="4099" name="组合 2"/>
          <p:cNvGrpSpPr>
            <a:grpSpLocks/>
          </p:cNvGrpSpPr>
          <p:nvPr/>
        </p:nvGrpSpPr>
        <p:grpSpPr bwMode="auto">
          <a:xfrm>
            <a:off x="3162300" y="2476500"/>
            <a:ext cx="4857750" cy="954088"/>
            <a:chOff x="3250849" y="2900309"/>
            <a:chExt cx="4857752" cy="954087"/>
          </a:xfrm>
        </p:grpSpPr>
        <p:cxnSp>
          <p:nvCxnSpPr>
            <p:cNvPr id="49" name="直接连接符 48"/>
            <p:cNvCxnSpPr/>
            <p:nvPr/>
          </p:nvCxnSpPr>
          <p:spPr bwMode="auto">
            <a:xfrm>
              <a:off x="4373212" y="3403546"/>
              <a:ext cx="3735389"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30" name="矩形 36"/>
            <p:cNvSpPr>
              <a:spLocks noChangeArrowheads="1"/>
            </p:cNvSpPr>
            <p:nvPr/>
          </p:nvSpPr>
          <p:spPr bwMode="auto">
            <a:xfrm flipH="1">
              <a:off x="4131560" y="2900312"/>
              <a:ext cx="3115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1369B2"/>
                  </a:solidFill>
                  <a:latin typeface="微软雅黑" pitchFamily="34" charset="-122"/>
                  <a:ea typeface="微软雅黑" pitchFamily="34" charset="-122"/>
                </a:rPr>
                <a:t>   </a:t>
              </a:r>
              <a:r>
                <a:rPr lang="en-US" altLang="zh-CN" sz="2400" dirty="0">
                  <a:solidFill>
                    <a:srgbClr val="1369B2"/>
                  </a:solidFill>
                  <a:latin typeface="微软雅黑" pitchFamily="34" charset="-122"/>
                  <a:ea typeface="微软雅黑" pitchFamily="34" charset="-122"/>
                </a:rPr>
                <a:t>HDFS</a:t>
              </a:r>
              <a:r>
                <a:rPr lang="zh-CN" altLang="en-US" sz="2400" dirty="0">
                  <a:solidFill>
                    <a:srgbClr val="1369B2"/>
                  </a:solidFill>
                  <a:latin typeface="微软雅黑" pitchFamily="34" charset="-122"/>
                  <a:ea typeface="微软雅黑" pitchFamily="34" charset="-122"/>
                </a:rPr>
                <a:t>的架构和原理</a:t>
              </a:r>
            </a:p>
          </p:txBody>
        </p:sp>
        <p:grpSp>
          <p:nvGrpSpPr>
            <p:cNvPr id="4131" name="组合 111"/>
            <p:cNvGrpSpPr>
              <a:grpSpLocks/>
            </p:cNvGrpSpPr>
            <p:nvPr/>
          </p:nvGrpSpPr>
          <p:grpSpPr bwMode="auto">
            <a:xfrm rot="-12767">
              <a:off x="3250849" y="2900309"/>
              <a:ext cx="885714" cy="954087"/>
              <a:chOff x="1936620" y="1275606"/>
              <a:chExt cx="1298308" cy="1728192"/>
            </a:xfrm>
          </p:grpSpPr>
          <p:grpSp>
            <p:nvGrpSpPr>
              <p:cNvPr id="4133" name="组合 112"/>
              <p:cNvGrpSpPr>
                <a:grpSpLocks/>
              </p:cNvGrpSpPr>
              <p:nvPr/>
            </p:nvGrpSpPr>
            <p:grpSpPr bwMode="auto">
              <a:xfrm>
                <a:off x="1936620" y="1275606"/>
                <a:ext cx="1296142" cy="1728192"/>
                <a:chOff x="1907704" y="1275606"/>
                <a:chExt cx="1296142" cy="1728192"/>
              </a:xfrm>
            </p:grpSpPr>
            <p:sp>
              <p:nvSpPr>
                <p:cNvPr id="55" name="圆角矩形 54"/>
                <p:cNvSpPr/>
                <p:nvPr/>
              </p:nvSpPr>
              <p:spPr>
                <a:xfrm>
                  <a:off x="1907704" y="1275601"/>
                  <a:ext cx="1296145"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3.2</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56" name="圆角矩形 55"/>
                <p:cNvSpPr/>
                <p:nvPr/>
              </p:nvSpPr>
              <p:spPr>
                <a:xfrm>
                  <a:off x="1961226" y="1347490"/>
                  <a:ext cx="1189101"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54" name="圆角矩形 5"/>
              <p:cNvSpPr/>
              <p:nvPr/>
            </p:nvSpPr>
            <p:spPr>
              <a:xfrm>
                <a:off x="1937872" y="2028997"/>
                <a:ext cx="1296143"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52" name="TextBox 126">
              <a:hlinkClick r:id="rId4" action="ppaction://hlinksldjump"/>
            </p:cNvPr>
            <p:cNvSpPr txBox="1">
              <a:spLocks noChangeArrowheads="1"/>
            </p:cNvSpPr>
            <p:nvPr/>
          </p:nvSpPr>
          <p:spPr bwMode="auto">
            <a:xfrm>
              <a:off x="4301774" y="3422596"/>
              <a:ext cx="337978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0" name="组合 1"/>
          <p:cNvGrpSpPr>
            <a:grpSpLocks/>
          </p:cNvGrpSpPr>
          <p:nvPr/>
        </p:nvGrpSpPr>
        <p:grpSpPr bwMode="auto">
          <a:xfrm>
            <a:off x="1849438" y="1258888"/>
            <a:ext cx="4695825" cy="952500"/>
            <a:chOff x="2030063" y="1631469"/>
            <a:chExt cx="4695823" cy="952500"/>
          </a:xfrm>
        </p:grpSpPr>
        <p:grpSp>
          <p:nvGrpSpPr>
            <p:cNvPr id="4120" name="4.1"/>
            <p:cNvGrpSpPr>
              <a:grpSpLocks/>
            </p:cNvGrpSpPr>
            <p:nvPr/>
          </p:nvGrpSpPr>
          <p:grpSpPr bwMode="auto">
            <a:xfrm>
              <a:off x="2030063" y="1631469"/>
              <a:ext cx="4695823" cy="952500"/>
              <a:chOff x="1711766" y="1263306"/>
              <a:chExt cx="4696001" cy="952284"/>
            </a:xfrm>
          </p:grpSpPr>
          <p:grpSp>
            <p:nvGrpSpPr>
              <p:cNvPr id="4122" name="组合 29"/>
              <p:cNvGrpSpPr>
                <a:grpSpLocks/>
              </p:cNvGrpSpPr>
              <p:nvPr/>
            </p:nvGrpSpPr>
            <p:grpSpPr bwMode="auto">
              <a:xfrm rot="-12767">
                <a:off x="1711766" y="1263306"/>
                <a:ext cx="896507" cy="952284"/>
                <a:chOff x="1936620" y="1275606"/>
                <a:chExt cx="1313916" cy="1728192"/>
              </a:xfrm>
            </p:grpSpPr>
            <p:grpSp>
              <p:nvGrpSpPr>
                <p:cNvPr id="4125" name="组合 31"/>
                <p:cNvGrpSpPr>
                  <a:grpSpLocks/>
                </p:cNvGrpSpPr>
                <p:nvPr/>
              </p:nvGrpSpPr>
              <p:grpSpPr bwMode="auto">
                <a:xfrm>
                  <a:off x="1936620" y="1275606"/>
                  <a:ext cx="1296142" cy="1728192"/>
                  <a:chOff x="1907704" y="1275606"/>
                  <a:chExt cx="1296142" cy="1728192"/>
                </a:xfrm>
              </p:grpSpPr>
              <p:sp>
                <p:nvSpPr>
                  <p:cNvPr id="65" name="圆角矩形 64"/>
                  <p:cNvSpPr/>
                  <p:nvPr/>
                </p:nvSpPr>
                <p:spPr>
                  <a:xfrm>
                    <a:off x="1907704" y="1275564"/>
                    <a:ext cx="1295982"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3.1</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66" name="圆角矩形 65"/>
                  <p:cNvSpPr/>
                  <p:nvPr/>
                </p:nvSpPr>
                <p:spPr>
                  <a:xfrm>
                    <a:off x="1961218" y="1347571"/>
                    <a:ext cx="1188955"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64" name="圆角矩形 5"/>
                <p:cNvSpPr/>
                <p:nvPr/>
              </p:nvSpPr>
              <p:spPr>
                <a:xfrm>
                  <a:off x="1956484" y="2030297"/>
                  <a:ext cx="1293656" cy="936103"/>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61" name="直接连接符 60"/>
              <p:cNvCxnSpPr/>
              <p:nvPr/>
            </p:nvCxnSpPr>
            <p:spPr>
              <a:xfrm>
                <a:off x="2810357" y="1760080"/>
                <a:ext cx="359741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4" name="矩形 35"/>
              <p:cNvSpPr>
                <a:spLocks noChangeArrowheads="1"/>
              </p:cNvSpPr>
              <p:nvPr/>
            </p:nvSpPr>
            <p:spPr bwMode="auto">
              <a:xfrm>
                <a:off x="2825025" y="1286488"/>
                <a:ext cx="1918033"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HDFS</a:t>
                </a:r>
                <a:r>
                  <a:rPr lang="zh-CN" altLang="en-US" sz="2400" dirty="0">
                    <a:solidFill>
                      <a:srgbClr val="1369B2"/>
                    </a:solidFill>
                    <a:latin typeface="微软雅黑" pitchFamily="34" charset="-122"/>
                    <a:ea typeface="微软雅黑" pitchFamily="34" charset="-122"/>
                  </a:rPr>
                  <a:t>的简介</a:t>
                </a:r>
              </a:p>
            </p:txBody>
          </p:sp>
        </p:grpSp>
        <p:sp>
          <p:nvSpPr>
            <p:cNvPr id="59" name="TextBox 126">
              <a:hlinkClick r:id="rId5" action="ppaction://hlinksldjump"/>
            </p:cNvPr>
            <p:cNvSpPr txBox="1">
              <a:spLocks noChangeArrowheads="1"/>
            </p:cNvSpPr>
            <p:nvPr/>
          </p:nvSpPr>
          <p:spPr bwMode="auto">
            <a:xfrm>
              <a:off x="3036538" y="2150581"/>
              <a:ext cx="35258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1" name="组合 3"/>
          <p:cNvGrpSpPr>
            <a:grpSpLocks/>
          </p:cNvGrpSpPr>
          <p:nvPr/>
        </p:nvGrpSpPr>
        <p:grpSpPr bwMode="auto">
          <a:xfrm>
            <a:off x="1849438" y="3759200"/>
            <a:ext cx="4695825" cy="952500"/>
            <a:chOff x="2030061" y="4092447"/>
            <a:chExt cx="4695798" cy="952500"/>
          </a:xfrm>
        </p:grpSpPr>
        <p:grpSp>
          <p:nvGrpSpPr>
            <p:cNvPr id="4111" name="4.1"/>
            <p:cNvGrpSpPr>
              <a:grpSpLocks/>
            </p:cNvGrpSpPr>
            <p:nvPr/>
          </p:nvGrpSpPr>
          <p:grpSpPr bwMode="auto">
            <a:xfrm>
              <a:off x="2030061" y="4092447"/>
              <a:ext cx="4695798" cy="952500"/>
              <a:chOff x="1711764" y="1263306"/>
              <a:chExt cx="4695976" cy="952284"/>
            </a:xfrm>
          </p:grpSpPr>
          <p:grpSp>
            <p:nvGrpSpPr>
              <p:cNvPr id="4113" name="组合 29"/>
              <p:cNvGrpSpPr>
                <a:grpSpLocks/>
              </p:cNvGrpSpPr>
              <p:nvPr/>
            </p:nvGrpSpPr>
            <p:grpSpPr bwMode="auto">
              <a:xfrm rot="-12767">
                <a:off x="1711764" y="1263306"/>
                <a:ext cx="896498" cy="952284"/>
                <a:chOff x="1936620" y="1275606"/>
                <a:chExt cx="1313905" cy="1728192"/>
              </a:xfrm>
            </p:grpSpPr>
            <p:grpSp>
              <p:nvGrpSpPr>
                <p:cNvPr id="4116" name="组合 31"/>
                <p:cNvGrpSpPr>
                  <a:grpSpLocks/>
                </p:cNvGrpSpPr>
                <p:nvPr/>
              </p:nvGrpSpPr>
              <p:grpSpPr bwMode="auto">
                <a:xfrm>
                  <a:off x="1936620" y="1275606"/>
                  <a:ext cx="1296142" cy="1728192"/>
                  <a:chOff x="1907704" y="1275606"/>
                  <a:chExt cx="1296142" cy="1728192"/>
                </a:xfrm>
              </p:grpSpPr>
              <p:sp>
                <p:nvSpPr>
                  <p:cNvPr id="79" name="圆角矩形 78"/>
                  <p:cNvSpPr/>
                  <p:nvPr/>
                </p:nvSpPr>
                <p:spPr>
                  <a:xfrm>
                    <a:off x="1907704" y="1275564"/>
                    <a:ext cx="1295978"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3.3</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80" name="圆角矩形 79"/>
                  <p:cNvSpPr/>
                  <p:nvPr/>
                </p:nvSpPr>
                <p:spPr>
                  <a:xfrm>
                    <a:off x="1961218" y="1347573"/>
                    <a:ext cx="1188951"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78" name="圆角矩形 5"/>
                <p:cNvSpPr/>
                <p:nvPr/>
              </p:nvSpPr>
              <p:spPr>
                <a:xfrm>
                  <a:off x="1956484" y="2030297"/>
                  <a:ext cx="1293651" cy="936105"/>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75" name="直接连接符 74"/>
              <p:cNvCxnSpPr/>
              <p:nvPr/>
            </p:nvCxnSpPr>
            <p:spPr>
              <a:xfrm>
                <a:off x="2810349" y="1760081"/>
                <a:ext cx="3597391"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5" name="矩形 35"/>
              <p:cNvSpPr>
                <a:spLocks noChangeArrowheads="1"/>
              </p:cNvSpPr>
              <p:nvPr/>
            </p:nvSpPr>
            <p:spPr bwMode="auto">
              <a:xfrm>
                <a:off x="2547025" y="1286488"/>
                <a:ext cx="2897489"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   HDFS</a:t>
                </a:r>
                <a:r>
                  <a:rPr lang="zh-CN" altLang="en-US" sz="2400" dirty="0">
                    <a:solidFill>
                      <a:srgbClr val="1369B2"/>
                    </a:solidFill>
                    <a:latin typeface="微软雅黑" pitchFamily="34" charset="-122"/>
                    <a:ea typeface="微软雅黑" pitchFamily="34" charset="-122"/>
                  </a:rPr>
                  <a:t>的</a:t>
                </a:r>
                <a:r>
                  <a:rPr lang="en-US" altLang="zh-CN" sz="2400" dirty="0">
                    <a:solidFill>
                      <a:srgbClr val="1369B2"/>
                    </a:solidFill>
                    <a:latin typeface="微软雅黑" pitchFamily="34" charset="-122"/>
                    <a:ea typeface="微软雅黑" pitchFamily="34" charset="-122"/>
                  </a:rPr>
                  <a:t>Shell</a:t>
                </a:r>
                <a:r>
                  <a:rPr lang="zh-CN" altLang="en-US" sz="2400" dirty="0">
                    <a:solidFill>
                      <a:srgbClr val="1369B2"/>
                    </a:solidFill>
                    <a:latin typeface="微软雅黑" pitchFamily="34" charset="-122"/>
                    <a:ea typeface="微软雅黑" pitchFamily="34" charset="-122"/>
                  </a:rPr>
                  <a:t>操作</a:t>
                </a:r>
              </a:p>
            </p:txBody>
          </p:sp>
        </p:grpSp>
        <p:sp>
          <p:nvSpPr>
            <p:cNvPr id="70" name="TextBox 126">
              <a:hlinkClick r:id="rId6" action="ppaction://hlinksldjump"/>
            </p:cNvPr>
            <p:cNvSpPr txBox="1">
              <a:spLocks noChangeArrowheads="1"/>
            </p:cNvSpPr>
            <p:nvPr/>
          </p:nvSpPr>
          <p:spPr bwMode="auto">
            <a:xfrm>
              <a:off x="3036530" y="4611560"/>
              <a:ext cx="35258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2" name="组合 2"/>
          <p:cNvGrpSpPr>
            <a:grpSpLocks/>
          </p:cNvGrpSpPr>
          <p:nvPr/>
        </p:nvGrpSpPr>
        <p:grpSpPr bwMode="auto">
          <a:xfrm>
            <a:off x="3163888" y="5045075"/>
            <a:ext cx="4857750" cy="954088"/>
            <a:chOff x="3250849" y="2900309"/>
            <a:chExt cx="4857752" cy="954087"/>
          </a:xfrm>
        </p:grpSpPr>
        <p:cxnSp>
          <p:nvCxnSpPr>
            <p:cNvPr id="33" name="直接连接符 32"/>
            <p:cNvCxnSpPr/>
            <p:nvPr/>
          </p:nvCxnSpPr>
          <p:spPr bwMode="auto">
            <a:xfrm>
              <a:off x="4373211" y="3403546"/>
              <a:ext cx="373539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04" name="矩形 36"/>
            <p:cNvSpPr>
              <a:spLocks noChangeArrowheads="1"/>
            </p:cNvSpPr>
            <p:nvPr/>
          </p:nvSpPr>
          <p:spPr bwMode="auto">
            <a:xfrm flipH="1">
              <a:off x="4131560" y="2900312"/>
              <a:ext cx="3390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1369B2"/>
                  </a:solidFill>
                  <a:latin typeface="微软雅黑" pitchFamily="34" charset="-122"/>
                  <a:ea typeface="微软雅黑" pitchFamily="34" charset="-122"/>
                </a:rPr>
                <a:t>   </a:t>
              </a:r>
              <a:r>
                <a:rPr lang="en-US" altLang="zh-CN" sz="2400" dirty="0">
                  <a:solidFill>
                    <a:srgbClr val="1369B2"/>
                  </a:solidFill>
                  <a:latin typeface="微软雅黑" pitchFamily="34" charset="-122"/>
                  <a:ea typeface="微软雅黑" pitchFamily="34" charset="-122"/>
                </a:rPr>
                <a:t>HDFS</a:t>
              </a:r>
              <a:r>
                <a:rPr lang="zh-CN" altLang="en-US" sz="2400" dirty="0">
                  <a:solidFill>
                    <a:srgbClr val="1369B2"/>
                  </a:solidFill>
                  <a:latin typeface="微软雅黑" pitchFamily="34" charset="-122"/>
                  <a:ea typeface="微软雅黑" pitchFamily="34" charset="-122"/>
                </a:rPr>
                <a:t>的</a:t>
              </a:r>
              <a:r>
                <a:rPr lang="en-US" altLang="zh-CN" sz="2400" dirty="0">
                  <a:solidFill>
                    <a:srgbClr val="1369B2"/>
                  </a:solidFill>
                  <a:latin typeface="微软雅黑" pitchFamily="34" charset="-122"/>
                  <a:ea typeface="微软雅黑" pitchFamily="34" charset="-122"/>
                </a:rPr>
                <a:t>Java API</a:t>
              </a:r>
              <a:r>
                <a:rPr lang="zh-CN" altLang="en-US" sz="2400" dirty="0">
                  <a:solidFill>
                    <a:srgbClr val="1369B2"/>
                  </a:solidFill>
                  <a:latin typeface="微软雅黑" pitchFamily="34" charset="-122"/>
                  <a:ea typeface="微软雅黑" pitchFamily="34" charset="-122"/>
                </a:rPr>
                <a:t>操作</a:t>
              </a:r>
            </a:p>
          </p:txBody>
        </p:sp>
        <p:grpSp>
          <p:nvGrpSpPr>
            <p:cNvPr id="4105" name="组合 111"/>
            <p:cNvGrpSpPr>
              <a:grpSpLocks/>
            </p:cNvGrpSpPr>
            <p:nvPr/>
          </p:nvGrpSpPr>
          <p:grpSpPr bwMode="auto">
            <a:xfrm rot="-12767">
              <a:off x="3250849" y="2900309"/>
              <a:ext cx="885714" cy="954087"/>
              <a:chOff x="1936620" y="1275606"/>
              <a:chExt cx="1298308" cy="1728192"/>
            </a:xfrm>
          </p:grpSpPr>
          <p:grpSp>
            <p:nvGrpSpPr>
              <p:cNvPr id="4107" name="组合 112"/>
              <p:cNvGrpSpPr>
                <a:grpSpLocks/>
              </p:cNvGrpSpPr>
              <p:nvPr/>
            </p:nvGrpSpPr>
            <p:grpSpPr bwMode="auto">
              <a:xfrm>
                <a:off x="1936620" y="1275606"/>
                <a:ext cx="1296142" cy="1728192"/>
                <a:chOff x="1907704" y="1275606"/>
                <a:chExt cx="1296142" cy="1728192"/>
              </a:xfrm>
            </p:grpSpPr>
            <p:sp>
              <p:nvSpPr>
                <p:cNvPr id="39" name="圆角矩形 38"/>
                <p:cNvSpPr/>
                <p:nvPr/>
              </p:nvSpPr>
              <p:spPr>
                <a:xfrm>
                  <a:off x="1907704" y="1275601"/>
                  <a:ext cx="1296143"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3.4</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40" name="圆角矩形 39"/>
                <p:cNvSpPr/>
                <p:nvPr/>
              </p:nvSpPr>
              <p:spPr>
                <a:xfrm>
                  <a:off x="1961224" y="1347490"/>
                  <a:ext cx="1189103"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38" name="圆角矩形 5"/>
              <p:cNvSpPr/>
              <p:nvPr/>
            </p:nvSpPr>
            <p:spPr>
              <a:xfrm>
                <a:off x="1937870" y="2028997"/>
                <a:ext cx="1296144"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36" name="TextBox 126">
              <a:hlinkClick r:id="rId7" action="ppaction://hlinksldjump"/>
            </p:cNvPr>
            <p:cNvSpPr txBox="1">
              <a:spLocks noChangeArrowheads="1"/>
            </p:cNvSpPr>
            <p:nvPr/>
          </p:nvSpPr>
          <p:spPr bwMode="auto">
            <a:xfrm>
              <a:off x="4301774" y="3422596"/>
              <a:ext cx="337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52" y="2602231"/>
            <a:ext cx="2050804" cy="28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2236958" y="2787993"/>
            <a:ext cx="6571083" cy="2407462"/>
            <a:chOff x="2091840" y="2670426"/>
            <a:chExt cx="7210259" cy="2407462"/>
          </a:xfrm>
        </p:grpSpPr>
        <p:sp>
          <p:nvSpPr>
            <p:cNvPr id="2" name="矩形 1"/>
            <p:cNvSpPr/>
            <p:nvPr/>
          </p:nvSpPr>
          <p:spPr>
            <a:xfrm>
              <a:off x="2272860" y="2781266"/>
              <a:ext cx="6775921" cy="2120902"/>
            </a:xfrm>
            <a:prstGeom prst="rect">
              <a:avLst/>
            </a:prstGeom>
          </p:spPr>
          <p:txBody>
            <a:bodyPr wrap="square">
              <a:spAutoFit/>
            </a:bodyPr>
            <a:lstStyle/>
            <a:p>
              <a:pPr indent="457200" algn="just">
                <a:lnSpc>
                  <a:spcPct val="150000"/>
                </a:lnSpc>
              </a:pPr>
              <a:r>
                <a:rPr lang="zh-CN" altLang="zh-CN" dirty="0">
                  <a:solidFill>
                    <a:srgbClr val="1369B2"/>
                  </a:solidFill>
                  <a:latin typeface="微软雅黑" pitchFamily="34" charset="-122"/>
                  <a:ea typeface="微软雅黑" pitchFamily="34" charset="-122"/>
                </a:rPr>
                <a:t>服务器</a:t>
              </a:r>
              <a:r>
                <a:rPr lang="zh-CN" altLang="zh-CN" dirty="0">
                  <a:latin typeface="微软雅黑" pitchFamily="34" charset="-122"/>
                  <a:ea typeface="微软雅黑" pitchFamily="34" charset="-122"/>
                </a:rPr>
                <a:t>每天会</a:t>
              </a:r>
              <a:r>
                <a:rPr lang="zh-CN" altLang="zh-CN" dirty="0">
                  <a:solidFill>
                    <a:srgbClr val="1369B2"/>
                  </a:solidFill>
                  <a:latin typeface="微软雅黑" pitchFamily="34" charset="-122"/>
                  <a:ea typeface="微软雅黑" pitchFamily="34" charset="-122"/>
                </a:rPr>
                <a:t>产生</a:t>
              </a:r>
              <a:r>
                <a:rPr lang="zh-CN" altLang="zh-CN" dirty="0">
                  <a:latin typeface="微软雅黑" pitchFamily="34" charset="-122"/>
                  <a:ea typeface="微软雅黑" pitchFamily="34" charset="-122"/>
                </a:rPr>
                <a:t>大量</a:t>
              </a:r>
              <a:r>
                <a:rPr lang="zh-CN" altLang="zh-CN" dirty="0">
                  <a:solidFill>
                    <a:srgbClr val="1369B2"/>
                  </a:solidFill>
                  <a:latin typeface="微软雅黑" pitchFamily="34" charset="-122"/>
                  <a:ea typeface="微软雅黑" pitchFamily="34" charset="-122"/>
                </a:rPr>
                <a:t>日志数据</a:t>
              </a:r>
              <a:r>
                <a:rPr lang="zh-CN" altLang="zh-CN" dirty="0">
                  <a:latin typeface="微软雅黑" pitchFamily="34" charset="-122"/>
                  <a:ea typeface="微软雅黑" pitchFamily="34" charset="-122"/>
                </a:rPr>
                <a:t>，并且日志文件可能存在于每个应用程序指定的</a:t>
              </a:r>
              <a:r>
                <a:rPr lang="en-US" altLang="zh-CN" dirty="0">
                  <a:latin typeface="微软雅黑" pitchFamily="34" charset="-122"/>
                  <a:ea typeface="微软雅黑" pitchFamily="34" charset="-122"/>
                </a:rPr>
                <a:t>data</a:t>
              </a:r>
              <a:r>
                <a:rPr lang="zh-CN" altLang="zh-CN" dirty="0">
                  <a:latin typeface="微软雅黑" pitchFamily="34" charset="-122"/>
                  <a:ea typeface="微软雅黑" pitchFamily="34" charset="-122"/>
                </a:rPr>
                <a:t>目录中，在不使用其它工具的情况下，将服务器中的日志文件规范的存放在</a:t>
              </a:r>
              <a:r>
                <a:rPr lang="en-US" altLang="zh-CN" dirty="0">
                  <a:latin typeface="微软雅黑" pitchFamily="34" charset="-122"/>
                  <a:ea typeface="微软雅黑" pitchFamily="34" charset="-122"/>
                </a:rPr>
                <a:t>HDFS</a:t>
              </a:r>
              <a:r>
                <a:rPr lang="zh-CN" altLang="zh-CN" dirty="0">
                  <a:latin typeface="微软雅黑" pitchFamily="34" charset="-122"/>
                  <a:ea typeface="微软雅黑" pitchFamily="34" charset="-122"/>
                </a:rPr>
                <a:t>中。通过</a:t>
              </a:r>
              <a:r>
                <a:rPr lang="zh-CN" altLang="zh-CN" dirty="0">
                  <a:solidFill>
                    <a:srgbClr val="1369B2"/>
                  </a:solidFill>
                  <a:latin typeface="微软雅黑" pitchFamily="34" charset="-122"/>
                  <a:ea typeface="微软雅黑" pitchFamily="34" charset="-122"/>
                </a:rPr>
                <a:t>编写</a:t>
              </a:r>
              <a:r>
                <a:rPr lang="zh-CN" altLang="zh-CN" dirty="0">
                  <a:latin typeface="微软雅黑" pitchFamily="34" charset="-122"/>
                  <a:ea typeface="微软雅黑" pitchFamily="34" charset="-122"/>
                </a:rPr>
                <a:t>简单的</a:t>
              </a:r>
              <a:r>
                <a:rPr lang="en-US" altLang="zh-CN" dirty="0">
                  <a:solidFill>
                    <a:srgbClr val="1369B2"/>
                  </a:solidFill>
                  <a:latin typeface="微软雅黑" pitchFamily="34" charset="-122"/>
                  <a:ea typeface="微软雅黑" pitchFamily="34" charset="-122"/>
                </a:rPr>
                <a:t>Shell</a:t>
              </a:r>
              <a:r>
                <a:rPr lang="zh-CN" altLang="zh-CN" dirty="0">
                  <a:solidFill>
                    <a:srgbClr val="1369B2"/>
                  </a:solidFill>
                  <a:latin typeface="微软雅黑" pitchFamily="34" charset="-122"/>
                  <a:ea typeface="微软雅黑" pitchFamily="34" charset="-122"/>
                </a:rPr>
                <a:t>脚本</a:t>
              </a:r>
              <a:r>
                <a:rPr lang="zh-CN" altLang="zh-CN" dirty="0">
                  <a:latin typeface="微软雅黑" pitchFamily="34" charset="-122"/>
                  <a:ea typeface="微软雅黑" pitchFamily="34" charset="-122"/>
                </a:rPr>
                <a:t>，</a:t>
              </a:r>
              <a:r>
                <a:rPr lang="zh-CN" altLang="zh-CN" dirty="0">
                  <a:solidFill>
                    <a:srgbClr val="1369B2"/>
                  </a:solidFill>
                  <a:latin typeface="微软雅黑" pitchFamily="34" charset="-122"/>
                  <a:ea typeface="微软雅黑" pitchFamily="34" charset="-122"/>
                </a:rPr>
                <a:t>用于</a:t>
              </a:r>
              <a:r>
                <a:rPr lang="zh-CN" altLang="zh-CN" dirty="0">
                  <a:latin typeface="微软雅黑" pitchFamily="34" charset="-122"/>
                  <a:ea typeface="微软雅黑" pitchFamily="34" charset="-122"/>
                </a:rPr>
                <a:t>每天自动</a:t>
              </a:r>
              <a:r>
                <a:rPr lang="zh-CN" altLang="zh-CN" dirty="0">
                  <a:solidFill>
                    <a:srgbClr val="1369B2"/>
                  </a:solidFill>
                  <a:latin typeface="微软雅黑" pitchFamily="34" charset="-122"/>
                  <a:ea typeface="微软雅黑" pitchFamily="34" charset="-122"/>
                </a:rPr>
                <a:t>采集</a:t>
              </a:r>
              <a:r>
                <a:rPr lang="zh-CN" altLang="zh-CN" dirty="0">
                  <a:latin typeface="微软雅黑" pitchFamily="34" charset="-122"/>
                  <a:ea typeface="微软雅黑" pitchFamily="34" charset="-122"/>
                </a:rPr>
                <a:t>服务器上的</a:t>
              </a:r>
              <a:r>
                <a:rPr lang="zh-CN" altLang="zh-CN" dirty="0">
                  <a:solidFill>
                    <a:srgbClr val="1369B2"/>
                  </a:solidFill>
                  <a:latin typeface="微软雅黑" pitchFamily="34" charset="-122"/>
                  <a:ea typeface="微软雅黑" pitchFamily="34" charset="-122"/>
                </a:rPr>
                <a:t>日志文件</a:t>
              </a:r>
              <a:r>
                <a:rPr lang="zh-CN" altLang="zh-CN" dirty="0">
                  <a:latin typeface="微软雅黑" pitchFamily="34" charset="-122"/>
                  <a:ea typeface="微软雅黑" pitchFamily="34" charset="-122"/>
                </a:rPr>
                <a:t>，并将海量的</a:t>
              </a:r>
              <a:r>
                <a:rPr lang="zh-CN" altLang="zh-CN" dirty="0">
                  <a:solidFill>
                    <a:srgbClr val="1369B2"/>
                  </a:solidFill>
                  <a:latin typeface="微软雅黑" pitchFamily="34" charset="-122"/>
                  <a:ea typeface="微软雅黑" pitchFamily="34" charset="-122"/>
                </a:rPr>
                <a:t>日志上传</a:t>
              </a:r>
              <a:r>
                <a:rPr lang="zh-CN" altLang="zh-CN" dirty="0">
                  <a:latin typeface="微软雅黑" pitchFamily="34" charset="-122"/>
                  <a:ea typeface="微软雅黑" pitchFamily="34" charset="-122"/>
                </a:rPr>
                <a:t>至</a:t>
              </a:r>
              <a:r>
                <a:rPr lang="en-US" altLang="zh-CN" dirty="0">
                  <a:solidFill>
                    <a:srgbClr val="1369B2"/>
                  </a:solidFill>
                  <a:latin typeface="微软雅黑" pitchFamily="34" charset="-122"/>
                  <a:ea typeface="微软雅黑" pitchFamily="34" charset="-122"/>
                </a:rPr>
                <a:t>HDFS</a:t>
              </a:r>
              <a:r>
                <a:rPr lang="zh-CN" altLang="zh-CN" dirty="0">
                  <a:latin typeface="微软雅黑" pitchFamily="34" charset="-122"/>
                  <a:ea typeface="微软雅黑" pitchFamily="34" charset="-122"/>
                </a:rPr>
                <a:t>中。</a:t>
              </a:r>
              <a:endParaRPr lang="zh-CN" altLang="en-US" dirty="0">
                <a:latin typeface="微软雅黑" pitchFamily="34" charset="-122"/>
                <a:ea typeface="微软雅黑" pitchFamily="34" charset="-122"/>
              </a:endParaRPr>
            </a:p>
          </p:txBody>
        </p:sp>
        <p:sp>
          <p:nvSpPr>
            <p:cNvPr id="10" name="圆角矩形标注 9"/>
            <p:cNvSpPr/>
            <p:nvPr/>
          </p:nvSpPr>
          <p:spPr bwMode="auto">
            <a:xfrm>
              <a:off x="2091840" y="2670426"/>
              <a:ext cx="7210259" cy="2407462"/>
            </a:xfrm>
            <a:prstGeom prst="wedgeRoundRectCallout">
              <a:avLst>
                <a:gd name="adj1" fmla="val -54642"/>
                <a:gd name="adj2" fmla="val 20203"/>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21283440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sp>
        <p:nvSpPr>
          <p:cNvPr id="3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a:t>
            </a:r>
            <a:r>
              <a:rPr lang="zh-CN" altLang="en-US" sz="2000" b="1" dirty="0">
                <a:solidFill>
                  <a:schemeClr val="bg1"/>
                </a:solidFill>
                <a:latin typeface="微软雅黑" pitchFamily="34" charset="-122"/>
                <a:ea typeface="微软雅黑" pitchFamily="34" charset="-122"/>
              </a:rPr>
              <a:t>配置环境变量</a:t>
            </a:r>
          </a:p>
        </p:txBody>
      </p:sp>
      <p:grpSp>
        <p:nvGrpSpPr>
          <p:cNvPr id="2" name="组合 1"/>
          <p:cNvGrpSpPr/>
          <p:nvPr/>
        </p:nvGrpSpPr>
        <p:grpSpPr>
          <a:xfrm>
            <a:off x="817417" y="2842109"/>
            <a:ext cx="7382525" cy="2422618"/>
            <a:chOff x="827949" y="2611234"/>
            <a:chExt cx="6921591" cy="2768120"/>
          </a:xfrm>
        </p:grpSpPr>
        <p:sp>
          <p:nvSpPr>
            <p:cNvPr id="7" name="矩形 6"/>
            <p:cNvSpPr/>
            <p:nvPr/>
          </p:nvSpPr>
          <p:spPr>
            <a:xfrm>
              <a:off x="1029252" y="2814135"/>
              <a:ext cx="6637717" cy="2423374"/>
            </a:xfrm>
            <a:prstGeom prst="rect">
              <a:avLst/>
            </a:prstGeom>
          </p:spPr>
          <p:txBody>
            <a:bodyPr wrap="square">
              <a:spAutoFit/>
            </a:bodyPr>
            <a:lstStyle/>
            <a:p>
              <a:pPr indent="457200" algn="just">
                <a:lnSpc>
                  <a:spcPct val="150000"/>
                </a:lnSpc>
              </a:pPr>
              <a:r>
                <a:rPr lang="zh-CN" altLang="zh-CN" dirty="0">
                  <a:latin typeface="微软雅黑" pitchFamily="34" charset="-122"/>
                  <a:ea typeface="微软雅黑" pitchFamily="34" charset="-122"/>
                </a:rPr>
                <a:t>首先在</a:t>
              </a:r>
              <a:r>
                <a:rPr lang="en-US" altLang="zh-CN" dirty="0">
                  <a:latin typeface="微软雅黑" pitchFamily="34" charset="-122"/>
                  <a:ea typeface="微软雅黑" pitchFamily="34" charset="-122"/>
                </a:rPr>
                <a:t>/export/data/logs</a:t>
              </a:r>
              <a:r>
                <a:rPr lang="zh-CN" altLang="zh-CN" dirty="0">
                  <a:latin typeface="微软雅黑" pitchFamily="34" charset="-122"/>
                  <a:ea typeface="微软雅黑" pitchFamily="34" charset="-122"/>
                </a:rPr>
                <a:t>目录下（如果目录不存在，则需要提前创建）使用</a:t>
              </a:r>
              <a:r>
                <a:rPr lang="en-US" altLang="zh-CN" dirty="0">
                  <a:latin typeface="微软雅黑" pitchFamily="34" charset="-122"/>
                  <a:ea typeface="微软雅黑" pitchFamily="34" charset="-122"/>
                </a:rPr>
                <a:t>vi</a:t>
              </a:r>
              <a:r>
                <a:rPr lang="zh-CN" altLang="zh-CN" dirty="0">
                  <a:latin typeface="微软雅黑" pitchFamily="34" charset="-122"/>
                  <a:ea typeface="微软雅黑" pitchFamily="34" charset="-122"/>
                </a:rPr>
                <a:t>命令创建</a:t>
              </a:r>
              <a:r>
                <a:rPr lang="en-US" altLang="zh-CN" dirty="0">
                  <a:latin typeface="微软雅黑" pitchFamily="34" charset="-122"/>
                  <a:ea typeface="微软雅黑" pitchFamily="34" charset="-122"/>
                </a:rPr>
                <a:t>upload2HDFS.sh</a:t>
              </a:r>
              <a:r>
                <a:rPr lang="zh-CN" altLang="zh-CN" dirty="0">
                  <a:latin typeface="微软雅黑" pitchFamily="34" charset="-122"/>
                  <a:ea typeface="微软雅黑" pitchFamily="34" charset="-122"/>
                </a:rPr>
                <a:t>脚本文件，在编写</a:t>
              </a:r>
              <a:r>
                <a:rPr lang="en-US" altLang="zh-CN" dirty="0">
                  <a:latin typeface="微软雅黑" pitchFamily="34" charset="-122"/>
                  <a:ea typeface="微软雅黑" pitchFamily="34" charset="-122"/>
                </a:rPr>
                <a:t>Shell</a:t>
              </a:r>
              <a:r>
                <a:rPr lang="zh-CN" altLang="zh-CN" dirty="0">
                  <a:latin typeface="微软雅黑" pitchFamily="34" charset="-122"/>
                  <a:ea typeface="微软雅黑" pitchFamily="34" charset="-122"/>
                </a:rPr>
                <a:t>脚本时，需要设置</a:t>
              </a:r>
              <a:r>
                <a:rPr lang="en-US" altLang="zh-CN" dirty="0">
                  <a:latin typeface="微软雅黑" pitchFamily="34" charset="-122"/>
                  <a:ea typeface="微软雅黑" pitchFamily="34" charset="-122"/>
                </a:rPr>
                <a:t>Java</a:t>
              </a:r>
              <a:r>
                <a:rPr lang="zh-CN" altLang="zh-CN" dirty="0">
                  <a:latin typeface="微软雅黑" pitchFamily="34" charset="-122"/>
                  <a:ea typeface="微软雅黑" pitchFamily="34" charset="-122"/>
                </a:rPr>
                <a:t>环境变量</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Hadoop</a:t>
              </a:r>
              <a:r>
                <a:rPr lang="zh-CN" altLang="en-US" dirty="0">
                  <a:latin typeface="微软雅黑" pitchFamily="34" charset="-122"/>
                  <a:ea typeface="微软雅黑" pitchFamily="34" charset="-122"/>
                </a:rPr>
                <a:t>环境变量，</a:t>
              </a:r>
              <a:r>
                <a:rPr lang="zh-CN" altLang="zh-CN" dirty="0">
                  <a:latin typeface="微软雅黑" pitchFamily="34" charset="-122"/>
                  <a:ea typeface="微软雅黑" pitchFamily="34" charset="-122"/>
                </a:rPr>
                <a:t>这样做是用来提高系统的可靠性，保障运行程序的机器在没有配置环境变量的情况下依然能够运行脚本。</a:t>
              </a:r>
              <a:endParaRPr lang="zh-CN" altLang="en-US" dirty="0">
                <a:latin typeface="微软雅黑" pitchFamily="34" charset="-122"/>
                <a:ea typeface="微软雅黑" pitchFamily="34" charset="-122"/>
              </a:endParaRPr>
            </a:p>
          </p:txBody>
        </p:sp>
        <p:sp>
          <p:nvSpPr>
            <p:cNvPr id="42" name="圆角矩形标注 41"/>
            <p:cNvSpPr/>
            <p:nvPr/>
          </p:nvSpPr>
          <p:spPr bwMode="auto">
            <a:xfrm>
              <a:off x="827949" y="2611234"/>
              <a:ext cx="6921591" cy="2768120"/>
            </a:xfrm>
            <a:prstGeom prst="wedgeRoundRectCallout">
              <a:avLst>
                <a:gd name="adj1" fmla="val -20222"/>
                <a:gd name="adj2" fmla="val -57161"/>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grpSp>
        <p:nvGrpSpPr>
          <p:cNvPr id="3" name="组合 2"/>
          <p:cNvGrpSpPr/>
          <p:nvPr/>
        </p:nvGrpSpPr>
        <p:grpSpPr>
          <a:xfrm>
            <a:off x="7104129" y="5457434"/>
            <a:ext cx="2015488" cy="1028701"/>
            <a:chOff x="3125152" y="4855365"/>
            <a:chExt cx="3072690" cy="1568295"/>
          </a:xfrm>
        </p:grpSpPr>
        <p:pic>
          <p:nvPicPr>
            <p:cNvPr id="1026" name="Picture 2" descr="https://timgsa.baidu.com/timg?image&amp;quality=80&amp;size=b9999_10000&amp;sec=1553660178852&amp;di=63b04aaff81cadba7e793e701f9f0172&amp;imgtype=0&amp;src=http%3A%2F%2Fuser-gold-cdn.xitu.io%2F2018%2F12%2F13%2F167a6636b300c41b%3Fw%3D600%26h%3D600%26f%3Djpeg%26s%3D198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5152" y="4860606"/>
              <a:ext cx="1435418" cy="1435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553660620241&amp;di=711982e22cd157c29a1ff8e406875be2&amp;imgtype=0&amp;src=http%3A%2F%2Farticle.fd.zol-img.com.cn%2Ft_s500x2000%2Fg4%2FM07%2F0C%2F0A%2FCg-4WVPSElWIGdy1AABtPWOy4kQAAP6HAKPjYgAAG1V5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547" y="4855365"/>
              <a:ext cx="1568295" cy="156829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006771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sp>
        <p:nvSpPr>
          <p:cNvPr id="3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40" name="矩形 14"/>
          <p:cNvSpPr>
            <a:spLocks noChangeArrowheads="1"/>
          </p:cNvSpPr>
          <p:nvPr/>
        </p:nvSpPr>
        <p:spPr bwMode="auto">
          <a:xfrm>
            <a:off x="1419020" y="2022870"/>
            <a:ext cx="4078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准备日志存放目录和待上传文件</a:t>
            </a:r>
          </a:p>
        </p:txBody>
      </p:sp>
      <p:grpSp>
        <p:nvGrpSpPr>
          <p:cNvPr id="3" name="组合 2"/>
          <p:cNvGrpSpPr/>
          <p:nvPr/>
        </p:nvGrpSpPr>
        <p:grpSpPr>
          <a:xfrm>
            <a:off x="706582" y="2832591"/>
            <a:ext cx="7620000" cy="1711700"/>
            <a:chOff x="706582" y="2819528"/>
            <a:chExt cx="7620000" cy="1711700"/>
          </a:xfrm>
        </p:grpSpPr>
        <p:sp>
          <p:nvSpPr>
            <p:cNvPr id="9" name="矩形 8"/>
            <p:cNvSpPr/>
            <p:nvPr/>
          </p:nvSpPr>
          <p:spPr>
            <a:xfrm>
              <a:off x="961640" y="2950078"/>
              <a:ext cx="7267960" cy="1422890"/>
            </a:xfrm>
            <a:prstGeom prst="rect">
              <a:avLst/>
            </a:prstGeom>
          </p:spPr>
          <p:txBody>
            <a:bodyPr wrap="square">
              <a:spAutoFit/>
            </a:bodyPr>
            <a:lstStyle/>
            <a:p>
              <a:pPr indent="457200" algn="just">
                <a:lnSpc>
                  <a:spcPct val="150000"/>
                </a:lnSpc>
              </a:pPr>
              <a:r>
                <a:rPr lang="zh-CN" altLang="en-US" sz="2000" dirty="0">
                  <a:latin typeface="微软雅黑" pitchFamily="34" charset="-122"/>
                  <a:ea typeface="微软雅黑" pitchFamily="34" charset="-122"/>
                </a:rPr>
                <a:t>为了让开发者便于控制上传文件的流程，可以在脚本中设置一个日志存放目录和待上传文件目录，若上传过程中发生错误只需要查看该目录就能知道文件的上传进度。</a:t>
              </a:r>
            </a:p>
          </p:txBody>
        </p:sp>
        <p:sp>
          <p:nvSpPr>
            <p:cNvPr id="10" name="圆角矩形标注 9"/>
            <p:cNvSpPr/>
            <p:nvPr/>
          </p:nvSpPr>
          <p:spPr bwMode="auto">
            <a:xfrm>
              <a:off x="706582" y="2819528"/>
              <a:ext cx="7620000" cy="1711700"/>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871323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sp>
        <p:nvSpPr>
          <p:cNvPr id="3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a:t>
            </a:r>
            <a:r>
              <a:rPr lang="zh-CN" altLang="en-US" sz="2000" b="1" dirty="0">
                <a:solidFill>
                  <a:schemeClr val="bg1"/>
                </a:solidFill>
                <a:latin typeface="微软雅黑" pitchFamily="34" charset="-122"/>
                <a:ea typeface="微软雅黑" pitchFamily="34" charset="-122"/>
              </a:rPr>
              <a:t>设置日志文件上传的路径</a:t>
            </a:r>
          </a:p>
        </p:txBody>
      </p:sp>
      <p:grpSp>
        <p:nvGrpSpPr>
          <p:cNvPr id="3" name="组合 2"/>
          <p:cNvGrpSpPr/>
          <p:nvPr/>
        </p:nvGrpSpPr>
        <p:grpSpPr>
          <a:xfrm>
            <a:off x="540325" y="2819528"/>
            <a:ext cx="7827819" cy="598042"/>
            <a:chOff x="540325" y="2819528"/>
            <a:chExt cx="7827819" cy="598042"/>
          </a:xfrm>
        </p:grpSpPr>
        <p:sp>
          <p:nvSpPr>
            <p:cNvPr id="15" name="矩形 14"/>
            <p:cNvSpPr/>
            <p:nvPr/>
          </p:nvSpPr>
          <p:spPr>
            <a:xfrm>
              <a:off x="540325" y="2859712"/>
              <a:ext cx="7827819" cy="458908"/>
            </a:xfrm>
            <a:prstGeom prst="rect">
              <a:avLst/>
            </a:prstGeom>
          </p:spPr>
          <p:txBody>
            <a:bodyPr wrap="square">
              <a:spAutoFit/>
            </a:bodyPr>
            <a:lstStyle/>
            <a:p>
              <a:pPr indent="457200" algn="just">
                <a:lnSpc>
                  <a:spcPct val="150000"/>
                </a:lnSpc>
              </a:pPr>
              <a:r>
                <a:rPr lang="zh-CN" altLang="en-US" dirty="0">
                  <a:latin typeface="微软雅黑" pitchFamily="34" charset="-122"/>
                  <a:ea typeface="微软雅黑" pitchFamily="34" charset="-122"/>
                </a:rPr>
                <a:t>设置上传的</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目标路径，命名格式以时间结尾，并且输出打印信息</a:t>
              </a:r>
            </a:p>
          </p:txBody>
        </p:sp>
        <p:sp>
          <p:nvSpPr>
            <p:cNvPr id="16" name="圆角矩形标注 15"/>
            <p:cNvSpPr/>
            <p:nvPr/>
          </p:nvSpPr>
          <p:spPr bwMode="auto">
            <a:xfrm>
              <a:off x="986094" y="2819528"/>
              <a:ext cx="7174926" cy="598042"/>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
        <p:nvSpPr>
          <p:cNvPr id="17" name="圆角矩形 1"/>
          <p:cNvSpPr>
            <a:spLocks noChangeArrowheads="1"/>
          </p:cNvSpPr>
          <p:nvPr/>
        </p:nvSpPr>
        <p:spPr bwMode="auto">
          <a:xfrm>
            <a:off x="961640" y="373464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8" name="矩形 14"/>
          <p:cNvSpPr>
            <a:spLocks noChangeArrowheads="1"/>
          </p:cNvSpPr>
          <p:nvPr/>
        </p:nvSpPr>
        <p:spPr bwMode="auto">
          <a:xfrm>
            <a:off x="1411401" y="37754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a:t>
            </a:r>
            <a:r>
              <a:rPr lang="zh-CN" altLang="en-US" sz="2000" b="1" dirty="0">
                <a:solidFill>
                  <a:schemeClr val="bg1"/>
                </a:solidFill>
                <a:latin typeface="微软雅黑" pitchFamily="34" charset="-122"/>
                <a:ea typeface="微软雅黑" pitchFamily="34" charset="-122"/>
              </a:rPr>
              <a:t>实现文件上传</a:t>
            </a:r>
          </a:p>
        </p:txBody>
      </p:sp>
      <p:grpSp>
        <p:nvGrpSpPr>
          <p:cNvPr id="5" name="组合 4"/>
          <p:cNvGrpSpPr/>
          <p:nvPr/>
        </p:nvGrpSpPr>
        <p:grpSpPr>
          <a:xfrm>
            <a:off x="961640" y="4640708"/>
            <a:ext cx="7406504" cy="1593837"/>
            <a:chOff x="961640" y="4583558"/>
            <a:chExt cx="7406504" cy="1593837"/>
          </a:xfrm>
        </p:grpSpPr>
        <p:sp>
          <p:nvSpPr>
            <p:cNvPr id="20" name="矩形 19"/>
            <p:cNvSpPr/>
            <p:nvPr/>
          </p:nvSpPr>
          <p:spPr>
            <a:xfrm>
              <a:off x="961640" y="4746220"/>
              <a:ext cx="7353294" cy="1289905"/>
            </a:xfrm>
            <a:prstGeom prst="rect">
              <a:avLst/>
            </a:prstGeom>
          </p:spPr>
          <p:txBody>
            <a:bodyPr wrap="square">
              <a:spAutoFit/>
            </a:bodyPr>
            <a:lstStyle/>
            <a:p>
              <a:pPr indent="457200" algn="just">
                <a:lnSpc>
                  <a:spcPct val="150000"/>
                </a:lnSpc>
              </a:pPr>
              <a:r>
                <a:rPr lang="zh-CN" altLang="en-US" dirty="0">
                  <a:latin typeface="微软雅黑" pitchFamily="34" charset="-122"/>
                  <a:ea typeface="微软雅黑" pitchFamily="34" charset="-122"/>
                </a:rPr>
                <a:t>上传文件的过程就是遍历文件目录的过程，将文件首先移动到待上传目录，再从待上传目录中上传到</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中。若是在每天</a:t>
              </a:r>
              <a:r>
                <a:rPr lang="en-US" altLang="zh-CN" dirty="0">
                  <a:latin typeface="微软雅黑" pitchFamily="34" charset="-122"/>
                  <a:ea typeface="微软雅黑" pitchFamily="34" charset="-122"/>
                </a:rPr>
                <a:t>12</a:t>
              </a:r>
              <a:r>
                <a:rPr lang="zh-CN" altLang="en-US" dirty="0">
                  <a:latin typeface="微软雅黑" pitchFamily="34" charset="-122"/>
                  <a:ea typeface="微软雅黑" pitchFamily="34" charset="-122"/>
                </a:rPr>
                <a:t>点凌晨执行一次，我们可以使用</a:t>
              </a:r>
              <a:r>
                <a:rPr lang="en-US" altLang="zh-CN" dirty="0">
                  <a:latin typeface="微软雅黑" pitchFamily="34" charset="-122"/>
                  <a:ea typeface="微软雅黑" pitchFamily="34" charset="-122"/>
                </a:rPr>
                <a:t>Linux Crontab</a:t>
              </a:r>
              <a:r>
                <a:rPr lang="zh-CN" altLang="en-US" dirty="0">
                  <a:latin typeface="微软雅黑" pitchFamily="34" charset="-122"/>
                  <a:ea typeface="微软雅黑" pitchFamily="34" charset="-122"/>
                </a:rPr>
                <a:t>表达式执行定时任务</a:t>
              </a:r>
            </a:p>
          </p:txBody>
        </p:sp>
        <p:sp>
          <p:nvSpPr>
            <p:cNvPr id="21" name="圆角矩形标注 20"/>
            <p:cNvSpPr/>
            <p:nvPr/>
          </p:nvSpPr>
          <p:spPr bwMode="auto">
            <a:xfrm>
              <a:off x="961640" y="4583558"/>
              <a:ext cx="7406504" cy="1593837"/>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871323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sp>
        <p:nvSpPr>
          <p:cNvPr id="3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grpSp>
        <p:nvGrpSpPr>
          <p:cNvPr id="8" name="组合 7"/>
          <p:cNvGrpSpPr/>
          <p:nvPr/>
        </p:nvGrpSpPr>
        <p:grpSpPr>
          <a:xfrm>
            <a:off x="637309" y="2617911"/>
            <a:ext cx="8047056" cy="1705403"/>
            <a:chOff x="637309" y="4447357"/>
            <a:chExt cx="8047056" cy="1705403"/>
          </a:xfrm>
        </p:grpSpPr>
        <p:sp>
          <p:nvSpPr>
            <p:cNvPr id="9" name="矩形 8"/>
            <p:cNvSpPr/>
            <p:nvPr/>
          </p:nvSpPr>
          <p:spPr>
            <a:xfrm>
              <a:off x="637309" y="4447357"/>
              <a:ext cx="7869381" cy="1705403"/>
            </a:xfrm>
            <a:prstGeom prst="rect">
              <a:avLst/>
            </a:prstGeom>
          </p:spPr>
          <p:txBody>
            <a:bodyPr wrap="square">
              <a:spAutoFit/>
            </a:bodyPr>
            <a:lstStyle/>
            <a:p>
              <a:pPr indent="457200" algn="just">
                <a:lnSpc>
                  <a:spcPct val="150000"/>
                </a:lnSpc>
              </a:pPr>
              <a:r>
                <a:rPr lang="zh-CN" altLang="en-US" dirty="0">
                  <a:latin typeface="微软雅黑" pitchFamily="34" charset="-122"/>
                  <a:ea typeface="微软雅黑" pitchFamily="34" charset="-122"/>
                </a:rPr>
                <a:t>为了模拟生产环境，在日志存放目录</a:t>
              </a:r>
              <a:r>
                <a:rPr lang="en-US" altLang="zh-CN" dirty="0">
                  <a:latin typeface="微软雅黑" pitchFamily="34" charset="-122"/>
                  <a:ea typeface="微软雅黑" pitchFamily="34" charset="-122"/>
                </a:rPr>
                <a:t>/export/data/logs/log/</a:t>
              </a:r>
              <a:r>
                <a:rPr lang="zh-CN" altLang="en-US" dirty="0">
                  <a:latin typeface="微软雅黑" pitchFamily="34" charset="-122"/>
                  <a:ea typeface="微软雅黑" pitchFamily="34" charset="-122"/>
                </a:rPr>
                <a:t>中，手动创建日志文件，</a:t>
              </a:r>
              <a:r>
                <a:rPr lang="en-US" altLang="zh-CN" dirty="0">
                  <a:latin typeface="微软雅黑" pitchFamily="34" charset="-122"/>
                  <a:ea typeface="微软雅黑" pitchFamily="34" charset="-122"/>
                </a:rPr>
                <a:t>access.log</a:t>
              </a:r>
              <a:r>
                <a:rPr lang="zh-CN" altLang="en-US" dirty="0">
                  <a:latin typeface="微软雅黑" pitchFamily="34" charset="-122"/>
                  <a:ea typeface="微软雅黑" pitchFamily="34" charset="-122"/>
                </a:rPr>
                <a:t>表示正在源源不断的产生日志的文件，</a:t>
              </a:r>
              <a:r>
                <a:rPr lang="en-US" altLang="zh-CN" dirty="0">
                  <a:latin typeface="微软雅黑" pitchFamily="34" charset="-122"/>
                  <a:ea typeface="微软雅黑" pitchFamily="34" charset="-122"/>
                </a:rPr>
                <a:t>access.log.1</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access.log.2</a:t>
              </a:r>
              <a:r>
                <a:rPr lang="zh-CN" altLang="en-US" dirty="0">
                  <a:latin typeface="微软雅黑" pitchFamily="34" charset="-122"/>
                  <a:ea typeface="微软雅黑" pitchFamily="34" charset="-122"/>
                </a:rPr>
                <a:t>等表示已经滚动完毕的日志文件，即为待上传日志文件。</a:t>
              </a:r>
            </a:p>
          </p:txBody>
        </p:sp>
        <p:sp>
          <p:nvSpPr>
            <p:cNvPr id="10" name="圆角矩形标注 9"/>
            <p:cNvSpPr/>
            <p:nvPr/>
          </p:nvSpPr>
          <p:spPr bwMode="auto">
            <a:xfrm>
              <a:off x="637309" y="4458865"/>
              <a:ext cx="8047056" cy="1693895"/>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pic>
        <p:nvPicPr>
          <p:cNvPr id="4098"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4070343"/>
            <a:ext cx="7409606" cy="221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71323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182245" y="147955"/>
            <a:ext cx="60928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3.3  HDFS</a:t>
            </a:r>
            <a:r>
              <a:rPr lang="zh-CN" altLang="en-US" sz="3200" b="1" dirty="0">
                <a:solidFill>
                  <a:srgbClr val="1369B2"/>
                </a:solidFill>
                <a:latin typeface="微软雅黑" pitchFamily="34" charset="-122"/>
                <a:ea typeface="微软雅黑" pitchFamily="34" charset="-122"/>
                <a:sym typeface="宋体" pitchFamily="2" charset="-122"/>
              </a:rPr>
              <a:t>的</a:t>
            </a:r>
            <a:r>
              <a:rPr lang="en-US" altLang="zh-CN" sz="3200" b="1" dirty="0">
                <a:solidFill>
                  <a:srgbClr val="1369B2"/>
                </a:solidFill>
                <a:latin typeface="微软雅黑" pitchFamily="34" charset="-122"/>
                <a:ea typeface="微软雅黑" pitchFamily="34" charset="-122"/>
                <a:sym typeface="宋体" pitchFamily="2" charset="-122"/>
              </a:rPr>
              <a:t>Shell</a:t>
            </a:r>
            <a:r>
              <a:rPr lang="zh-CN" altLang="en-US" sz="3200" b="1" dirty="0">
                <a:solidFill>
                  <a:srgbClr val="1369B2"/>
                </a:solidFill>
                <a:latin typeface="微软雅黑" pitchFamily="34" charset="-122"/>
                <a:ea typeface="微软雅黑" pitchFamily="34" charset="-122"/>
                <a:sym typeface="宋体" pitchFamily="2" charset="-122"/>
              </a:rPr>
              <a:t>操作</a:t>
            </a:r>
          </a:p>
        </p:txBody>
      </p:sp>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729069"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——Shell</a:t>
            </a:r>
            <a:r>
              <a:rPr lang="zh-CN" altLang="en-US" sz="2400" b="1" spc="200" dirty="0">
                <a:solidFill>
                  <a:srgbClr val="1369B2"/>
                </a:solidFill>
                <a:latin typeface="微软雅黑" pitchFamily="34" charset="-122"/>
                <a:ea typeface="微软雅黑" pitchFamily="34" charset="-122"/>
              </a:rPr>
              <a:t>定时采集数据到</a:t>
            </a:r>
            <a:r>
              <a:rPr lang="en-US" altLang="zh-CN" sz="2400" b="1" spc="200" dirty="0">
                <a:solidFill>
                  <a:srgbClr val="1369B2"/>
                </a:solidFill>
                <a:latin typeface="微软雅黑" pitchFamily="34" charset="-122"/>
                <a:ea typeface="微软雅黑" pitchFamily="34" charset="-122"/>
              </a:rPr>
              <a:t>HDFS</a:t>
            </a:r>
          </a:p>
        </p:txBody>
      </p:sp>
      <p:sp>
        <p:nvSpPr>
          <p:cNvPr id="3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grpSp>
        <p:nvGrpSpPr>
          <p:cNvPr id="8" name="组合 7"/>
          <p:cNvGrpSpPr/>
          <p:nvPr/>
        </p:nvGrpSpPr>
        <p:grpSpPr>
          <a:xfrm>
            <a:off x="463639" y="2655002"/>
            <a:ext cx="8075757" cy="1794383"/>
            <a:chOff x="463639" y="4593980"/>
            <a:chExt cx="8075757" cy="1922993"/>
          </a:xfrm>
        </p:grpSpPr>
        <p:sp>
          <p:nvSpPr>
            <p:cNvPr id="9" name="矩形 8"/>
            <p:cNvSpPr/>
            <p:nvPr/>
          </p:nvSpPr>
          <p:spPr>
            <a:xfrm>
              <a:off x="524054" y="4737722"/>
              <a:ext cx="7954925" cy="1635506"/>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upload2HDFS.sh</a:t>
              </a:r>
              <a:r>
                <a:rPr lang="zh-CN" altLang="en-US" sz="1600" dirty="0">
                  <a:latin typeface="微软雅黑" pitchFamily="34" charset="-122"/>
                  <a:ea typeface="微软雅黑" pitchFamily="34" charset="-122"/>
                </a:rPr>
                <a:t>文件路径下运行脚本，先将日志存放目录</a:t>
              </a:r>
              <a:r>
                <a:rPr lang="en-US" altLang="zh-CN" sz="1600" dirty="0">
                  <a:latin typeface="微软雅黑" pitchFamily="34" charset="-122"/>
                  <a:ea typeface="微软雅黑" pitchFamily="34" charset="-122"/>
                </a:rPr>
                <a:t>log</a:t>
              </a:r>
              <a:r>
                <a:rPr lang="zh-CN" altLang="en-US" sz="1600" dirty="0">
                  <a:latin typeface="微软雅黑" pitchFamily="34" charset="-122"/>
                  <a:ea typeface="微软雅黑" pitchFamily="34" charset="-122"/>
                </a:rPr>
                <a:t>中的日志文件移到待上传</a:t>
              </a:r>
              <a:r>
                <a:rPr lang="en-US" altLang="zh-CN" sz="1600" dirty="0">
                  <a:latin typeface="微软雅黑" pitchFamily="34" charset="-122"/>
                  <a:ea typeface="微软雅黑" pitchFamily="34" charset="-122"/>
                </a:rPr>
                <a:t>toupload</a:t>
              </a:r>
              <a:r>
                <a:rPr lang="zh-CN" altLang="en-US" sz="1600" dirty="0">
                  <a:latin typeface="微软雅黑" pitchFamily="34" charset="-122"/>
                  <a:ea typeface="微软雅黑" pitchFamily="34" charset="-122"/>
                </a:rPr>
                <a:t>目录下，并根据业务需求重命名；然后脚本执行“</a:t>
              </a:r>
              <a:r>
                <a:rPr lang="en-US" altLang="zh-CN" sz="1600" dirty="0">
                  <a:latin typeface="微软雅黑" pitchFamily="34" charset="-122"/>
                  <a:ea typeface="微软雅黑" pitchFamily="34" charset="-122"/>
                </a:rPr>
                <a:t>hadoop put”</a:t>
              </a:r>
              <a:r>
                <a:rPr lang="zh-CN" altLang="en-US" sz="1600" dirty="0">
                  <a:latin typeface="微软雅黑" pitchFamily="34" charset="-122"/>
                  <a:ea typeface="微软雅黑" pitchFamily="34" charset="-122"/>
                </a:rPr>
                <a:t>上传命令，将待上传目录下的所有日志文件上传至</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；最后通过</a:t>
              </a:r>
              <a:r>
                <a:rPr lang="en-US" altLang="zh-CN" sz="1600" dirty="0">
                  <a:latin typeface="微软雅黑" pitchFamily="34" charset="-122"/>
                  <a:ea typeface="微软雅黑" pitchFamily="34" charset="-122"/>
                </a:rPr>
                <a:t>HDFS Web</a:t>
              </a:r>
              <a:r>
                <a:rPr lang="zh-CN" altLang="en-US" sz="1600" dirty="0">
                  <a:latin typeface="微软雅黑" pitchFamily="34" charset="-122"/>
                  <a:ea typeface="微软雅黑" pitchFamily="34" charset="-122"/>
                </a:rPr>
                <a:t>界面可看到需要采集的日志文件已按照日期分类，上传至</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中。</a:t>
              </a:r>
            </a:p>
          </p:txBody>
        </p:sp>
        <p:sp>
          <p:nvSpPr>
            <p:cNvPr id="10" name="圆角矩形标注 9"/>
            <p:cNvSpPr/>
            <p:nvPr/>
          </p:nvSpPr>
          <p:spPr bwMode="auto">
            <a:xfrm>
              <a:off x="463639" y="4593980"/>
              <a:ext cx="8075757" cy="1922993"/>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pic>
        <p:nvPicPr>
          <p:cNvPr id="512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8419" y="4315254"/>
            <a:ext cx="4628840" cy="218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45122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 y="2396490"/>
            <a:ext cx="2050804" cy="28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2586444" y="2396489"/>
            <a:ext cx="5850974" cy="2804160"/>
            <a:chOff x="2743200" y="2396489"/>
            <a:chExt cx="5850974" cy="2804160"/>
          </a:xfrm>
        </p:grpSpPr>
        <p:sp>
          <p:nvSpPr>
            <p:cNvPr id="15" name="圆角矩形标注 14"/>
            <p:cNvSpPr/>
            <p:nvPr/>
          </p:nvSpPr>
          <p:spPr bwMode="auto">
            <a:xfrm>
              <a:off x="2743200" y="2396489"/>
              <a:ext cx="5850974" cy="2804160"/>
            </a:xfrm>
            <a:prstGeom prst="wedgeRoundRectCallout">
              <a:avLst>
                <a:gd name="adj1" fmla="val -56718"/>
                <a:gd name="adj2" fmla="val 156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sp>
          <p:nvSpPr>
            <p:cNvPr id="16" name="矩形 1"/>
            <p:cNvSpPr>
              <a:spLocks noChangeArrowheads="1"/>
            </p:cNvSpPr>
            <p:nvPr/>
          </p:nvSpPr>
          <p:spPr bwMode="auto">
            <a:xfrm>
              <a:off x="2876080" y="2530369"/>
              <a:ext cx="5585213" cy="25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lnSpc>
                  <a:spcPct val="150000"/>
                </a:lnSpc>
              </a:pPr>
              <a:r>
                <a:rPr lang="zh-CN" altLang="en-US" dirty="0">
                  <a:latin typeface="微软雅黑" pitchFamily="34" charset="-122"/>
                  <a:ea typeface="微软雅黑" pitchFamily="34" charset="-122"/>
                </a:rPr>
                <a:t>由于</a:t>
              </a:r>
              <a:r>
                <a:rPr lang="en-US" altLang="zh-CN" dirty="0">
                  <a:solidFill>
                    <a:srgbClr val="1369B2"/>
                  </a:solidFill>
                  <a:latin typeface="微软雅黑" pitchFamily="34" charset="-122"/>
                  <a:ea typeface="微软雅黑" pitchFamily="34" charset="-122"/>
                </a:rPr>
                <a:t>Hadoop</a:t>
              </a:r>
              <a:r>
                <a:rPr lang="zh-CN" altLang="en-US" dirty="0">
                  <a:latin typeface="微软雅黑" pitchFamily="34" charset="-122"/>
                  <a:ea typeface="微软雅黑" pitchFamily="34" charset="-122"/>
                </a:rPr>
                <a:t>是使用</a:t>
              </a:r>
              <a:r>
                <a:rPr lang="en-US" altLang="zh-CN" dirty="0">
                  <a:solidFill>
                    <a:srgbClr val="1369B2"/>
                  </a:solidFill>
                  <a:latin typeface="微软雅黑" pitchFamily="34" charset="-122"/>
                  <a:ea typeface="微软雅黑" pitchFamily="34" charset="-122"/>
                </a:rPr>
                <a:t>Java</a:t>
              </a:r>
              <a:r>
                <a:rPr lang="zh-CN" altLang="en-US" dirty="0">
                  <a:solidFill>
                    <a:srgbClr val="1369B2"/>
                  </a:solidFill>
                  <a:latin typeface="微软雅黑" pitchFamily="34" charset="-122"/>
                  <a:ea typeface="微软雅黑" pitchFamily="34" charset="-122"/>
                </a:rPr>
                <a:t>语言编写</a:t>
              </a:r>
              <a:r>
                <a:rPr lang="zh-CN" altLang="en-US" dirty="0">
                  <a:latin typeface="微软雅黑" pitchFamily="34" charset="-122"/>
                  <a:ea typeface="微软雅黑" pitchFamily="34" charset="-122"/>
                </a:rPr>
                <a:t>的，因此可以使用</a:t>
              </a:r>
              <a:r>
                <a:rPr lang="en-US" altLang="zh-CN" dirty="0">
                  <a:solidFill>
                    <a:srgbClr val="1369B2"/>
                  </a:solidFill>
                  <a:latin typeface="微软雅黑" pitchFamily="34" charset="-122"/>
                  <a:ea typeface="微软雅黑" pitchFamily="34" charset="-122"/>
                </a:rPr>
                <a:t>Java API</a:t>
              </a:r>
              <a:r>
                <a:rPr lang="zh-CN" altLang="en-US" dirty="0">
                  <a:solidFill>
                    <a:srgbClr val="1369B2"/>
                  </a:solidFill>
                  <a:latin typeface="微软雅黑" pitchFamily="34" charset="-122"/>
                  <a:ea typeface="微软雅黑" pitchFamily="34" charset="-122"/>
                </a:rPr>
                <a:t>操作</a:t>
              </a:r>
              <a:r>
                <a:rPr lang="en-US" altLang="zh-CN" dirty="0">
                  <a:solidFill>
                    <a:srgbClr val="1369B2"/>
                  </a:solidFill>
                  <a:latin typeface="微软雅黑" pitchFamily="34" charset="-122"/>
                  <a:ea typeface="微软雅黑" pitchFamily="34" charset="-122"/>
                </a:rPr>
                <a:t>Hadoop</a:t>
              </a:r>
              <a:r>
                <a:rPr lang="zh-CN" altLang="en-US" dirty="0">
                  <a:solidFill>
                    <a:srgbClr val="1369B2"/>
                  </a:solidFill>
                  <a:latin typeface="微软雅黑" pitchFamily="34" charset="-122"/>
                  <a:ea typeface="微软雅黑" pitchFamily="34" charset="-122"/>
                </a:rPr>
                <a:t>文件系统</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HDFS Shell</a:t>
              </a:r>
              <a:r>
                <a:rPr lang="zh-CN" altLang="en-US" dirty="0">
                  <a:latin typeface="微软雅黑" pitchFamily="34" charset="-122"/>
                  <a:ea typeface="微软雅黑" pitchFamily="34" charset="-122"/>
                </a:rPr>
                <a:t>本质上就是对</a:t>
              </a:r>
              <a:r>
                <a:rPr lang="en-US" altLang="zh-CN" dirty="0">
                  <a:latin typeface="微软雅黑" pitchFamily="34" charset="-122"/>
                  <a:ea typeface="微软雅黑" pitchFamily="34" charset="-122"/>
                </a:rPr>
                <a:t>Java API</a:t>
              </a:r>
              <a:r>
                <a:rPr lang="zh-CN" altLang="en-US" dirty="0">
                  <a:latin typeface="微软雅黑" pitchFamily="34" charset="-122"/>
                  <a:ea typeface="微软雅黑" pitchFamily="34" charset="-122"/>
                </a:rPr>
                <a:t>的应用，通过编程的形式操作</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，其核心是使用</a:t>
              </a:r>
              <a:r>
                <a:rPr lang="en-US" altLang="zh-CN" dirty="0">
                  <a:solidFill>
                    <a:srgbClr val="1369B2"/>
                  </a:solidFill>
                  <a:latin typeface="微软雅黑" pitchFamily="34" charset="-122"/>
                  <a:ea typeface="微软雅黑" pitchFamily="34" charset="-122"/>
                </a:rPr>
                <a:t>HDFS</a:t>
              </a:r>
              <a:r>
                <a:rPr lang="zh-CN" altLang="en-US" dirty="0">
                  <a:latin typeface="微软雅黑" pitchFamily="34" charset="-122"/>
                  <a:ea typeface="微软雅黑" pitchFamily="34" charset="-122"/>
                </a:rPr>
                <a:t>提供的</a:t>
              </a:r>
              <a:r>
                <a:rPr lang="en-US" altLang="zh-CN" dirty="0">
                  <a:solidFill>
                    <a:srgbClr val="1369B2"/>
                  </a:solidFill>
                  <a:latin typeface="微软雅黑" pitchFamily="34" charset="-122"/>
                  <a:ea typeface="微软雅黑" pitchFamily="34" charset="-122"/>
                </a:rPr>
                <a:t>Java API</a:t>
              </a:r>
              <a:r>
                <a:rPr lang="zh-CN" altLang="en-US" dirty="0">
                  <a:solidFill>
                    <a:srgbClr val="1369B2"/>
                  </a:solidFill>
                  <a:latin typeface="微软雅黑" pitchFamily="34" charset="-122"/>
                  <a:ea typeface="微软雅黑" pitchFamily="34" charset="-122"/>
                </a:rPr>
                <a:t>构造</a:t>
              </a:r>
              <a:r>
                <a:rPr lang="zh-CN" altLang="en-US" dirty="0">
                  <a:latin typeface="微软雅黑" pitchFamily="34" charset="-122"/>
                  <a:ea typeface="微软雅黑" pitchFamily="34" charset="-122"/>
                </a:rPr>
                <a:t>一个访问</a:t>
              </a:r>
              <a:r>
                <a:rPr lang="zh-CN" altLang="en-US" dirty="0">
                  <a:solidFill>
                    <a:srgbClr val="1369B2"/>
                  </a:solidFill>
                  <a:latin typeface="微软雅黑" pitchFamily="34" charset="-122"/>
                  <a:ea typeface="微软雅黑" pitchFamily="34" charset="-122"/>
                </a:rPr>
                <a:t>客户端对象</a:t>
              </a:r>
              <a:r>
                <a:rPr lang="zh-CN" altLang="en-US" dirty="0">
                  <a:latin typeface="微软雅黑" pitchFamily="34" charset="-122"/>
                  <a:ea typeface="微软雅黑" pitchFamily="34" charset="-122"/>
                </a:rPr>
                <a:t>，然后通过客户端对象对</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上的文件进行操作（</a:t>
              </a:r>
              <a:r>
                <a:rPr lang="zh-CN" altLang="en-US" dirty="0">
                  <a:solidFill>
                    <a:srgbClr val="1369B2"/>
                  </a:solidFill>
                  <a:latin typeface="微软雅黑" pitchFamily="34" charset="-122"/>
                  <a:ea typeface="微软雅黑" pitchFamily="34" charset="-122"/>
                </a:rPr>
                <a:t>增、删、改、查</a:t>
              </a:r>
              <a:r>
                <a:rPr lang="zh-CN" altLang="en-US" dirty="0">
                  <a:latin typeface="微软雅黑" pitchFamily="34" charset="-122"/>
                  <a:ea typeface="微软雅黑" pitchFamily="34" charset="-122"/>
                </a:rPr>
                <a:t>）。</a:t>
              </a:r>
            </a:p>
          </p:txBody>
        </p:sp>
      </p:grpSp>
    </p:spTree>
    <p:custDataLst>
      <p:tags r:id="rId1"/>
    </p:custDataLst>
    <p:extLst>
      <p:ext uri="{BB962C8B-B14F-4D97-AF65-F5344CB8AC3E}">
        <p14:creationId xmlns:p14="http://schemas.microsoft.com/office/powerpoint/2010/main" val="3657003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42324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 Java API</a:t>
            </a:r>
            <a:r>
              <a:rPr lang="zh-CN" altLang="en-US" sz="2400" b="1" spc="200" dirty="0">
                <a:solidFill>
                  <a:srgbClr val="1369B2"/>
                </a:solidFill>
                <a:latin typeface="微软雅黑" pitchFamily="34" charset="-122"/>
                <a:ea typeface="微软雅黑" pitchFamily="34" charset="-122"/>
              </a:rPr>
              <a:t>介绍</a:t>
            </a:r>
            <a:endParaRPr lang="en-US" altLang="zh-CN" sz="2400" b="1" spc="200" dirty="0">
              <a:solidFill>
                <a:srgbClr val="1369B2"/>
              </a:solidFill>
              <a:latin typeface="微软雅黑" pitchFamily="34" charset="-122"/>
              <a:ea typeface="微软雅黑" pitchFamily="34" charset="-122"/>
            </a:endParaRP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2" name="矩形 1"/>
          <p:cNvSpPr/>
          <p:nvPr/>
        </p:nvSpPr>
        <p:spPr>
          <a:xfrm>
            <a:off x="-110836" y="1981413"/>
            <a:ext cx="8177450" cy="417358"/>
          </a:xfrm>
          <a:prstGeom prst="rect">
            <a:avLst/>
          </a:prstGeom>
        </p:spPr>
        <p:txBody>
          <a:bodyPr wrap="square">
            <a:spAutoFit/>
          </a:bodyPr>
          <a:lstStyle/>
          <a:p>
            <a:pPr indent="457200" algn="just">
              <a:lnSpc>
                <a:spcPct val="130000"/>
              </a:lnSpc>
            </a:pPr>
            <a:r>
              <a:rPr lang="en-US" altLang="zh-CN" dirty="0">
                <a:latin typeface="微软雅黑" pitchFamily="34" charset="-122"/>
                <a:ea typeface="微软雅黑" pitchFamily="34" charset="-122"/>
              </a:rPr>
              <a:t>Hadoop</a:t>
            </a:r>
            <a:r>
              <a:rPr lang="zh-CN" altLang="zh-CN" dirty="0">
                <a:latin typeface="微软雅黑" pitchFamily="34" charset="-122"/>
                <a:ea typeface="微软雅黑" pitchFamily="34" charset="-122"/>
              </a:rPr>
              <a:t>整合了众多文件系统，</a:t>
            </a:r>
            <a:r>
              <a:rPr lang="en-US" altLang="zh-CN" dirty="0">
                <a:latin typeface="微软雅黑" pitchFamily="34" charset="-122"/>
                <a:ea typeface="微软雅黑" pitchFamily="34" charset="-122"/>
              </a:rPr>
              <a:t>HDFS</a:t>
            </a:r>
            <a:r>
              <a:rPr lang="zh-CN" altLang="zh-CN" dirty="0">
                <a:latin typeface="微软雅黑" pitchFamily="34" charset="-122"/>
                <a:ea typeface="微软雅黑" pitchFamily="34" charset="-122"/>
              </a:rPr>
              <a:t>只是这个文件系统的一个实例。</a:t>
            </a:r>
          </a:p>
        </p:txBody>
      </p:sp>
      <p:graphicFrame>
        <p:nvGraphicFramePr>
          <p:cNvPr id="9" name="表格 8">
            <a:extLst>
              <a:ext uri="{FF2B5EF4-FFF2-40B4-BE49-F238E27FC236}">
                <a16:creationId xmlns:a16="http://schemas.microsoft.com/office/drawing/2014/main" xmlns="" id="{5E26911C-3852-C446-9540-0822B287FBB1}"/>
              </a:ext>
            </a:extLst>
          </p:cNvPr>
          <p:cNvGraphicFramePr>
            <a:graphicFrameLocks noGrp="1"/>
          </p:cNvGraphicFramePr>
          <p:nvPr>
            <p:extLst>
              <p:ext uri="{D42A27DB-BD31-4B8C-83A1-F6EECF244321}">
                <p14:modId xmlns:p14="http://schemas.microsoft.com/office/powerpoint/2010/main" val="3349076112"/>
              </p:ext>
            </p:extLst>
          </p:nvPr>
        </p:nvGraphicFramePr>
        <p:xfrm>
          <a:off x="403225" y="2667728"/>
          <a:ext cx="8411931" cy="3534586"/>
        </p:xfrm>
        <a:graphic>
          <a:graphicData uri="http://schemas.openxmlformats.org/drawingml/2006/table">
            <a:tbl>
              <a:tblPr firstRow="1" bandRow="1">
                <a:tableStyleId>{7DF18680-E054-41AD-8BC1-D1AEF772440D}</a:tableStyleId>
              </a:tblPr>
              <a:tblGrid>
                <a:gridCol w="3386516">
                  <a:extLst>
                    <a:ext uri="{9D8B030D-6E8A-4147-A177-3AD203B41FA5}">
                      <a16:colId xmlns:a16="http://schemas.microsoft.com/office/drawing/2014/main" xmlns="" val="20000"/>
                    </a:ext>
                  </a:extLst>
                </a:gridCol>
                <a:gridCol w="5025415">
                  <a:extLst>
                    <a:ext uri="{9D8B030D-6E8A-4147-A177-3AD203B41FA5}">
                      <a16:colId xmlns:a16="http://schemas.microsoft.com/office/drawing/2014/main" xmlns="" val="20002"/>
                    </a:ext>
                  </a:extLst>
                </a:gridCol>
              </a:tblGrid>
              <a:tr h="415389">
                <a:tc>
                  <a:txBody>
                    <a:bodyPr/>
                    <a:lstStyle/>
                    <a:p>
                      <a:pPr algn="ctr">
                        <a:lnSpc>
                          <a:spcPct val="120000"/>
                        </a:lnSpc>
                        <a:buClrTx/>
                        <a:buSzTx/>
                        <a:buFontTx/>
                        <a:buNone/>
                      </a:pPr>
                      <a:r>
                        <a:rPr lang="zh-CN" altLang="en-US" sz="1800" b="1" dirty="0"/>
                        <a:t>包名</a:t>
                      </a:r>
                    </a:p>
                  </a:txBody>
                  <a:tcPr marL="89700" marR="89700" marT="0" marB="0">
                    <a:solidFill>
                      <a:srgbClr val="0070C0"/>
                    </a:solidFill>
                  </a:tcPr>
                </a:tc>
                <a:tc>
                  <a:txBody>
                    <a:bodyPr/>
                    <a:lstStyle/>
                    <a:p>
                      <a:pPr marL="0" algn="ctr" defTabSz="914400" rtl="0" eaLnBrk="1" latinLnBrk="0" hangingPunct="1">
                        <a:lnSpc>
                          <a:spcPct val="100000"/>
                        </a:lnSpc>
                      </a:pPr>
                      <a:r>
                        <a:rPr lang="zh-CN" altLang="en-US" sz="1800" b="1" kern="1200" dirty="0">
                          <a:solidFill>
                            <a:schemeClr val="lt1"/>
                          </a:solidFill>
                          <a:latin typeface="+mn-lt"/>
                          <a:ea typeface="+mn-ea"/>
                          <a:cs typeface="+mn-cs"/>
                        </a:rPr>
                        <a:t>功能描述</a:t>
                      </a:r>
                    </a:p>
                  </a:txBody>
                  <a:tcPr marL="121319" marR="121319" marT="60659" marB="60659">
                    <a:solidFill>
                      <a:srgbClr val="0070C0"/>
                    </a:solidFill>
                  </a:tcPr>
                </a:tc>
                <a:extLst>
                  <a:ext uri="{0D108BD9-81ED-4DB2-BD59-A6C34878D82A}">
                    <a16:rowId xmlns:a16="http://schemas.microsoft.com/office/drawing/2014/main" xmlns="" val="10000"/>
                  </a:ext>
                </a:extLst>
              </a:tr>
              <a:tr h="448021">
                <a:tc>
                  <a:txBody>
                    <a:bodyPr/>
                    <a:lstStyle/>
                    <a:p>
                      <a:pPr indent="0" algn="l">
                        <a:lnSpc>
                          <a:spcPct val="150000"/>
                        </a:lnSpc>
                        <a:buNone/>
                      </a:pPr>
                      <a:r>
                        <a:rPr lang="en-US" altLang="zh-CN" sz="1400" kern="1200" dirty="0" err="1">
                          <a:solidFill>
                            <a:schemeClr val="dk1"/>
                          </a:solidFill>
                          <a:effectLst/>
                          <a:latin typeface="Times" pitchFamily="2" charset="0"/>
                          <a:ea typeface="微软雅黑" pitchFamily="34" charset="-122"/>
                          <a:cs typeface="+mn-cs"/>
                        </a:rPr>
                        <a:t>org.apache.hadoop.fs.FileSystem</a:t>
                      </a:r>
                      <a:endParaRPr lang="zh-CN" altLang="en-US" sz="1400" b="0" dirty="0">
                        <a:effectLst/>
                        <a:latin typeface="Times" pitchFamily="2" charset="0"/>
                        <a:ea typeface="微软雅黑" panose="020B0503020204020204" pitchFamily="34" charset="-122"/>
                      </a:endParaRPr>
                    </a:p>
                  </a:txBody>
                  <a:tcPr marL="89700" marR="89700" marT="0" marB="0"/>
                </a:tc>
                <a:tc>
                  <a:txBody>
                    <a:bodyPr/>
                    <a:lstStyle/>
                    <a:p>
                      <a:pPr marL="0" algn="l" defTabSz="914400" rtl="0" eaLnBrk="1" latinLnBrk="0" hangingPunct="1">
                        <a:spcAft>
                          <a:spcPts val="0"/>
                        </a:spcAft>
                      </a:pPr>
                      <a:r>
                        <a:rPr lang="zh-CN" altLang="en-US" sz="1400" kern="1200" dirty="0">
                          <a:solidFill>
                            <a:schemeClr val="dk1"/>
                          </a:solidFill>
                          <a:effectLst/>
                          <a:latin typeface="Times" pitchFamily="2" charset="0"/>
                          <a:ea typeface="微软雅黑" pitchFamily="34" charset="-122"/>
                          <a:cs typeface="+mn-cs"/>
                        </a:rPr>
                        <a:t>它是通用文件系统的抽象基类，可以被分布式文件系统继承，它具有许多实现类</a:t>
                      </a:r>
                      <a:endParaRPr lang="zh-CN" altLang="zh-CN" sz="1400" kern="1200" dirty="0">
                        <a:solidFill>
                          <a:schemeClr val="dk1"/>
                        </a:solidFill>
                        <a:effectLst/>
                        <a:latin typeface="Times" pitchFamily="2" charset="0"/>
                        <a:ea typeface="微软雅黑" pitchFamily="34" charset="-122"/>
                        <a:cs typeface="+mn-cs"/>
                      </a:endParaRPr>
                    </a:p>
                  </a:txBody>
                  <a:tcPr marL="89700" marR="89700" marT="0" marB="0"/>
                </a:tc>
                <a:extLst>
                  <a:ext uri="{0D108BD9-81ED-4DB2-BD59-A6C34878D82A}">
                    <a16:rowId xmlns:a16="http://schemas.microsoft.com/office/drawing/2014/main" xmlns="" val="10001"/>
                  </a:ext>
                </a:extLst>
              </a:tr>
              <a:tr h="489187">
                <a:tc>
                  <a:txBody>
                    <a:bodyPr/>
                    <a:lstStyle/>
                    <a:p>
                      <a:pPr marL="0" algn="l" defTabSz="914400" rtl="0" eaLnBrk="1" latinLnBrk="0" hangingPunct="1">
                        <a:lnSpc>
                          <a:spcPct val="150000"/>
                        </a:lnSpc>
                      </a:pPr>
                      <a:r>
                        <a:rPr lang="en-US" altLang="zh-CN" sz="1400" kern="1200" dirty="0" err="1">
                          <a:solidFill>
                            <a:schemeClr val="dk1"/>
                          </a:solidFill>
                          <a:effectLst/>
                          <a:latin typeface="Times" pitchFamily="2" charset="0"/>
                          <a:ea typeface="微软雅黑" pitchFamily="34" charset="-122"/>
                          <a:cs typeface="+mn-cs"/>
                        </a:rPr>
                        <a:t>org.apache.hadoop.fs.FileStatus</a:t>
                      </a:r>
                      <a:endParaRPr lang="zh-CN" altLang="en-US" sz="1400" kern="1200" dirty="0">
                        <a:solidFill>
                          <a:schemeClr val="dk1"/>
                        </a:solidFill>
                        <a:effectLst/>
                        <a:latin typeface="Times" pitchFamily="2" charset="0"/>
                        <a:ea typeface="微软雅黑" pitchFamily="34" charset="-122"/>
                        <a:cs typeface="+mn-cs"/>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它用于向客户端展示系统中文件和目录的元数据</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10002"/>
                  </a:ext>
                </a:extLst>
              </a:tr>
              <a:tr h="552829">
                <a:tc>
                  <a:txBody>
                    <a:bodyPr/>
                    <a:lstStyle/>
                    <a:p>
                      <a:pPr marL="0" algn="l" defTabSz="914400" rtl="0" eaLnBrk="1" latinLnBrk="0" hangingPunct="1">
                        <a:lnSpc>
                          <a:spcPct val="150000"/>
                        </a:lnSpc>
                      </a:pPr>
                      <a:r>
                        <a:rPr lang="en-US" altLang="zh-CN" sz="1400" kern="1200" dirty="0" err="1">
                          <a:solidFill>
                            <a:schemeClr val="dk1"/>
                          </a:solidFill>
                          <a:effectLst/>
                          <a:latin typeface="Times" pitchFamily="2" charset="0"/>
                          <a:ea typeface="微软雅黑" pitchFamily="34" charset="-122"/>
                          <a:cs typeface="+mn-cs"/>
                        </a:rPr>
                        <a:t>org.apache.hadoop.fs.FSDataInputStream</a:t>
                      </a:r>
                      <a:endParaRPr lang="zh-CN" altLang="en-US" sz="1400" kern="1200" dirty="0">
                        <a:solidFill>
                          <a:schemeClr val="dk1"/>
                        </a:solidFill>
                        <a:effectLst/>
                        <a:latin typeface="Times" pitchFamily="2" charset="0"/>
                        <a:ea typeface="微软雅黑" pitchFamily="34" charset="-122"/>
                        <a:cs typeface="+mn-cs"/>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文件输入流，用于读取</a:t>
                      </a:r>
                      <a:r>
                        <a:rPr lang="en-US" altLang="zh-CN" sz="1400" kern="1200" dirty="0">
                          <a:solidFill>
                            <a:schemeClr val="dk1"/>
                          </a:solidFill>
                          <a:effectLst/>
                          <a:latin typeface="Times" pitchFamily="2" charset="0"/>
                          <a:ea typeface="微软雅黑" pitchFamily="34" charset="-122"/>
                          <a:cs typeface="+mn-cs"/>
                        </a:rPr>
                        <a:t>Hadoop</a:t>
                      </a:r>
                      <a:r>
                        <a:rPr lang="zh-CN" altLang="en-US" sz="1400" kern="1200" dirty="0">
                          <a:solidFill>
                            <a:schemeClr val="dk1"/>
                          </a:solidFill>
                          <a:effectLst/>
                          <a:latin typeface="Times" pitchFamily="2" charset="0"/>
                          <a:ea typeface="微软雅黑" pitchFamily="34" charset="-122"/>
                          <a:cs typeface="+mn-cs"/>
                        </a:rPr>
                        <a:t>文件</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10008"/>
                  </a:ext>
                </a:extLst>
              </a:tr>
              <a:tr h="435033">
                <a:tc>
                  <a:txBody>
                    <a:bodyPr/>
                    <a:lstStyle/>
                    <a:p>
                      <a:pPr marL="0" algn="l" defTabSz="914400" rtl="0" eaLnBrk="1" latinLnBrk="0" hangingPunct="1">
                        <a:lnSpc>
                          <a:spcPct val="150000"/>
                        </a:lnSpc>
                      </a:pPr>
                      <a:r>
                        <a:rPr lang="en-US" altLang="zh-CN" sz="1400" kern="1200" dirty="0" err="1">
                          <a:solidFill>
                            <a:schemeClr val="dk1"/>
                          </a:solidFill>
                          <a:effectLst/>
                          <a:latin typeface="Times" pitchFamily="2" charset="0"/>
                          <a:ea typeface="微软雅黑" pitchFamily="34" charset="-122"/>
                          <a:cs typeface="+mn-cs"/>
                        </a:rPr>
                        <a:t>org.apache.hadoop.fs.FSDataOutputStream</a:t>
                      </a:r>
                      <a:endParaRPr lang="zh-CN" altLang="en-US" sz="1400" kern="1200" dirty="0">
                        <a:solidFill>
                          <a:schemeClr val="dk1"/>
                        </a:solidFill>
                        <a:effectLst/>
                        <a:latin typeface="Times" pitchFamily="2" charset="0"/>
                        <a:ea typeface="微软雅黑" pitchFamily="34" charset="-122"/>
                        <a:cs typeface="+mn-cs"/>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文件输出流，用于写</a:t>
                      </a:r>
                      <a:r>
                        <a:rPr lang="en-US" altLang="zh-CN" sz="1400" kern="1200" dirty="0">
                          <a:solidFill>
                            <a:schemeClr val="dk1"/>
                          </a:solidFill>
                          <a:effectLst/>
                          <a:latin typeface="Times" pitchFamily="2" charset="0"/>
                          <a:ea typeface="微软雅黑" pitchFamily="34" charset="-122"/>
                          <a:cs typeface="+mn-cs"/>
                        </a:rPr>
                        <a:t>Hadoop</a:t>
                      </a:r>
                      <a:r>
                        <a:rPr lang="zh-CN" altLang="en-US" sz="1400" kern="1200" dirty="0">
                          <a:solidFill>
                            <a:schemeClr val="dk1"/>
                          </a:solidFill>
                          <a:effectLst/>
                          <a:latin typeface="Times" pitchFamily="2" charset="0"/>
                          <a:ea typeface="微软雅黑" pitchFamily="34" charset="-122"/>
                          <a:cs typeface="+mn-cs"/>
                        </a:rPr>
                        <a:t>文件</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3986945510"/>
                  </a:ext>
                </a:extLst>
              </a:tr>
              <a:tr h="552829">
                <a:tc>
                  <a:txBody>
                    <a:bodyPr/>
                    <a:lstStyle/>
                    <a:p>
                      <a:pPr marL="0" algn="l" defTabSz="914400" rtl="0" eaLnBrk="1" latinLnBrk="0" hangingPunct="1">
                        <a:lnSpc>
                          <a:spcPct val="150000"/>
                        </a:lnSpc>
                      </a:pPr>
                      <a:r>
                        <a:rPr lang="en-US" altLang="zh-CN" sz="1400" kern="1200" dirty="0" err="1">
                          <a:solidFill>
                            <a:schemeClr val="dk1"/>
                          </a:solidFill>
                          <a:effectLst/>
                          <a:latin typeface="Times" pitchFamily="2" charset="0"/>
                          <a:ea typeface="微软雅黑" pitchFamily="34" charset="-122"/>
                          <a:cs typeface="+mn-cs"/>
                        </a:rPr>
                        <a:t>org.apache.hadoop.conf.Configuration</a:t>
                      </a:r>
                      <a:endParaRPr lang="zh-CN" altLang="en-US" sz="1400" kern="1200" dirty="0">
                        <a:solidFill>
                          <a:schemeClr val="dk1"/>
                        </a:solidFill>
                        <a:effectLst/>
                        <a:latin typeface="Times" pitchFamily="2" charset="0"/>
                        <a:ea typeface="微软雅黑" pitchFamily="34" charset="-122"/>
                        <a:cs typeface="+mn-cs"/>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访问配置项，默认配置参数在</a:t>
                      </a:r>
                      <a:r>
                        <a:rPr lang="en-US" altLang="zh-CN" sz="1400" kern="1200" dirty="0">
                          <a:solidFill>
                            <a:schemeClr val="dk1"/>
                          </a:solidFill>
                          <a:effectLst/>
                          <a:latin typeface="Times" pitchFamily="2" charset="0"/>
                          <a:ea typeface="微软雅黑" pitchFamily="34" charset="-122"/>
                          <a:cs typeface="+mn-cs"/>
                        </a:rPr>
                        <a:t>core-</a:t>
                      </a:r>
                      <a:r>
                        <a:rPr lang="en-US" altLang="zh-CN" sz="1400" kern="1200" dirty="0" err="1">
                          <a:solidFill>
                            <a:schemeClr val="dk1"/>
                          </a:solidFill>
                          <a:effectLst/>
                          <a:latin typeface="Times" pitchFamily="2" charset="0"/>
                          <a:ea typeface="微软雅黑" pitchFamily="34" charset="-122"/>
                          <a:cs typeface="+mn-cs"/>
                        </a:rPr>
                        <a:t>site.xml</a:t>
                      </a:r>
                      <a:r>
                        <a:rPr lang="zh-CN" altLang="en-US" sz="1400" kern="1200" dirty="0">
                          <a:solidFill>
                            <a:schemeClr val="dk1"/>
                          </a:solidFill>
                          <a:effectLst/>
                          <a:latin typeface="Times" pitchFamily="2" charset="0"/>
                          <a:ea typeface="微软雅黑" pitchFamily="34" charset="-122"/>
                          <a:cs typeface="+mn-cs"/>
                        </a:rPr>
                        <a:t>中</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3627863367"/>
                  </a:ext>
                </a:extLst>
              </a:tr>
              <a:tr h="641298">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ltLang="zh-CN" sz="1400" kern="1200" dirty="0" err="1">
                          <a:solidFill>
                            <a:schemeClr val="dk1"/>
                          </a:solidFill>
                          <a:effectLst/>
                          <a:latin typeface="Times" pitchFamily="2" charset="0"/>
                          <a:ea typeface="微软雅黑" pitchFamily="34" charset="-122"/>
                          <a:cs typeface="+mn-cs"/>
                        </a:rPr>
                        <a:t>org.apache.hadoop.fs.Path</a:t>
                      </a:r>
                      <a:endParaRPr lang="zh-CN" altLang="en-US" sz="1400" kern="1200" dirty="0">
                        <a:solidFill>
                          <a:schemeClr val="dk1"/>
                        </a:solidFill>
                        <a:effectLst/>
                        <a:latin typeface="Times" pitchFamily="2" charset="0"/>
                        <a:ea typeface="微软雅黑" pitchFamily="34" charset="-122"/>
                        <a:cs typeface="+mn-cs"/>
                      </a:endParaRPr>
                    </a:p>
                  </a:txBody>
                  <a:tcPr marL="68580" marR="68580" marT="0" marB="0"/>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zh-CN" altLang="en-US" sz="1400" kern="1200" dirty="0">
                          <a:solidFill>
                            <a:schemeClr val="dk1"/>
                          </a:solidFill>
                          <a:effectLst/>
                          <a:latin typeface="Times" pitchFamily="2" charset="0"/>
                          <a:ea typeface="微软雅黑" pitchFamily="34" charset="-122"/>
                          <a:cs typeface="+mn-cs"/>
                        </a:rPr>
                        <a:t>表示</a:t>
                      </a:r>
                      <a:r>
                        <a:rPr lang="en-US" altLang="zh-CN" sz="1400" kern="1200" dirty="0">
                          <a:solidFill>
                            <a:schemeClr val="dk1"/>
                          </a:solidFill>
                          <a:effectLst/>
                          <a:latin typeface="Times" pitchFamily="2" charset="0"/>
                          <a:ea typeface="微软雅黑" pitchFamily="34" charset="-122"/>
                          <a:cs typeface="+mn-cs"/>
                        </a:rPr>
                        <a:t>Hadoop</a:t>
                      </a:r>
                      <a:r>
                        <a:rPr lang="zh-CN" altLang="en-US" sz="1400" kern="1200" dirty="0">
                          <a:solidFill>
                            <a:schemeClr val="dk1"/>
                          </a:solidFill>
                          <a:effectLst/>
                          <a:latin typeface="Times" pitchFamily="2" charset="0"/>
                          <a:ea typeface="微软雅黑" pitchFamily="34" charset="-122"/>
                          <a:cs typeface="+mn-cs"/>
                        </a:rPr>
                        <a:t>文件系统中的一个文件或者一个目录的路径</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3057817102"/>
                  </a:ext>
                </a:extLst>
              </a:tr>
            </a:tbl>
          </a:graphicData>
        </a:graphic>
      </p:graphicFrame>
    </p:spTree>
    <p:custDataLst>
      <p:tags r:id="rId1"/>
    </p:custDataLst>
    <p:extLst>
      <p:ext uri="{BB962C8B-B14F-4D97-AF65-F5344CB8AC3E}">
        <p14:creationId xmlns:p14="http://schemas.microsoft.com/office/powerpoint/2010/main" val="14176705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42324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 Java API</a:t>
            </a:r>
            <a:r>
              <a:rPr lang="zh-CN" altLang="en-US" sz="2400" b="1" spc="200" dirty="0">
                <a:solidFill>
                  <a:srgbClr val="1369B2"/>
                </a:solidFill>
                <a:latin typeface="微软雅黑" pitchFamily="34" charset="-122"/>
                <a:ea typeface="微软雅黑" pitchFamily="34" charset="-122"/>
              </a:rPr>
              <a:t>介绍</a:t>
            </a:r>
            <a:endParaRPr lang="en-US" altLang="zh-CN" sz="2400" b="1" spc="200" dirty="0">
              <a:solidFill>
                <a:srgbClr val="1369B2"/>
              </a:solidFill>
              <a:latin typeface="微软雅黑" pitchFamily="34" charset="-122"/>
              <a:ea typeface="微软雅黑" pitchFamily="34" charset="-122"/>
            </a:endParaRP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2" name="矩形 1"/>
          <p:cNvSpPr/>
          <p:nvPr/>
        </p:nvSpPr>
        <p:spPr>
          <a:xfrm>
            <a:off x="674853" y="2274380"/>
            <a:ext cx="7794293" cy="2346220"/>
          </a:xfrm>
          <a:prstGeom prst="rect">
            <a:avLst/>
          </a:prstGeom>
        </p:spPr>
        <p:txBody>
          <a:bodyPr wrap="square">
            <a:spAutoFit/>
          </a:bodyPr>
          <a:lstStyle/>
          <a:p>
            <a:pPr algn="just">
              <a:lnSpc>
                <a:spcPct val="150000"/>
              </a:lnSpc>
            </a:pPr>
            <a:r>
              <a:rPr lang="zh-CN" altLang="en-US" sz="2000" dirty="0">
                <a:latin typeface="微软雅黑" pitchFamily="34" charset="-122"/>
                <a:ea typeface="微软雅黑" pitchFamily="34" charset="-122"/>
              </a:rPr>
              <a:t>在</a:t>
            </a:r>
            <a:r>
              <a:rPr lang="en-US" altLang="zh-CN" sz="2000" dirty="0">
                <a:latin typeface="微软雅黑" pitchFamily="34" charset="-122"/>
                <a:ea typeface="微软雅黑" pitchFamily="34" charset="-122"/>
              </a:rPr>
              <a:t>Java</a:t>
            </a:r>
            <a:r>
              <a:rPr lang="zh-CN" altLang="en-US" sz="2000" dirty="0">
                <a:latin typeface="微软雅黑" pitchFamily="34" charset="-122"/>
                <a:ea typeface="微软雅黑" pitchFamily="34" charset="-122"/>
              </a:rPr>
              <a:t>中操作</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，创建一个客户端实例主要涉及以下两个类：</a:t>
            </a:r>
            <a:endParaRPr lang="en-US" altLang="zh-CN" sz="2000" dirty="0">
              <a:latin typeface="微软雅黑" pitchFamily="34" charset="-122"/>
              <a:ea typeface="微软雅黑" pitchFamily="34" charset="-122"/>
            </a:endParaRPr>
          </a:p>
          <a:p>
            <a:pPr marL="342900" indent="-342900" algn="just">
              <a:lnSpc>
                <a:spcPct val="150000"/>
              </a:lnSpc>
              <a:buFont typeface="Arial" panose="020B0604020202020204" pitchFamily="34" charset="0"/>
              <a:buChar char="•"/>
            </a:pPr>
            <a:r>
              <a:rPr lang="en-US" altLang="zh-CN" sz="2000" dirty="0">
                <a:solidFill>
                  <a:srgbClr val="1369B2"/>
                </a:solidFill>
                <a:latin typeface="微软雅黑" pitchFamily="34" charset="-122"/>
                <a:ea typeface="微软雅黑" pitchFamily="34" charset="-122"/>
              </a:rPr>
              <a:t>Configuration</a:t>
            </a:r>
            <a:r>
              <a:rPr lang="zh-CN" altLang="en-US" sz="2000" dirty="0">
                <a:latin typeface="微软雅黑" pitchFamily="34" charset="-122"/>
                <a:ea typeface="微软雅黑" pitchFamily="34" charset="-122"/>
              </a:rPr>
              <a:t>：该类的对象封装了客户端或者服务器的配置，</a:t>
            </a:r>
            <a:r>
              <a:rPr lang="en-US" altLang="zh-CN" sz="2000" dirty="0">
                <a:latin typeface="微软雅黑" pitchFamily="34" charset="-122"/>
                <a:ea typeface="微软雅黑" pitchFamily="34" charset="-122"/>
              </a:rPr>
              <a:t>Configuration</a:t>
            </a:r>
            <a:r>
              <a:rPr lang="zh-CN" altLang="en-US" sz="2000" dirty="0">
                <a:latin typeface="微软雅黑" pitchFamily="34" charset="-122"/>
                <a:ea typeface="微软雅黑" pitchFamily="34" charset="-122"/>
              </a:rPr>
              <a:t>实例会自动</a:t>
            </a:r>
            <a:r>
              <a:rPr lang="zh-CN" altLang="en-US" sz="2000" dirty="0">
                <a:solidFill>
                  <a:srgbClr val="1369B2"/>
                </a:solidFill>
                <a:latin typeface="微软雅黑" pitchFamily="34" charset="-122"/>
                <a:ea typeface="微软雅黑" pitchFamily="34" charset="-122"/>
              </a:rPr>
              <a:t>加载</a:t>
            </a: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配置文件</a:t>
            </a:r>
            <a:r>
              <a:rPr lang="en-US" altLang="zh-CN" sz="2000" dirty="0">
                <a:solidFill>
                  <a:srgbClr val="1369B2"/>
                </a:solidFill>
                <a:latin typeface="微软雅黑" pitchFamily="34" charset="-122"/>
                <a:ea typeface="微软雅黑" pitchFamily="34" charset="-122"/>
              </a:rPr>
              <a:t>core-site.xml</a:t>
            </a:r>
            <a:r>
              <a:rPr lang="zh-CN" altLang="en-US" sz="2000" dirty="0">
                <a:latin typeface="微软雅黑" pitchFamily="34" charset="-122"/>
                <a:ea typeface="微软雅黑" pitchFamily="34" charset="-122"/>
              </a:rPr>
              <a:t>，从中</a:t>
            </a:r>
            <a:r>
              <a:rPr lang="zh-CN" altLang="en-US" sz="2000" dirty="0">
                <a:solidFill>
                  <a:srgbClr val="1369B2"/>
                </a:solidFill>
                <a:latin typeface="微软雅黑" pitchFamily="34" charset="-122"/>
                <a:ea typeface="微软雅黑" pitchFamily="34" charset="-122"/>
              </a:rPr>
              <a:t>获取</a:t>
            </a:r>
            <a:r>
              <a:rPr lang="en-US" altLang="zh-CN" sz="2000" dirty="0">
                <a:solidFill>
                  <a:srgbClr val="1369B2"/>
                </a:solidFill>
                <a:latin typeface="微软雅黑" pitchFamily="34" charset="-122"/>
                <a:ea typeface="微软雅黑" pitchFamily="34" charset="-122"/>
              </a:rPr>
              <a:t>Hadoop</a:t>
            </a:r>
            <a:r>
              <a:rPr lang="zh-CN" altLang="en-US" sz="2000" dirty="0">
                <a:solidFill>
                  <a:srgbClr val="1369B2"/>
                </a:solidFill>
                <a:latin typeface="微软雅黑" pitchFamily="34" charset="-122"/>
                <a:ea typeface="微软雅黑" pitchFamily="34" charset="-122"/>
              </a:rPr>
              <a:t>集群</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配置信息</a:t>
            </a:r>
            <a:r>
              <a:rPr lang="zh-CN" altLang="en-US" sz="2000" dirty="0">
                <a:latin typeface="微软雅黑" pitchFamily="34" charset="-122"/>
                <a:ea typeface="微软雅黑" pitchFamily="34" charset="-122"/>
              </a:rPr>
              <a:t>。</a:t>
            </a:r>
          </a:p>
          <a:p>
            <a:pPr marL="342900" indent="-342900" algn="just">
              <a:lnSpc>
                <a:spcPct val="150000"/>
              </a:lnSpc>
              <a:buFont typeface="Arial" panose="020B0604020202020204" pitchFamily="34" charset="0"/>
              <a:buChar char="•"/>
            </a:pPr>
            <a:r>
              <a:rPr lang="en-US" altLang="zh-CN" sz="2000" dirty="0">
                <a:solidFill>
                  <a:srgbClr val="1369B2"/>
                </a:solidFill>
                <a:latin typeface="微软雅黑" pitchFamily="34" charset="-122"/>
                <a:ea typeface="微软雅黑" pitchFamily="34" charset="-122"/>
              </a:rPr>
              <a:t>FileSystem</a:t>
            </a:r>
            <a:r>
              <a:rPr lang="zh-CN" altLang="en-US" sz="2000" dirty="0">
                <a:latin typeface="微软雅黑" pitchFamily="34" charset="-122"/>
                <a:ea typeface="微软雅黑" pitchFamily="34" charset="-122"/>
              </a:rPr>
              <a:t>：该类的对象是一个</a:t>
            </a:r>
            <a:r>
              <a:rPr lang="zh-CN" altLang="en-US" sz="2000" dirty="0">
                <a:solidFill>
                  <a:srgbClr val="1369B2"/>
                </a:solidFill>
                <a:latin typeface="微软雅黑" pitchFamily="34" charset="-122"/>
                <a:ea typeface="微软雅黑" pitchFamily="34" charset="-122"/>
              </a:rPr>
              <a:t>文件系统对象。</a:t>
            </a:r>
            <a:endParaRPr lang="zh-CN" altLang="zh-CN" sz="2000" dirty="0">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8465274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342324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 Java API</a:t>
            </a:r>
            <a:r>
              <a:rPr lang="zh-CN" altLang="en-US" sz="2400" b="1" spc="200" dirty="0">
                <a:solidFill>
                  <a:srgbClr val="1369B2"/>
                </a:solidFill>
                <a:latin typeface="微软雅黑" pitchFamily="34" charset="-122"/>
                <a:ea typeface="微软雅黑" pitchFamily="34" charset="-122"/>
              </a:rPr>
              <a:t>介绍</a:t>
            </a:r>
            <a:endParaRPr lang="en-US" altLang="zh-CN" sz="2400" b="1" spc="200" dirty="0">
              <a:solidFill>
                <a:srgbClr val="1369B2"/>
              </a:solidFill>
              <a:latin typeface="微软雅黑" pitchFamily="34" charset="-122"/>
              <a:ea typeface="微软雅黑" pitchFamily="34" charset="-122"/>
            </a:endParaRP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2" name="矩形 1"/>
          <p:cNvSpPr/>
          <p:nvPr/>
        </p:nvSpPr>
        <p:spPr>
          <a:xfrm>
            <a:off x="527915" y="2034049"/>
            <a:ext cx="8411931" cy="453394"/>
          </a:xfrm>
          <a:prstGeom prst="rect">
            <a:avLst/>
          </a:prstGeom>
        </p:spPr>
        <p:txBody>
          <a:bodyPr wrap="square">
            <a:spAutoFit/>
          </a:bodyPr>
          <a:lstStyle/>
          <a:p>
            <a:pPr algn="just">
              <a:lnSpc>
                <a:spcPct val="130000"/>
              </a:lnSpc>
            </a:pPr>
            <a:r>
              <a:rPr lang="en-US" altLang="zh-CN" sz="2000" dirty="0" err="1">
                <a:solidFill>
                  <a:srgbClr val="1369B2"/>
                </a:solidFill>
                <a:latin typeface="微软雅黑" pitchFamily="34" charset="-122"/>
                <a:ea typeface="微软雅黑" pitchFamily="34" charset="-122"/>
              </a:rPr>
              <a:t>FileSystem</a:t>
            </a:r>
            <a:r>
              <a:rPr lang="zh-CN" altLang="en-US" sz="2000" dirty="0">
                <a:latin typeface="微软雅黑" pitchFamily="34" charset="-122"/>
                <a:ea typeface="微软雅黑" pitchFamily="34" charset="-122"/>
              </a:rPr>
              <a:t>对象的一些方法可以对文件进行操作，常用方法如下：</a:t>
            </a:r>
            <a:endParaRPr lang="zh-CN" altLang="zh-CN" sz="2000" dirty="0">
              <a:latin typeface="微软雅黑" pitchFamily="34" charset="-122"/>
              <a:ea typeface="微软雅黑" pitchFamily="34" charset="-122"/>
            </a:endParaRPr>
          </a:p>
        </p:txBody>
      </p:sp>
      <p:graphicFrame>
        <p:nvGraphicFramePr>
          <p:cNvPr id="10" name="表格 9">
            <a:extLst>
              <a:ext uri="{FF2B5EF4-FFF2-40B4-BE49-F238E27FC236}">
                <a16:creationId xmlns:a16="http://schemas.microsoft.com/office/drawing/2014/main" xmlns="" id="{BF91886E-6C35-274F-82A2-E688A1793E54}"/>
              </a:ext>
            </a:extLst>
          </p:cNvPr>
          <p:cNvGraphicFramePr>
            <a:graphicFrameLocks noGrp="1"/>
          </p:cNvGraphicFramePr>
          <p:nvPr>
            <p:extLst>
              <p:ext uri="{D42A27DB-BD31-4B8C-83A1-F6EECF244321}">
                <p14:modId xmlns:p14="http://schemas.microsoft.com/office/powerpoint/2010/main" val="2984787058"/>
              </p:ext>
            </p:extLst>
          </p:nvPr>
        </p:nvGraphicFramePr>
        <p:xfrm>
          <a:off x="527916" y="2759367"/>
          <a:ext cx="8411931" cy="2893288"/>
        </p:xfrm>
        <a:graphic>
          <a:graphicData uri="http://schemas.openxmlformats.org/drawingml/2006/table">
            <a:tbl>
              <a:tblPr firstRow="1" bandRow="1">
                <a:tableStyleId>{7DF18680-E054-41AD-8BC1-D1AEF772440D}</a:tableStyleId>
              </a:tblPr>
              <a:tblGrid>
                <a:gridCol w="3386516">
                  <a:extLst>
                    <a:ext uri="{9D8B030D-6E8A-4147-A177-3AD203B41FA5}">
                      <a16:colId xmlns:a16="http://schemas.microsoft.com/office/drawing/2014/main" xmlns="" val="20000"/>
                    </a:ext>
                  </a:extLst>
                </a:gridCol>
                <a:gridCol w="5025415">
                  <a:extLst>
                    <a:ext uri="{9D8B030D-6E8A-4147-A177-3AD203B41FA5}">
                      <a16:colId xmlns:a16="http://schemas.microsoft.com/office/drawing/2014/main" xmlns="" val="20002"/>
                    </a:ext>
                  </a:extLst>
                </a:gridCol>
              </a:tblGrid>
              <a:tr h="415389">
                <a:tc>
                  <a:txBody>
                    <a:bodyPr/>
                    <a:lstStyle/>
                    <a:p>
                      <a:pPr algn="ctr">
                        <a:lnSpc>
                          <a:spcPct val="120000"/>
                        </a:lnSpc>
                        <a:buClrTx/>
                        <a:buSzTx/>
                        <a:buFontTx/>
                        <a:buNone/>
                      </a:pPr>
                      <a:r>
                        <a:rPr lang="zh-CN" altLang="en-US" sz="1800" b="1" dirty="0"/>
                        <a:t>方法名</a:t>
                      </a:r>
                    </a:p>
                  </a:txBody>
                  <a:tcPr marL="89700" marR="89700" marT="0" marB="0">
                    <a:solidFill>
                      <a:srgbClr val="0070C0"/>
                    </a:solidFill>
                  </a:tcPr>
                </a:tc>
                <a:tc>
                  <a:txBody>
                    <a:bodyPr/>
                    <a:lstStyle/>
                    <a:p>
                      <a:pPr marL="0" algn="ctr" defTabSz="914400" rtl="0" eaLnBrk="1" latinLnBrk="0" hangingPunct="1">
                        <a:lnSpc>
                          <a:spcPct val="100000"/>
                        </a:lnSpc>
                      </a:pPr>
                      <a:r>
                        <a:rPr lang="zh-CN" altLang="en-US" sz="1800" b="1" kern="1200" dirty="0">
                          <a:solidFill>
                            <a:schemeClr val="lt1"/>
                          </a:solidFill>
                          <a:latin typeface="+mn-lt"/>
                          <a:ea typeface="+mn-ea"/>
                          <a:cs typeface="+mn-cs"/>
                        </a:rPr>
                        <a:t>功能描述</a:t>
                      </a:r>
                    </a:p>
                  </a:txBody>
                  <a:tcPr marL="121319" marR="121319" marT="60659" marB="60659">
                    <a:solidFill>
                      <a:srgbClr val="0070C0"/>
                    </a:solidFill>
                  </a:tcPr>
                </a:tc>
                <a:extLst>
                  <a:ext uri="{0D108BD9-81ED-4DB2-BD59-A6C34878D82A}">
                    <a16:rowId xmlns:a16="http://schemas.microsoft.com/office/drawing/2014/main" xmlns="" val="10000"/>
                  </a:ext>
                </a:extLst>
              </a:tr>
              <a:tr h="448021">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ltLang="zh-CN" sz="1400" kern="100" dirty="0" err="1">
                          <a:effectLst/>
                          <a:latin typeface="微软雅黑" pitchFamily="34" charset="-122"/>
                          <a:ea typeface="微软雅黑" pitchFamily="34" charset="-122"/>
                        </a:rPr>
                        <a:t>copyFromLocalFile</a:t>
                      </a:r>
                      <a:r>
                        <a:rPr lang="en-US" altLang="zh-CN" sz="1400" kern="100" dirty="0">
                          <a:effectLst/>
                          <a:latin typeface="微软雅黑" pitchFamily="34" charset="-122"/>
                          <a:ea typeface="微软雅黑" pitchFamily="34" charset="-122"/>
                        </a:rPr>
                        <a:t>(Path </a:t>
                      </a:r>
                      <a:r>
                        <a:rPr lang="en-US" altLang="zh-CN" sz="1400" kern="100" dirty="0" err="1">
                          <a:effectLst/>
                          <a:latin typeface="微软雅黑" pitchFamily="34" charset="-122"/>
                          <a:ea typeface="微软雅黑" pitchFamily="34" charset="-122"/>
                        </a:rPr>
                        <a:t>src</a:t>
                      </a:r>
                      <a:r>
                        <a:rPr lang="zh-CN" altLang="zh-CN" sz="1400" kern="100" dirty="0">
                          <a:effectLst/>
                          <a:latin typeface="微软雅黑" pitchFamily="34" charset="-122"/>
                          <a:ea typeface="微软雅黑" pitchFamily="34" charset="-122"/>
                        </a:rPr>
                        <a:t>，</a:t>
                      </a:r>
                      <a:r>
                        <a:rPr lang="en-US" altLang="zh-CN" sz="1400" kern="100" dirty="0">
                          <a:effectLst/>
                          <a:latin typeface="微软雅黑" pitchFamily="34" charset="-122"/>
                          <a:ea typeface="微软雅黑" pitchFamily="34" charset="-122"/>
                        </a:rPr>
                        <a:t>Path </a:t>
                      </a:r>
                      <a:r>
                        <a:rPr lang="en-US" altLang="zh-CN" sz="1400" kern="100" dirty="0" err="1">
                          <a:effectLst/>
                          <a:latin typeface="微软雅黑" pitchFamily="34" charset="-122"/>
                          <a:ea typeface="微软雅黑" pitchFamily="34" charset="-122"/>
                        </a:rPr>
                        <a:t>dst</a:t>
                      </a:r>
                      <a:r>
                        <a:rPr lang="en-US" altLang="zh-CN" sz="1400" kern="100" dirty="0">
                          <a:effectLst/>
                          <a:latin typeface="微软雅黑" pitchFamily="34" charset="-122"/>
                          <a:ea typeface="微软雅黑" pitchFamily="34" charset="-122"/>
                        </a:rPr>
                        <a:t>)</a:t>
                      </a:r>
                      <a:endParaRPr lang="zh-CN" altLang="zh-CN" sz="1400" kern="100" dirty="0">
                        <a:effectLst/>
                        <a:latin typeface="微软雅黑" pitchFamily="34" charset="-122"/>
                        <a:ea typeface="微软雅黑" pitchFamily="34" charset="-122"/>
                      </a:endParaRPr>
                    </a:p>
                  </a:txBody>
                  <a:tcPr marL="89700" marR="89700" marT="0" marB="0"/>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zh-CN" altLang="en-US" sz="1400" kern="1200" dirty="0">
                          <a:solidFill>
                            <a:schemeClr val="dk1"/>
                          </a:solidFill>
                          <a:effectLst/>
                          <a:latin typeface="Times" pitchFamily="2" charset="0"/>
                          <a:ea typeface="微软雅黑" pitchFamily="34" charset="-122"/>
                          <a:cs typeface="+mn-cs"/>
                        </a:rPr>
                        <a:t>类</a:t>
                      </a:r>
                      <a:r>
                        <a:rPr lang="zh-CN" altLang="zh-CN" sz="1400" kern="100" dirty="0">
                          <a:effectLst/>
                          <a:latin typeface="微软雅黑" pitchFamily="34" charset="-122"/>
                          <a:ea typeface="微软雅黑" pitchFamily="34" charset="-122"/>
                        </a:rPr>
                        <a:t>从本地磁盘复制文件到</a:t>
                      </a:r>
                      <a:r>
                        <a:rPr lang="en-US" altLang="zh-CN" sz="1400" kern="100" dirty="0">
                          <a:effectLst/>
                          <a:latin typeface="微软雅黑" pitchFamily="34" charset="-122"/>
                          <a:ea typeface="微软雅黑" pitchFamily="34" charset="-122"/>
                        </a:rPr>
                        <a:t>HDFS</a:t>
                      </a:r>
                      <a:endParaRPr lang="zh-CN" altLang="zh-CN" sz="1400" kern="100" dirty="0">
                        <a:effectLst/>
                        <a:latin typeface="微软雅黑" pitchFamily="34" charset="-122"/>
                        <a:ea typeface="微软雅黑" pitchFamily="34" charset="-122"/>
                      </a:endParaRPr>
                    </a:p>
                  </a:txBody>
                  <a:tcPr marL="89700" marR="89700" marT="0" marB="0"/>
                </a:tc>
                <a:extLst>
                  <a:ext uri="{0D108BD9-81ED-4DB2-BD59-A6C34878D82A}">
                    <a16:rowId xmlns:a16="http://schemas.microsoft.com/office/drawing/2014/main" xmlns="" val="10001"/>
                  </a:ext>
                </a:extLst>
              </a:tr>
              <a:tr h="489187">
                <a:tc>
                  <a:txBody>
                    <a:bodyPr/>
                    <a:lstStyle/>
                    <a:p>
                      <a:pPr algn="ctr">
                        <a:lnSpc>
                          <a:spcPct val="200000"/>
                        </a:lnSpc>
                        <a:spcAft>
                          <a:spcPts val="0"/>
                        </a:spcAft>
                      </a:pPr>
                      <a:r>
                        <a:rPr lang="en-US" altLang="zh-CN" sz="1400" kern="100" dirty="0" err="1">
                          <a:effectLst/>
                          <a:latin typeface="微软雅黑" pitchFamily="34" charset="-122"/>
                          <a:ea typeface="微软雅黑" pitchFamily="34" charset="-122"/>
                        </a:rPr>
                        <a:t>copyToLocalFile</a:t>
                      </a:r>
                      <a:r>
                        <a:rPr lang="en-US" altLang="zh-CN" sz="1400" kern="100" dirty="0">
                          <a:effectLst/>
                          <a:latin typeface="微软雅黑" pitchFamily="34" charset="-122"/>
                          <a:ea typeface="微软雅黑" pitchFamily="34" charset="-122"/>
                        </a:rPr>
                        <a:t>(Path </a:t>
                      </a:r>
                      <a:r>
                        <a:rPr lang="en-US" altLang="zh-CN" sz="1400" kern="100" dirty="0" err="1">
                          <a:effectLst/>
                          <a:latin typeface="微软雅黑" pitchFamily="34" charset="-122"/>
                          <a:ea typeface="微软雅黑" pitchFamily="34" charset="-122"/>
                        </a:rPr>
                        <a:t>src</a:t>
                      </a:r>
                      <a:r>
                        <a:rPr lang="zh-CN" altLang="zh-CN" sz="1400" kern="100" dirty="0">
                          <a:effectLst/>
                          <a:latin typeface="微软雅黑" pitchFamily="34" charset="-122"/>
                          <a:ea typeface="微软雅黑" pitchFamily="34" charset="-122"/>
                        </a:rPr>
                        <a:t>，</a:t>
                      </a:r>
                      <a:r>
                        <a:rPr lang="en-US" altLang="zh-CN" sz="1400" kern="100" dirty="0">
                          <a:effectLst/>
                          <a:latin typeface="微软雅黑" pitchFamily="34" charset="-122"/>
                          <a:ea typeface="微软雅黑" pitchFamily="34" charset="-122"/>
                        </a:rPr>
                        <a:t>Path </a:t>
                      </a:r>
                      <a:r>
                        <a:rPr lang="en-US" altLang="zh-CN" sz="1400" kern="100" dirty="0" err="1">
                          <a:effectLst/>
                          <a:latin typeface="微软雅黑" pitchFamily="34" charset="-122"/>
                          <a:ea typeface="微软雅黑" pitchFamily="34" charset="-122"/>
                        </a:rPr>
                        <a:t>dst</a:t>
                      </a:r>
                      <a:r>
                        <a:rPr lang="en-US" altLang="zh-CN" sz="1400" kern="100" dirty="0">
                          <a:effectLst/>
                          <a:latin typeface="微软雅黑" pitchFamily="34" charset="-122"/>
                          <a:ea typeface="微软雅黑" pitchFamily="34" charset="-122"/>
                        </a:rPr>
                        <a:t>)</a:t>
                      </a:r>
                      <a:endParaRPr lang="zh-CN" altLang="zh-CN" sz="1400" kern="100" dirty="0">
                        <a:effectLst/>
                        <a:latin typeface="微软雅黑" pitchFamily="34" charset="-122"/>
                        <a:ea typeface="微软雅黑" pitchFamily="34" charset="-122"/>
                      </a:endParaRPr>
                    </a:p>
                  </a:txBody>
                  <a:tcPr marL="68580" marR="68580" marT="0" marB="0"/>
                </a:tc>
                <a:tc>
                  <a:txBody>
                    <a:bodyPr/>
                    <a:lstStyle/>
                    <a:p>
                      <a:pPr algn="l">
                        <a:lnSpc>
                          <a:spcPct val="200000"/>
                        </a:lnSpc>
                        <a:spcAft>
                          <a:spcPts val="0"/>
                        </a:spcAft>
                      </a:pPr>
                      <a:r>
                        <a:rPr lang="zh-CN" altLang="zh-CN" sz="1400" kern="100" dirty="0">
                          <a:effectLst/>
                          <a:latin typeface="微软雅黑" pitchFamily="34" charset="-122"/>
                          <a:ea typeface="微软雅黑" pitchFamily="34" charset="-122"/>
                        </a:rPr>
                        <a:t>从</a:t>
                      </a:r>
                      <a:r>
                        <a:rPr lang="en-US" altLang="zh-CN" sz="1400" kern="100" dirty="0">
                          <a:effectLst/>
                          <a:latin typeface="微软雅黑" pitchFamily="34" charset="-122"/>
                          <a:ea typeface="微软雅黑" pitchFamily="34" charset="-122"/>
                        </a:rPr>
                        <a:t>HDFS</a:t>
                      </a:r>
                      <a:r>
                        <a:rPr lang="zh-CN" altLang="zh-CN" sz="1400" kern="100" dirty="0">
                          <a:effectLst/>
                          <a:latin typeface="微软雅黑" pitchFamily="34" charset="-122"/>
                          <a:ea typeface="微软雅黑" pitchFamily="34" charset="-122"/>
                        </a:rPr>
                        <a:t>复制文件到本地磁盘</a:t>
                      </a:r>
                    </a:p>
                  </a:txBody>
                  <a:tcPr marL="68580" marR="68580" marT="0" marB="0"/>
                </a:tc>
                <a:extLst>
                  <a:ext uri="{0D108BD9-81ED-4DB2-BD59-A6C34878D82A}">
                    <a16:rowId xmlns:a16="http://schemas.microsoft.com/office/drawing/2014/main" xmlns="" val="10002"/>
                  </a:ext>
                </a:extLst>
              </a:tr>
              <a:tr h="552829">
                <a:tc>
                  <a:txBody>
                    <a:bodyPr/>
                    <a:lstStyle/>
                    <a:p>
                      <a:pPr algn="ctr">
                        <a:lnSpc>
                          <a:spcPct val="200000"/>
                        </a:lnSpc>
                        <a:spcAft>
                          <a:spcPts val="0"/>
                        </a:spcAft>
                      </a:pPr>
                      <a:r>
                        <a:rPr lang="en-US" altLang="zh-CN" sz="1400" kern="100" dirty="0" err="1">
                          <a:effectLst/>
                          <a:latin typeface="微软雅黑" pitchFamily="34" charset="-122"/>
                          <a:ea typeface="微软雅黑" pitchFamily="34" charset="-122"/>
                        </a:rPr>
                        <a:t>mkdirs</a:t>
                      </a:r>
                      <a:r>
                        <a:rPr lang="en-US" altLang="zh-CN" sz="1400" kern="100" dirty="0">
                          <a:effectLst/>
                          <a:latin typeface="微软雅黑" pitchFamily="34" charset="-122"/>
                          <a:ea typeface="微软雅黑" pitchFamily="34" charset="-122"/>
                        </a:rPr>
                        <a:t>(Path f)</a:t>
                      </a:r>
                      <a:endParaRPr lang="zh-CN" altLang="zh-CN" sz="1400" kern="100" dirty="0">
                        <a:effectLst/>
                        <a:latin typeface="微软雅黑" pitchFamily="34" charset="-122"/>
                        <a:ea typeface="微软雅黑" pitchFamily="34" charset="-122"/>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建立子目录</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10008"/>
                  </a:ext>
                </a:extLst>
              </a:tr>
              <a:tr h="435033">
                <a:tc>
                  <a:txBody>
                    <a:bodyPr/>
                    <a:lstStyle/>
                    <a:p>
                      <a:pPr algn="ctr">
                        <a:lnSpc>
                          <a:spcPct val="150000"/>
                        </a:lnSpc>
                        <a:spcAft>
                          <a:spcPts val="0"/>
                        </a:spcAft>
                      </a:pPr>
                      <a:r>
                        <a:rPr lang="en-US" altLang="zh-CN" sz="1400" kern="100" dirty="0">
                          <a:effectLst/>
                          <a:latin typeface="微软雅黑" pitchFamily="34" charset="-122"/>
                          <a:ea typeface="微软雅黑" pitchFamily="34" charset="-122"/>
                        </a:rPr>
                        <a:t>rename(Path </a:t>
                      </a:r>
                      <a:r>
                        <a:rPr lang="en-US" altLang="zh-CN" sz="1400" kern="100" dirty="0" err="1">
                          <a:effectLst/>
                          <a:latin typeface="微软雅黑" pitchFamily="34" charset="-122"/>
                          <a:ea typeface="微软雅黑" pitchFamily="34" charset="-122"/>
                        </a:rPr>
                        <a:t>src</a:t>
                      </a:r>
                      <a:r>
                        <a:rPr lang="zh-CN" altLang="zh-CN" sz="1400" kern="100" dirty="0">
                          <a:effectLst/>
                          <a:latin typeface="微软雅黑" pitchFamily="34" charset="-122"/>
                          <a:ea typeface="微软雅黑" pitchFamily="34" charset="-122"/>
                        </a:rPr>
                        <a:t>，</a:t>
                      </a:r>
                      <a:r>
                        <a:rPr lang="en-US" altLang="zh-CN" sz="1400" kern="100" dirty="0">
                          <a:effectLst/>
                          <a:latin typeface="微软雅黑" pitchFamily="34" charset="-122"/>
                          <a:ea typeface="微软雅黑" pitchFamily="34" charset="-122"/>
                        </a:rPr>
                        <a:t>Path </a:t>
                      </a:r>
                      <a:r>
                        <a:rPr lang="en-US" altLang="zh-CN" sz="1400" kern="100" dirty="0" err="1">
                          <a:effectLst/>
                          <a:latin typeface="微软雅黑" pitchFamily="34" charset="-122"/>
                          <a:ea typeface="微软雅黑" pitchFamily="34" charset="-122"/>
                        </a:rPr>
                        <a:t>dst</a:t>
                      </a:r>
                      <a:r>
                        <a:rPr lang="en-US" altLang="zh-CN" sz="1400" kern="100" dirty="0">
                          <a:effectLst/>
                          <a:latin typeface="微软雅黑" pitchFamily="34" charset="-122"/>
                          <a:ea typeface="微软雅黑" pitchFamily="34" charset="-122"/>
                        </a:rPr>
                        <a:t>)</a:t>
                      </a:r>
                      <a:endParaRPr lang="zh-CN" altLang="zh-CN" sz="1400" kern="100" dirty="0">
                        <a:effectLst/>
                        <a:latin typeface="微软雅黑" pitchFamily="34" charset="-122"/>
                        <a:ea typeface="微软雅黑" pitchFamily="34" charset="-122"/>
                      </a:endParaRPr>
                    </a:p>
                  </a:txBody>
                  <a:tcPr marL="68580" marR="68580" marT="0" marB="0"/>
                </a:tc>
                <a:tc>
                  <a:txBody>
                    <a:bodyPr/>
                    <a:lstStyle/>
                    <a:p>
                      <a:pPr marL="0" algn="l" defTabSz="914400" rtl="0" eaLnBrk="1" latinLnBrk="0" hangingPunct="1">
                        <a:lnSpc>
                          <a:spcPct val="150000"/>
                        </a:lnSpc>
                        <a:spcAft>
                          <a:spcPts val="0"/>
                        </a:spcAft>
                      </a:pPr>
                      <a:r>
                        <a:rPr lang="zh-CN" altLang="en-US" sz="1400" kern="1200" dirty="0">
                          <a:solidFill>
                            <a:schemeClr val="dk1"/>
                          </a:solidFill>
                          <a:effectLst/>
                          <a:latin typeface="Times" pitchFamily="2" charset="0"/>
                          <a:ea typeface="微软雅黑" pitchFamily="34" charset="-122"/>
                          <a:cs typeface="+mn-cs"/>
                        </a:rPr>
                        <a:t>重命名文件或文件夹</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3986945510"/>
                  </a:ext>
                </a:extLst>
              </a:tr>
              <a:tr h="552829">
                <a:tc>
                  <a:txBody>
                    <a:bodyPr/>
                    <a:lstStyle/>
                    <a:p>
                      <a:pPr algn="ctr">
                        <a:lnSpc>
                          <a:spcPct val="200000"/>
                        </a:lnSpc>
                        <a:spcAft>
                          <a:spcPts val="0"/>
                        </a:spcAft>
                      </a:pPr>
                      <a:r>
                        <a:rPr lang="en-US" altLang="zh-CN" sz="1400" kern="100" dirty="0">
                          <a:effectLst/>
                          <a:latin typeface="微软雅黑" pitchFamily="34" charset="-122"/>
                          <a:ea typeface="微软雅黑" pitchFamily="34" charset="-122"/>
                        </a:rPr>
                        <a:t>delete(Path f)</a:t>
                      </a:r>
                      <a:endParaRPr lang="zh-CN" altLang="zh-CN" sz="1400" kern="100" dirty="0">
                        <a:effectLst/>
                        <a:latin typeface="微软雅黑" pitchFamily="34" charset="-122"/>
                        <a:ea typeface="微软雅黑" pitchFamily="34" charset="-122"/>
                      </a:endParaRPr>
                    </a:p>
                  </a:txBody>
                  <a:tcPr marL="68580" marR="68580" marT="0" marB="0"/>
                </a:tc>
                <a:tc>
                  <a:txBody>
                    <a:bodyPr/>
                    <a:lstStyle/>
                    <a:p>
                      <a:pPr marL="0" algn="l" defTabSz="914400" rtl="0" eaLnBrk="1" latinLnBrk="0" hangingPunct="1">
                        <a:lnSpc>
                          <a:spcPct val="200000"/>
                        </a:lnSpc>
                        <a:spcAft>
                          <a:spcPts val="0"/>
                        </a:spcAft>
                      </a:pPr>
                      <a:r>
                        <a:rPr lang="zh-CN" altLang="en-US" sz="1400" kern="1200" dirty="0">
                          <a:solidFill>
                            <a:schemeClr val="dk1"/>
                          </a:solidFill>
                          <a:effectLst/>
                          <a:latin typeface="Times" pitchFamily="2" charset="0"/>
                          <a:ea typeface="微软雅黑" pitchFamily="34" charset="-122"/>
                          <a:cs typeface="+mn-cs"/>
                        </a:rPr>
                        <a:t>删除指定文件</a:t>
                      </a:r>
                      <a:endParaRPr lang="zh-CN" altLang="zh-CN" sz="1400" kern="1200" dirty="0">
                        <a:solidFill>
                          <a:schemeClr val="dk1"/>
                        </a:solidFill>
                        <a:effectLst/>
                        <a:latin typeface="Times" pitchFamily="2" charset="0"/>
                        <a:ea typeface="微软雅黑" pitchFamily="34" charset="-122"/>
                        <a:cs typeface="+mn-cs"/>
                      </a:endParaRPr>
                    </a:p>
                  </a:txBody>
                  <a:tcPr marL="68580" marR="68580" marT="0" marB="0"/>
                </a:tc>
                <a:extLst>
                  <a:ext uri="{0D108BD9-81ED-4DB2-BD59-A6C34878D82A}">
                    <a16:rowId xmlns:a16="http://schemas.microsoft.com/office/drawing/2014/main" xmlns="" val="3627863367"/>
                  </a:ext>
                </a:extLst>
              </a:tr>
            </a:tbl>
          </a:graphicData>
        </a:graphic>
      </p:graphicFrame>
    </p:spTree>
    <p:custDataLst>
      <p:tags r:id="rId1"/>
    </p:custDataLst>
    <p:extLst>
      <p:ext uri="{BB962C8B-B14F-4D97-AF65-F5344CB8AC3E}">
        <p14:creationId xmlns:p14="http://schemas.microsoft.com/office/powerpoint/2010/main" val="41999748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82588"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5127" name="TextBox 312"/>
          <p:cNvSpPr txBox="1">
            <a:spLocks noChangeArrowheads="1"/>
          </p:cNvSpPr>
          <p:nvPr/>
        </p:nvSpPr>
        <p:spPr bwMode="auto">
          <a:xfrm>
            <a:off x="2584450" y="1703388"/>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3.1  HDFS</a:t>
            </a:r>
            <a:r>
              <a:rPr lang="zh-CN" altLang="en-US" sz="2800" b="1" dirty="0"/>
              <a:t>的简介</a:t>
            </a:r>
          </a:p>
        </p:txBody>
      </p:sp>
      <p:pic>
        <p:nvPicPr>
          <p:cNvPr id="512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5130" name="组合 311"/>
          <p:cNvGrpSpPr>
            <a:grpSpLocks/>
          </p:cNvGrpSpPr>
          <p:nvPr/>
        </p:nvGrpSpPr>
        <p:grpSpPr bwMode="auto">
          <a:xfrm>
            <a:off x="1072198" y="2993390"/>
            <a:ext cx="7629525" cy="677863"/>
            <a:chOff x="1029300" y="5035787"/>
            <a:chExt cx="7628925" cy="678543"/>
          </a:xfrm>
        </p:grpSpPr>
        <p:grpSp>
          <p:nvGrpSpPr>
            <p:cNvPr id="5168"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74"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70" name="组合 347"/>
            <p:cNvGrpSpPr>
              <a:grpSpLocks/>
            </p:cNvGrpSpPr>
            <p:nvPr/>
          </p:nvGrpSpPr>
          <p:grpSpPr bwMode="auto">
            <a:xfrm>
              <a:off x="1029300" y="5035787"/>
              <a:ext cx="634950" cy="637226"/>
              <a:chOff x="1098627" y="4762556"/>
              <a:chExt cx="903180" cy="906418"/>
            </a:xfrm>
          </p:grpSpPr>
          <p:sp>
            <p:nvSpPr>
              <p:cNvPr id="55" name="Oval 148"/>
              <p:cNvSpPr>
                <a:spLocks noChangeArrowheads="1"/>
              </p:cNvSpPr>
              <p:nvPr/>
            </p:nvSpPr>
            <p:spPr bwMode="auto">
              <a:xfrm>
                <a:off x="1098627" y="4762556"/>
                <a:ext cx="903180" cy="906419"/>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5131" name="组合 313"/>
          <p:cNvGrpSpPr>
            <a:grpSpLocks/>
          </p:cNvGrpSpPr>
          <p:nvPr/>
        </p:nvGrpSpPr>
        <p:grpSpPr bwMode="auto">
          <a:xfrm>
            <a:off x="1328738" y="3820478"/>
            <a:ext cx="7407275" cy="668337"/>
            <a:chOff x="1252258" y="5045323"/>
            <a:chExt cx="7405967" cy="669007"/>
          </a:xfrm>
        </p:grpSpPr>
        <p:grpSp>
          <p:nvGrpSpPr>
            <p:cNvPr id="5161"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65"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2" name="组合 314"/>
          <p:cNvGrpSpPr>
            <a:grpSpLocks/>
          </p:cNvGrpSpPr>
          <p:nvPr/>
        </p:nvGrpSpPr>
        <p:grpSpPr bwMode="auto">
          <a:xfrm>
            <a:off x="1328738" y="4672965"/>
            <a:ext cx="7407275" cy="668338"/>
            <a:chOff x="1252258" y="5045323"/>
            <a:chExt cx="7405967" cy="669007"/>
          </a:xfrm>
        </p:grpSpPr>
        <p:grpSp>
          <p:nvGrpSpPr>
            <p:cNvPr id="5154" name="组合 331"/>
            <p:cNvGrpSpPr>
              <a:grpSpLocks/>
            </p:cNvGrpSpPr>
            <p:nvPr/>
          </p:nvGrpSpPr>
          <p:grpSpPr bwMode="auto">
            <a:xfrm>
              <a:off x="2520950" y="5045323"/>
              <a:ext cx="6137275" cy="669007"/>
              <a:chOff x="2520950" y="4924673"/>
              <a:chExt cx="6137275" cy="789657"/>
            </a:xfrm>
          </p:grpSpPr>
          <p:sp>
            <p:nvSpPr>
              <p:cNvPr id="73"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58" name="组合 335"/>
              <p:cNvGrpSpPr>
                <a:grpSpLocks/>
              </p:cNvGrpSpPr>
              <p:nvPr/>
            </p:nvGrpSpPr>
            <p:grpSpPr bwMode="auto">
              <a:xfrm>
                <a:off x="2520950" y="4924673"/>
                <a:ext cx="6137275" cy="664245"/>
                <a:chOff x="2520950" y="4868193"/>
                <a:chExt cx="6137275" cy="720725"/>
              </a:xfrm>
            </p:grpSpPr>
            <p:sp>
              <p:nvSpPr>
                <p:cNvPr id="75"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6"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71"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2"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3" name="组合 315"/>
          <p:cNvGrpSpPr>
            <a:grpSpLocks/>
          </p:cNvGrpSpPr>
          <p:nvPr/>
        </p:nvGrpSpPr>
        <p:grpSpPr bwMode="auto">
          <a:xfrm>
            <a:off x="1112838" y="3817303"/>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4" name="组合 316"/>
          <p:cNvGrpSpPr>
            <a:grpSpLocks/>
          </p:cNvGrpSpPr>
          <p:nvPr/>
        </p:nvGrpSpPr>
        <p:grpSpPr bwMode="auto">
          <a:xfrm>
            <a:off x="1112838" y="4645978"/>
            <a:ext cx="635000" cy="636587"/>
            <a:chOff x="1190461" y="2772022"/>
            <a:chExt cx="635025" cy="637257"/>
          </a:xfrm>
        </p:grpSpPr>
        <p:sp>
          <p:nvSpPr>
            <p:cNvPr id="81"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82"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5135" name="TextBox 317"/>
          <p:cNvSpPr txBox="1">
            <a:spLocks noChangeArrowheads="1"/>
          </p:cNvSpPr>
          <p:nvPr/>
        </p:nvSpPr>
        <p:spPr bwMode="auto">
          <a:xfrm>
            <a:off x="1033780" y="3135630"/>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3.1.1</a:t>
            </a:r>
            <a:endParaRPr lang="zh-CN" altLang="en-US" sz="1600" dirty="0"/>
          </a:p>
        </p:txBody>
      </p:sp>
      <p:sp>
        <p:nvSpPr>
          <p:cNvPr id="5136" name="TextBox 319"/>
          <p:cNvSpPr txBox="1">
            <a:spLocks noChangeArrowheads="1"/>
          </p:cNvSpPr>
          <p:nvPr/>
        </p:nvSpPr>
        <p:spPr bwMode="auto">
          <a:xfrm>
            <a:off x="1022350" y="4785678"/>
            <a:ext cx="792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3.1.3</a:t>
            </a:r>
          </a:p>
        </p:txBody>
      </p:sp>
      <p:sp>
        <p:nvSpPr>
          <p:cNvPr id="5137" name="TextBox 320"/>
          <p:cNvSpPr txBox="1">
            <a:spLocks noChangeArrowheads="1"/>
          </p:cNvSpPr>
          <p:nvPr/>
        </p:nvSpPr>
        <p:spPr bwMode="auto">
          <a:xfrm>
            <a:off x="3213100" y="3104515"/>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的演变</a:t>
            </a:r>
          </a:p>
        </p:txBody>
      </p:sp>
      <p:sp>
        <p:nvSpPr>
          <p:cNvPr id="5138" name="TextBox 321"/>
          <p:cNvSpPr txBox="1">
            <a:spLocks noChangeArrowheads="1"/>
          </p:cNvSpPr>
          <p:nvPr/>
        </p:nvSpPr>
        <p:spPr bwMode="auto">
          <a:xfrm>
            <a:off x="3213100" y="391255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的基本概念</a:t>
            </a:r>
          </a:p>
        </p:txBody>
      </p:sp>
      <p:sp>
        <p:nvSpPr>
          <p:cNvPr id="5139" name="TextBox 322"/>
          <p:cNvSpPr txBox="1">
            <a:spLocks noChangeArrowheads="1"/>
          </p:cNvSpPr>
          <p:nvPr/>
        </p:nvSpPr>
        <p:spPr bwMode="auto">
          <a:xfrm>
            <a:off x="3213100" y="4776153"/>
            <a:ext cx="244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的特点</a:t>
            </a:r>
          </a:p>
        </p:txBody>
      </p:sp>
      <p:sp>
        <p:nvSpPr>
          <p:cNvPr id="5140" name="TextBox 317"/>
          <p:cNvSpPr txBox="1">
            <a:spLocks noChangeArrowheads="1"/>
          </p:cNvSpPr>
          <p:nvPr/>
        </p:nvSpPr>
        <p:spPr bwMode="auto">
          <a:xfrm>
            <a:off x="1020763" y="395541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3.1.2</a:t>
            </a:r>
            <a:endParaRPr lang="zh-CN" altLang="en-US" sz="1600" dirty="0"/>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3548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a:t>
            </a:r>
            <a:r>
              <a:rPr lang="zh-CN" altLang="en-US" sz="2400" b="1" spc="200" dirty="0">
                <a:solidFill>
                  <a:srgbClr val="1369B2"/>
                </a:solidFill>
                <a:latin typeface="微软雅黑" pitchFamily="34" charset="-122"/>
                <a:ea typeface="微软雅黑" pitchFamily="34" charset="-122"/>
              </a:rPr>
              <a:t>使用</a:t>
            </a:r>
            <a:r>
              <a:rPr lang="en-US" altLang="zh-CN" sz="2400" b="1" spc="200" dirty="0">
                <a:solidFill>
                  <a:srgbClr val="1369B2"/>
                </a:solidFill>
                <a:latin typeface="微软雅黑" pitchFamily="34" charset="-122"/>
                <a:ea typeface="微软雅黑" pitchFamily="34" charset="-122"/>
              </a:rPr>
              <a:t>Java API</a:t>
            </a:r>
            <a:r>
              <a:rPr lang="zh-CN" altLang="en-US" sz="2400" b="1" spc="200" dirty="0">
                <a:solidFill>
                  <a:srgbClr val="1369B2"/>
                </a:solidFill>
                <a:latin typeface="微软雅黑" pitchFamily="34" charset="-122"/>
                <a:ea typeface="微软雅黑" pitchFamily="34" charset="-122"/>
              </a:rPr>
              <a:t>操作</a:t>
            </a:r>
            <a:r>
              <a:rPr lang="en-US" altLang="zh-CN" sz="2400" b="1" spc="200" dirty="0">
                <a:solidFill>
                  <a:srgbClr val="1369B2"/>
                </a:solidFill>
                <a:latin typeface="微软雅黑" pitchFamily="34" charset="-122"/>
                <a:ea typeface="微软雅黑" pitchFamily="34" charset="-122"/>
              </a:rPr>
              <a:t>HDFS</a:t>
            </a: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a:t>
            </a:r>
            <a:r>
              <a:rPr lang="zh-CN" altLang="en-US" sz="2000" b="1" dirty="0">
                <a:solidFill>
                  <a:schemeClr val="bg1"/>
                </a:solidFill>
                <a:latin typeface="微软雅黑" pitchFamily="34" charset="-122"/>
                <a:ea typeface="微软雅黑" pitchFamily="34" charset="-122"/>
              </a:rPr>
              <a:t>搭建项目环境</a:t>
            </a:r>
          </a:p>
        </p:txBody>
      </p:sp>
      <p:grpSp>
        <p:nvGrpSpPr>
          <p:cNvPr id="11" name="组合 10"/>
          <p:cNvGrpSpPr/>
          <p:nvPr/>
        </p:nvGrpSpPr>
        <p:grpSpPr>
          <a:xfrm>
            <a:off x="986094" y="2810441"/>
            <a:ext cx="7213849" cy="1292929"/>
            <a:chOff x="986094" y="2670938"/>
            <a:chExt cx="6763446" cy="1901413"/>
          </a:xfrm>
        </p:grpSpPr>
        <p:sp>
          <p:nvSpPr>
            <p:cNvPr id="16" name="矩形 15"/>
            <p:cNvSpPr/>
            <p:nvPr/>
          </p:nvSpPr>
          <p:spPr>
            <a:xfrm>
              <a:off x="1043243" y="2777019"/>
              <a:ext cx="6637717" cy="1701299"/>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创建一个项目名为“</a:t>
              </a:r>
              <a:r>
                <a:rPr lang="en-US" altLang="zh-CN" sz="1600" dirty="0">
                  <a:latin typeface="微软雅黑" pitchFamily="34" charset="-122"/>
                  <a:ea typeface="微软雅黑" pitchFamily="34" charset="-122"/>
                </a:rPr>
                <a:t>HadoopDemo</a:t>
              </a:r>
              <a:r>
                <a:rPr lang="zh-CN" altLang="en-US" sz="1600" dirty="0">
                  <a:latin typeface="微软雅黑" pitchFamily="34" charset="-122"/>
                  <a:ea typeface="微软雅黑" pitchFamily="34" charset="-122"/>
                </a:rPr>
                <a:t>”，包名为“</a:t>
              </a:r>
              <a:r>
                <a:rPr lang="en-US" altLang="zh-CN" sz="1600" dirty="0">
                  <a:latin typeface="微软雅黑" pitchFamily="34" charset="-122"/>
                  <a:ea typeface="微软雅黑" pitchFamily="34" charset="-122"/>
                </a:rPr>
                <a:t>com.itcast</a:t>
              </a:r>
              <a:r>
                <a:rPr lang="zh-CN" altLang="en-US" sz="1600" dirty="0">
                  <a:latin typeface="微软雅黑" pitchFamily="34" charset="-122"/>
                  <a:ea typeface="微软雅黑" pitchFamily="34" charset="-122"/>
                </a:rPr>
                <a:t>”的</a:t>
              </a:r>
              <a:r>
                <a:rPr lang="en-US" altLang="zh-CN" sz="1600" dirty="0">
                  <a:latin typeface="微软雅黑" pitchFamily="34" charset="-122"/>
                  <a:ea typeface="微软雅黑" pitchFamily="34" charset="-122"/>
                </a:rPr>
                <a:t>Maven</a:t>
              </a:r>
              <a:r>
                <a:rPr lang="zh-CN" altLang="en-US" sz="1600" dirty="0">
                  <a:latin typeface="微软雅黑" pitchFamily="34" charset="-122"/>
                  <a:ea typeface="微软雅黑" pitchFamily="34" charset="-122"/>
                </a:rPr>
                <a:t>项目，并在项目的</a:t>
              </a:r>
              <a:r>
                <a:rPr lang="en-US" altLang="zh-CN" sz="1600" dirty="0">
                  <a:latin typeface="微软雅黑" pitchFamily="34" charset="-122"/>
                  <a:ea typeface="微软雅黑" pitchFamily="34" charset="-122"/>
                </a:rPr>
                <a:t>pom.xml</a:t>
              </a:r>
              <a:r>
                <a:rPr lang="zh-CN" altLang="en-US" sz="1600" dirty="0">
                  <a:latin typeface="微软雅黑" pitchFamily="34" charset="-122"/>
                  <a:ea typeface="微软雅黑" pitchFamily="34" charset="-122"/>
                </a:rPr>
                <a:t>文件中引入</a:t>
              </a:r>
              <a:r>
                <a:rPr lang="en-US" altLang="zh-CN" sz="1600" dirty="0">
                  <a:latin typeface="微软雅黑" pitchFamily="34" charset="-122"/>
                  <a:ea typeface="微软雅黑" pitchFamily="34" charset="-122"/>
                </a:rPr>
                <a:t>hadoop-common</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hadoop-hdfs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hadoop-client</a:t>
              </a:r>
              <a:r>
                <a:rPr lang="zh-CN" altLang="en-US" sz="1600" dirty="0">
                  <a:latin typeface="微软雅黑" pitchFamily="34" charset="-122"/>
                  <a:ea typeface="微软雅黑" pitchFamily="34" charset="-122"/>
                </a:rPr>
                <a:t>以及单元测试</a:t>
              </a:r>
              <a:r>
                <a:rPr lang="en-US" altLang="zh-CN" sz="1600" dirty="0">
                  <a:latin typeface="微软雅黑" pitchFamily="34" charset="-122"/>
                  <a:ea typeface="微软雅黑" pitchFamily="34" charset="-122"/>
                </a:rPr>
                <a:t>junit</a:t>
              </a:r>
              <a:r>
                <a:rPr lang="zh-CN" altLang="en-US" sz="1600" dirty="0">
                  <a:latin typeface="微软雅黑" pitchFamily="34" charset="-122"/>
                  <a:ea typeface="微软雅黑" pitchFamily="34" charset="-122"/>
                </a:rPr>
                <a:t>的依赖。</a:t>
              </a:r>
            </a:p>
          </p:txBody>
        </p:sp>
        <p:sp>
          <p:nvSpPr>
            <p:cNvPr id="17" name="圆角矩形标注 16"/>
            <p:cNvSpPr/>
            <p:nvPr/>
          </p:nvSpPr>
          <p:spPr bwMode="auto">
            <a:xfrm>
              <a:off x="986094" y="2670938"/>
              <a:ext cx="6763446" cy="1901413"/>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
        <p:nvSpPr>
          <p:cNvPr id="18" name="圆角矩形 1"/>
          <p:cNvSpPr>
            <a:spLocks noChangeArrowheads="1"/>
          </p:cNvSpPr>
          <p:nvPr/>
        </p:nvSpPr>
        <p:spPr bwMode="auto">
          <a:xfrm>
            <a:off x="961640" y="43175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9" name="矩形 14"/>
          <p:cNvSpPr>
            <a:spLocks noChangeArrowheads="1"/>
          </p:cNvSpPr>
          <p:nvPr/>
        </p:nvSpPr>
        <p:spPr bwMode="auto">
          <a:xfrm>
            <a:off x="1419021" y="43469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初始化客户端对象</a:t>
            </a:r>
          </a:p>
        </p:txBody>
      </p:sp>
      <p:grpSp>
        <p:nvGrpSpPr>
          <p:cNvPr id="20" name="组合 19"/>
          <p:cNvGrpSpPr/>
          <p:nvPr/>
        </p:nvGrpSpPr>
        <p:grpSpPr>
          <a:xfrm>
            <a:off x="986094" y="5157401"/>
            <a:ext cx="7213849" cy="1292929"/>
            <a:chOff x="986094" y="2670938"/>
            <a:chExt cx="6763446" cy="1901413"/>
          </a:xfrm>
        </p:grpSpPr>
        <p:sp>
          <p:nvSpPr>
            <p:cNvPr id="21" name="矩形 20"/>
            <p:cNvSpPr/>
            <p:nvPr/>
          </p:nvSpPr>
          <p:spPr>
            <a:xfrm>
              <a:off x="1043243" y="2757808"/>
              <a:ext cx="6637717" cy="1701299"/>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首先在项目</a:t>
              </a:r>
              <a:r>
                <a:rPr lang="en-US" altLang="zh-CN" sz="1600" dirty="0">
                  <a:latin typeface="微软雅黑" pitchFamily="34" charset="-122"/>
                  <a:ea typeface="微软雅黑" pitchFamily="34" charset="-122"/>
                </a:rPr>
                <a:t>src</a:t>
              </a:r>
              <a:r>
                <a:rPr lang="zh-CN" altLang="en-US" sz="1600" dirty="0">
                  <a:latin typeface="微软雅黑" pitchFamily="34" charset="-122"/>
                  <a:ea typeface="微软雅黑" pitchFamily="34" charset="-122"/>
                </a:rPr>
                <a:t>文件夹下创建</a:t>
              </a:r>
              <a:r>
                <a:rPr lang="en-US" altLang="zh-CN" sz="1600" dirty="0">
                  <a:latin typeface="微软雅黑" pitchFamily="34" charset="-122"/>
                  <a:ea typeface="微软雅黑" pitchFamily="34" charset="-122"/>
                </a:rPr>
                <a:t>com.itcast.hdfsdemo</a:t>
              </a:r>
              <a:r>
                <a:rPr lang="zh-CN" altLang="en-US" sz="1600" dirty="0">
                  <a:latin typeface="微软雅黑" pitchFamily="34" charset="-122"/>
                  <a:ea typeface="微软雅黑" pitchFamily="34" charset="-122"/>
                </a:rPr>
                <a:t>包，并在该包下创建</a:t>
              </a:r>
              <a:r>
                <a:rPr lang="en-US" altLang="zh-CN" sz="1600" dirty="0">
                  <a:latin typeface="微软雅黑" pitchFamily="34" charset="-122"/>
                  <a:ea typeface="微软雅黑" pitchFamily="34" charset="-122"/>
                </a:rPr>
                <a:t>HDFS_CRUD.java</a:t>
              </a:r>
              <a:r>
                <a:rPr lang="zh-CN" altLang="en-US" sz="1600" dirty="0">
                  <a:latin typeface="微软雅黑" pitchFamily="34" charset="-122"/>
                  <a:ea typeface="微软雅黑" pitchFamily="34" charset="-122"/>
                </a:rPr>
                <a:t>文件，编写</a:t>
              </a:r>
              <a:r>
                <a:rPr lang="en-US" altLang="zh-CN" sz="1600" dirty="0">
                  <a:latin typeface="微软雅黑" pitchFamily="34" charset="-122"/>
                  <a:ea typeface="微软雅黑" pitchFamily="34" charset="-122"/>
                </a:rPr>
                <a:t>Java</a:t>
              </a:r>
              <a:r>
                <a:rPr lang="zh-CN" altLang="en-US" sz="1600" dirty="0">
                  <a:latin typeface="微软雅黑" pitchFamily="34" charset="-122"/>
                  <a:ea typeface="微软雅黑" pitchFamily="34" charset="-122"/>
                </a:rPr>
                <a:t>测试类，构建</a:t>
              </a:r>
              <a:r>
                <a:rPr lang="en-US" altLang="zh-CN" sz="1600" dirty="0">
                  <a:latin typeface="微软雅黑" pitchFamily="34" charset="-122"/>
                  <a:ea typeface="微软雅黑" pitchFamily="34" charset="-122"/>
                </a:rPr>
                <a:t>Configuration</a:t>
              </a:r>
              <a:r>
                <a:rPr lang="zh-CN" altLang="en-US" sz="1600" dirty="0">
                  <a:latin typeface="微软雅黑" pitchFamily="34" charset="-122"/>
                  <a:ea typeface="微软雅黑" pitchFamily="34" charset="-122"/>
                </a:rPr>
                <a:t>和</a:t>
              </a:r>
              <a:r>
                <a:rPr lang="en-US" altLang="zh-CN" sz="1600" dirty="0">
                  <a:latin typeface="微软雅黑" pitchFamily="34" charset="-122"/>
                  <a:ea typeface="微软雅黑" pitchFamily="34" charset="-122"/>
                </a:rPr>
                <a:t>FileSystem</a:t>
              </a:r>
              <a:r>
                <a:rPr lang="zh-CN" altLang="en-US" sz="1600" dirty="0">
                  <a:latin typeface="微软雅黑" pitchFamily="34" charset="-122"/>
                  <a:ea typeface="微软雅黑" pitchFamily="34" charset="-122"/>
                </a:rPr>
                <a:t>对象，初始化一个客户端实例进行相应的操作。</a:t>
              </a:r>
            </a:p>
          </p:txBody>
        </p:sp>
        <p:sp>
          <p:nvSpPr>
            <p:cNvPr id="22" name="圆角矩形标注 21"/>
            <p:cNvSpPr/>
            <p:nvPr/>
          </p:nvSpPr>
          <p:spPr bwMode="auto">
            <a:xfrm>
              <a:off x="986094" y="2670938"/>
              <a:ext cx="6763446" cy="1901413"/>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1283135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3548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a:t>
            </a:r>
            <a:r>
              <a:rPr lang="zh-CN" altLang="en-US" sz="2400" b="1" spc="200" dirty="0">
                <a:solidFill>
                  <a:srgbClr val="1369B2"/>
                </a:solidFill>
                <a:latin typeface="微软雅黑" pitchFamily="34" charset="-122"/>
                <a:ea typeface="微软雅黑" pitchFamily="34" charset="-122"/>
              </a:rPr>
              <a:t>使用</a:t>
            </a:r>
            <a:r>
              <a:rPr lang="en-US" altLang="zh-CN" sz="2400" b="1" spc="200" dirty="0">
                <a:solidFill>
                  <a:srgbClr val="1369B2"/>
                </a:solidFill>
                <a:latin typeface="微软雅黑" pitchFamily="34" charset="-122"/>
                <a:ea typeface="微软雅黑" pitchFamily="34" charset="-122"/>
              </a:rPr>
              <a:t>Java API</a:t>
            </a:r>
            <a:r>
              <a:rPr lang="zh-CN" altLang="en-US" sz="2400" b="1" spc="200" dirty="0">
                <a:solidFill>
                  <a:srgbClr val="1369B2"/>
                </a:solidFill>
                <a:latin typeface="微软雅黑" pitchFamily="34" charset="-122"/>
                <a:ea typeface="微软雅黑" pitchFamily="34" charset="-122"/>
              </a:rPr>
              <a:t>操作</a:t>
            </a:r>
            <a:r>
              <a:rPr lang="en-US" altLang="zh-CN" sz="2400" b="1" spc="200" dirty="0">
                <a:solidFill>
                  <a:srgbClr val="1369B2"/>
                </a:solidFill>
                <a:latin typeface="微软雅黑" pitchFamily="34" charset="-122"/>
                <a:ea typeface="微软雅黑" pitchFamily="34" charset="-122"/>
              </a:rPr>
              <a:t>HDFS</a:t>
            </a: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a:t>
            </a:r>
            <a:r>
              <a:rPr lang="zh-CN" altLang="en-US" sz="2000" b="1" dirty="0">
                <a:solidFill>
                  <a:schemeClr val="bg1"/>
                </a:solidFill>
                <a:latin typeface="微软雅黑" pitchFamily="34" charset="-122"/>
                <a:ea typeface="微软雅黑" pitchFamily="34" charset="-122"/>
              </a:rPr>
              <a:t>上传文件到</a:t>
            </a:r>
            <a:r>
              <a:rPr lang="en-US" altLang="zh-CN" sz="2000" b="1" dirty="0">
                <a:solidFill>
                  <a:schemeClr val="bg1"/>
                </a:solidFill>
                <a:latin typeface="微软雅黑" pitchFamily="34" charset="-122"/>
                <a:ea typeface="微软雅黑" pitchFamily="34" charset="-122"/>
              </a:rPr>
              <a:t>HDFS</a:t>
            </a:r>
            <a:endParaRPr lang="zh-CN" altLang="en-US" sz="2000" b="1" dirty="0">
              <a:solidFill>
                <a:schemeClr val="bg1"/>
              </a:solidFill>
              <a:latin typeface="微软雅黑" pitchFamily="34" charset="-122"/>
              <a:ea typeface="微软雅黑" pitchFamily="34" charset="-122"/>
            </a:endParaRPr>
          </a:p>
        </p:txBody>
      </p:sp>
      <p:grpSp>
        <p:nvGrpSpPr>
          <p:cNvPr id="11" name="组合 10"/>
          <p:cNvGrpSpPr/>
          <p:nvPr/>
        </p:nvGrpSpPr>
        <p:grpSpPr>
          <a:xfrm>
            <a:off x="986094" y="2810442"/>
            <a:ext cx="7213849" cy="1292929"/>
            <a:chOff x="986094" y="2670938"/>
            <a:chExt cx="6763446" cy="1901413"/>
          </a:xfrm>
        </p:grpSpPr>
        <p:sp>
          <p:nvSpPr>
            <p:cNvPr id="16" name="矩形 15"/>
            <p:cNvSpPr/>
            <p:nvPr/>
          </p:nvSpPr>
          <p:spPr>
            <a:xfrm>
              <a:off x="1043243" y="2743397"/>
              <a:ext cx="6637717" cy="1701299"/>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由于采用</a:t>
              </a:r>
              <a:r>
                <a:rPr lang="en-US" altLang="zh-CN" sz="1600" dirty="0">
                  <a:latin typeface="微软雅黑" pitchFamily="34" charset="-122"/>
                  <a:ea typeface="微软雅黑" pitchFamily="34" charset="-122"/>
                </a:rPr>
                <a:t>Java</a:t>
              </a:r>
              <a:r>
                <a:rPr lang="zh-CN" altLang="en-US" sz="1600" dirty="0">
                  <a:latin typeface="微软雅黑" pitchFamily="34" charset="-122"/>
                  <a:ea typeface="微软雅黑" pitchFamily="34" charset="-122"/>
                </a:rPr>
                <a:t>测试类来实现</a:t>
              </a:r>
              <a:r>
                <a:rPr lang="en-US" altLang="zh-CN" sz="1600" dirty="0">
                  <a:latin typeface="微软雅黑" pitchFamily="34" charset="-122"/>
                  <a:ea typeface="微软雅黑" pitchFamily="34" charset="-122"/>
                </a:rPr>
                <a:t>JavaApi</a:t>
              </a:r>
              <a:r>
                <a:rPr lang="zh-CN" altLang="en-US" sz="1600" dirty="0">
                  <a:latin typeface="微软雅黑" pitchFamily="34" charset="-122"/>
                  <a:ea typeface="微软雅黑" pitchFamily="34" charset="-122"/>
                </a:rPr>
                <a:t>对</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的操作，因此可以在</a:t>
              </a:r>
              <a:r>
                <a:rPr lang="en-US" altLang="zh-CN" sz="1600" dirty="0">
                  <a:latin typeface="微软雅黑" pitchFamily="34" charset="-122"/>
                  <a:ea typeface="微软雅黑" pitchFamily="34" charset="-122"/>
                </a:rPr>
                <a:t>HDFS_CRUD.java</a:t>
              </a:r>
              <a:r>
                <a:rPr lang="zh-CN" altLang="en-US" sz="1600" dirty="0">
                  <a:latin typeface="微软雅黑" pitchFamily="34" charset="-122"/>
                  <a:ea typeface="微软雅黑" pitchFamily="34" charset="-122"/>
                </a:rPr>
                <a:t>文件中添加一个</a:t>
              </a:r>
              <a:r>
                <a:rPr lang="en-US" altLang="zh-CN" sz="1600" dirty="0">
                  <a:latin typeface="微软雅黑" pitchFamily="34" charset="-122"/>
                  <a:ea typeface="微软雅黑" pitchFamily="34" charset="-122"/>
                </a:rPr>
                <a:t>testAddFileToHdfs()</a:t>
              </a:r>
              <a:r>
                <a:rPr lang="zh-CN" altLang="en-US" sz="1600" dirty="0">
                  <a:latin typeface="微软雅黑" pitchFamily="34" charset="-122"/>
                  <a:ea typeface="微软雅黑" pitchFamily="34" charset="-122"/>
                </a:rPr>
                <a:t>方法来演示本地文件上传到</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的示例。</a:t>
              </a:r>
            </a:p>
          </p:txBody>
        </p:sp>
        <p:sp>
          <p:nvSpPr>
            <p:cNvPr id="17" name="圆角矩形标注 16"/>
            <p:cNvSpPr/>
            <p:nvPr/>
          </p:nvSpPr>
          <p:spPr bwMode="auto">
            <a:xfrm>
              <a:off x="986094" y="2670938"/>
              <a:ext cx="6763446" cy="1901413"/>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
        <p:nvSpPr>
          <p:cNvPr id="18" name="圆角矩形 1"/>
          <p:cNvSpPr>
            <a:spLocks noChangeArrowheads="1"/>
          </p:cNvSpPr>
          <p:nvPr/>
        </p:nvSpPr>
        <p:spPr bwMode="auto">
          <a:xfrm>
            <a:off x="961640" y="43175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9" name="矩形 14"/>
          <p:cNvSpPr>
            <a:spLocks noChangeArrowheads="1"/>
          </p:cNvSpPr>
          <p:nvPr/>
        </p:nvSpPr>
        <p:spPr bwMode="auto">
          <a:xfrm>
            <a:off x="1419021" y="43469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a:t>
            </a:r>
            <a:r>
              <a:rPr lang="zh-CN" altLang="en-US" sz="2000" b="1" dirty="0">
                <a:solidFill>
                  <a:schemeClr val="bg1"/>
                </a:solidFill>
                <a:latin typeface="微软雅黑" pitchFamily="34" charset="-122"/>
                <a:ea typeface="微软雅黑" pitchFamily="34" charset="-122"/>
              </a:rPr>
              <a:t>从</a:t>
            </a:r>
            <a:r>
              <a:rPr lang="en-US" altLang="zh-CN" sz="2000" b="1" dirty="0">
                <a:solidFill>
                  <a:schemeClr val="bg1"/>
                </a:solidFill>
                <a:latin typeface="微软雅黑" pitchFamily="34" charset="-122"/>
                <a:ea typeface="微软雅黑" pitchFamily="34" charset="-122"/>
              </a:rPr>
              <a:t>HDFS</a:t>
            </a:r>
            <a:r>
              <a:rPr lang="zh-CN" altLang="en-US" sz="2000" b="1" dirty="0">
                <a:solidFill>
                  <a:schemeClr val="bg1"/>
                </a:solidFill>
                <a:latin typeface="微软雅黑" pitchFamily="34" charset="-122"/>
                <a:ea typeface="微软雅黑" pitchFamily="34" charset="-122"/>
              </a:rPr>
              <a:t>下载文件到本地</a:t>
            </a:r>
          </a:p>
        </p:txBody>
      </p:sp>
      <p:grpSp>
        <p:nvGrpSpPr>
          <p:cNvPr id="20" name="组合 19"/>
          <p:cNvGrpSpPr/>
          <p:nvPr/>
        </p:nvGrpSpPr>
        <p:grpSpPr>
          <a:xfrm>
            <a:off x="986094" y="5085840"/>
            <a:ext cx="7213849" cy="896948"/>
            <a:chOff x="986094" y="2642542"/>
            <a:chExt cx="6763446" cy="1319074"/>
          </a:xfrm>
        </p:grpSpPr>
        <p:sp>
          <p:nvSpPr>
            <p:cNvPr id="21" name="矩形 20"/>
            <p:cNvSpPr/>
            <p:nvPr/>
          </p:nvSpPr>
          <p:spPr>
            <a:xfrm>
              <a:off x="1043243" y="2642542"/>
              <a:ext cx="6637717" cy="1158150"/>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HDFS_CRUD.java</a:t>
              </a:r>
              <a:r>
                <a:rPr lang="zh-CN" altLang="en-US" sz="1600" dirty="0">
                  <a:latin typeface="微软雅黑" pitchFamily="34" charset="-122"/>
                  <a:ea typeface="微软雅黑" pitchFamily="34" charset="-122"/>
                </a:rPr>
                <a:t>文件中添加一个</a:t>
              </a:r>
              <a:r>
                <a:rPr lang="en-US" altLang="zh-CN" sz="1600" dirty="0">
                  <a:latin typeface="微软雅黑" pitchFamily="34" charset="-122"/>
                  <a:ea typeface="微软雅黑" pitchFamily="34" charset="-122"/>
                </a:rPr>
                <a:t>testDownloadFileToLocal()</a:t>
              </a:r>
              <a:r>
                <a:rPr lang="zh-CN" altLang="en-US" sz="1600" dirty="0">
                  <a:latin typeface="微软雅黑" pitchFamily="34" charset="-122"/>
                  <a:ea typeface="微软雅黑" pitchFamily="34" charset="-122"/>
                </a:rPr>
                <a:t>方法，来实现从</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中下载文件到本地系统的功能。</a:t>
              </a:r>
            </a:p>
          </p:txBody>
        </p:sp>
        <p:sp>
          <p:nvSpPr>
            <p:cNvPr id="22" name="圆角矩形标注 21"/>
            <p:cNvSpPr/>
            <p:nvPr/>
          </p:nvSpPr>
          <p:spPr bwMode="auto">
            <a:xfrm>
              <a:off x="986094" y="2670940"/>
              <a:ext cx="6763446" cy="1290676"/>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14320874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1270"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755775" y="1143000"/>
            <a:ext cx="53548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a:t>
            </a:r>
            <a:r>
              <a:rPr lang="en-US" altLang="zh-CN" sz="2400" b="1" spc="200" dirty="0">
                <a:solidFill>
                  <a:srgbClr val="1369B2"/>
                </a:solidFill>
                <a:latin typeface="微软雅黑" pitchFamily="34" charset="-122"/>
                <a:ea typeface="微软雅黑" pitchFamily="34" charset="-122"/>
              </a:rPr>
              <a:t>——</a:t>
            </a:r>
            <a:r>
              <a:rPr lang="zh-CN" altLang="en-US" sz="2400" b="1" spc="200" dirty="0">
                <a:solidFill>
                  <a:srgbClr val="1369B2"/>
                </a:solidFill>
                <a:latin typeface="微软雅黑" pitchFamily="34" charset="-122"/>
                <a:ea typeface="微软雅黑" pitchFamily="34" charset="-122"/>
              </a:rPr>
              <a:t>使用</a:t>
            </a:r>
            <a:r>
              <a:rPr lang="en-US" altLang="zh-CN" sz="2400" b="1" spc="200" dirty="0">
                <a:solidFill>
                  <a:srgbClr val="1369B2"/>
                </a:solidFill>
                <a:latin typeface="微软雅黑" pitchFamily="34" charset="-122"/>
                <a:ea typeface="微软雅黑" pitchFamily="34" charset="-122"/>
              </a:rPr>
              <a:t>Java API</a:t>
            </a:r>
            <a:r>
              <a:rPr lang="zh-CN" altLang="en-US" sz="2400" b="1" spc="200" dirty="0">
                <a:solidFill>
                  <a:srgbClr val="1369B2"/>
                </a:solidFill>
                <a:latin typeface="微软雅黑" pitchFamily="34" charset="-122"/>
                <a:ea typeface="微软雅黑" pitchFamily="34" charset="-122"/>
              </a:rPr>
              <a:t>操作</a:t>
            </a:r>
            <a:r>
              <a:rPr lang="en-US" altLang="zh-CN" sz="2400" b="1" spc="200" dirty="0">
                <a:solidFill>
                  <a:srgbClr val="1369B2"/>
                </a:solidFill>
                <a:latin typeface="微软雅黑" pitchFamily="34" charset="-122"/>
                <a:ea typeface="微软雅黑" pitchFamily="34" charset="-122"/>
              </a:rPr>
              <a:t>HDFS</a:t>
            </a:r>
          </a:p>
        </p:txBody>
      </p:sp>
      <p:sp>
        <p:nvSpPr>
          <p:cNvPr id="4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执行程序展示运行结果。</a:t>
            </a:r>
          </a:p>
        </p:txBody>
      </p:sp>
      <p:sp>
        <p:nvSpPr>
          <p:cNvPr id="13" name="标题 1"/>
          <p:cNvSpPr>
            <a:spLocks noChangeArrowheads="1"/>
          </p:cNvSpPr>
          <p:nvPr/>
        </p:nvSpPr>
        <p:spPr bwMode="auto">
          <a:xfrm>
            <a:off x="67945" y="147955"/>
            <a:ext cx="676719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3.4 </a:t>
            </a:r>
            <a:r>
              <a:rPr lang="en-US" altLang="zh-CN" sz="3200" b="1" spc="-100" dirty="0">
                <a:solidFill>
                  <a:srgbClr val="1369B2"/>
                </a:solidFill>
                <a:latin typeface="微软雅黑" pitchFamily="34" charset="-122"/>
                <a:ea typeface="微软雅黑" pitchFamily="34" charset="-122"/>
                <a:sym typeface="宋体" pitchFamily="2" charset="-122"/>
              </a:rPr>
              <a:t>HDFS</a:t>
            </a:r>
            <a:r>
              <a:rPr lang="zh-CN" altLang="en-US" sz="3200" b="1" spc="-100" dirty="0">
                <a:solidFill>
                  <a:srgbClr val="1369B2"/>
                </a:solidFill>
                <a:latin typeface="微软雅黑" pitchFamily="34" charset="-122"/>
                <a:ea typeface="微软雅黑" pitchFamily="34" charset="-122"/>
                <a:sym typeface="宋体" pitchFamily="2" charset="-122"/>
              </a:rPr>
              <a:t>的</a:t>
            </a:r>
            <a:r>
              <a:rPr lang="en-US" altLang="zh-CN" sz="3200" b="1" spc="-100" dirty="0">
                <a:solidFill>
                  <a:srgbClr val="1369B2"/>
                </a:solidFill>
                <a:latin typeface="微软雅黑" pitchFamily="34" charset="-122"/>
                <a:ea typeface="微软雅黑" pitchFamily="34" charset="-122"/>
                <a:sym typeface="宋体" pitchFamily="2" charset="-122"/>
              </a:rPr>
              <a:t>Java API</a:t>
            </a:r>
            <a:r>
              <a:rPr lang="zh-CN" altLang="en-US" sz="3200" b="1" spc="-100" dirty="0">
                <a:solidFill>
                  <a:srgbClr val="1369B2"/>
                </a:solidFill>
                <a:latin typeface="微软雅黑" pitchFamily="34" charset="-122"/>
                <a:ea typeface="微软雅黑" pitchFamily="34" charset="-122"/>
                <a:sym typeface="宋体" pitchFamily="2" charset="-122"/>
              </a:rPr>
              <a:t>操作</a:t>
            </a:r>
          </a:p>
        </p:txBody>
      </p:sp>
      <p:sp>
        <p:nvSpPr>
          <p:cNvPr id="9" name="圆角矩形 1"/>
          <p:cNvSpPr>
            <a:spLocks noChangeArrowheads="1"/>
          </p:cNvSpPr>
          <p:nvPr/>
        </p:nvSpPr>
        <p:spPr bwMode="auto">
          <a:xfrm>
            <a:off x="961640" y="199347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0" name="矩形 14"/>
          <p:cNvSpPr>
            <a:spLocks noChangeArrowheads="1"/>
          </p:cNvSpPr>
          <p:nvPr/>
        </p:nvSpPr>
        <p:spPr bwMode="auto">
          <a:xfrm>
            <a:off x="1419021" y="202287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目录操作</a:t>
            </a:r>
          </a:p>
        </p:txBody>
      </p:sp>
      <p:grpSp>
        <p:nvGrpSpPr>
          <p:cNvPr id="11" name="组合 10"/>
          <p:cNvGrpSpPr/>
          <p:nvPr/>
        </p:nvGrpSpPr>
        <p:grpSpPr>
          <a:xfrm>
            <a:off x="986094" y="2810442"/>
            <a:ext cx="7213849" cy="961458"/>
            <a:chOff x="986094" y="2670939"/>
            <a:chExt cx="6763446" cy="1413944"/>
          </a:xfrm>
        </p:grpSpPr>
        <p:sp>
          <p:nvSpPr>
            <p:cNvPr id="16" name="矩形 15"/>
            <p:cNvSpPr/>
            <p:nvPr/>
          </p:nvSpPr>
          <p:spPr>
            <a:xfrm>
              <a:off x="1043243" y="2743397"/>
              <a:ext cx="6637717" cy="1222085"/>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HDFS_CRUD.java</a:t>
              </a:r>
              <a:r>
                <a:rPr lang="zh-CN" altLang="en-US" sz="1600" dirty="0">
                  <a:latin typeface="微软雅黑" pitchFamily="34" charset="-122"/>
                  <a:ea typeface="微软雅黑" pitchFamily="34" charset="-122"/>
                </a:rPr>
                <a:t>文件添加一个</a:t>
              </a:r>
              <a:r>
                <a:rPr lang="en-US" altLang="zh-CN" sz="1600" dirty="0">
                  <a:latin typeface="微软雅黑" pitchFamily="34" charset="-122"/>
                  <a:ea typeface="微软雅黑" pitchFamily="34" charset="-122"/>
                </a:rPr>
                <a:t>testMkdirAndDeleteAndRename()</a:t>
              </a:r>
              <a:r>
                <a:rPr lang="zh-CN" altLang="en-US" sz="1600" dirty="0">
                  <a:latin typeface="微软雅黑" pitchFamily="34" charset="-122"/>
                  <a:ea typeface="微软雅黑" pitchFamily="34" charset="-122"/>
                </a:rPr>
                <a:t>方法，实现目录的创建、删除、重命名的功能。</a:t>
              </a:r>
            </a:p>
          </p:txBody>
        </p:sp>
        <p:sp>
          <p:nvSpPr>
            <p:cNvPr id="17" name="圆角矩形标注 16"/>
            <p:cNvSpPr/>
            <p:nvPr/>
          </p:nvSpPr>
          <p:spPr bwMode="auto">
            <a:xfrm>
              <a:off x="986094" y="2670939"/>
              <a:ext cx="6763446" cy="1413944"/>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
        <p:nvSpPr>
          <p:cNvPr id="18" name="圆角矩形 1"/>
          <p:cNvSpPr>
            <a:spLocks noChangeArrowheads="1"/>
          </p:cNvSpPr>
          <p:nvPr/>
        </p:nvSpPr>
        <p:spPr bwMode="auto">
          <a:xfrm>
            <a:off x="961640" y="4020398"/>
            <a:ext cx="4781550"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9" name="矩形 14"/>
          <p:cNvSpPr>
            <a:spLocks noChangeArrowheads="1"/>
          </p:cNvSpPr>
          <p:nvPr/>
        </p:nvSpPr>
        <p:spPr bwMode="auto">
          <a:xfrm>
            <a:off x="1419021" y="4049790"/>
            <a:ext cx="3507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6. </a:t>
            </a:r>
            <a:r>
              <a:rPr lang="zh-CN" altLang="en-US" sz="2000" b="1" dirty="0">
                <a:solidFill>
                  <a:schemeClr val="bg1"/>
                </a:solidFill>
                <a:latin typeface="微软雅黑" pitchFamily="34" charset="-122"/>
                <a:ea typeface="微软雅黑" pitchFamily="34" charset="-122"/>
              </a:rPr>
              <a:t>查看目录中的文件信息</a:t>
            </a:r>
          </a:p>
        </p:txBody>
      </p:sp>
      <p:grpSp>
        <p:nvGrpSpPr>
          <p:cNvPr id="20" name="组合 19"/>
          <p:cNvGrpSpPr/>
          <p:nvPr/>
        </p:nvGrpSpPr>
        <p:grpSpPr>
          <a:xfrm>
            <a:off x="986094" y="4840912"/>
            <a:ext cx="7213849" cy="896948"/>
            <a:chOff x="986094" y="2642542"/>
            <a:chExt cx="6763446" cy="1319074"/>
          </a:xfrm>
        </p:grpSpPr>
        <p:sp>
          <p:nvSpPr>
            <p:cNvPr id="21" name="矩形 20"/>
            <p:cNvSpPr/>
            <p:nvPr/>
          </p:nvSpPr>
          <p:spPr>
            <a:xfrm>
              <a:off x="1043243" y="2642542"/>
              <a:ext cx="6637717" cy="1158150"/>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HDFS_CRUD.java</a:t>
              </a:r>
              <a:r>
                <a:rPr lang="zh-CN" altLang="en-US" sz="1600" dirty="0">
                  <a:latin typeface="微软雅黑" pitchFamily="34" charset="-122"/>
                  <a:ea typeface="微软雅黑" pitchFamily="34" charset="-122"/>
                </a:rPr>
                <a:t>文件中添加一个</a:t>
              </a:r>
              <a:r>
                <a:rPr lang="en-US" altLang="zh-CN" sz="1600" dirty="0">
                  <a:latin typeface="微软雅黑" pitchFamily="34" charset="-122"/>
                  <a:ea typeface="微软雅黑" pitchFamily="34" charset="-122"/>
                </a:rPr>
                <a:t>testListFiles()</a:t>
              </a:r>
              <a:r>
                <a:rPr lang="zh-CN" altLang="en-US" sz="1600" dirty="0">
                  <a:latin typeface="微软雅黑" pitchFamily="34" charset="-122"/>
                  <a:ea typeface="微软雅黑" pitchFamily="34" charset="-122"/>
                </a:rPr>
                <a:t>方法，实现查看目录中所有文件的详细信息的功能。</a:t>
              </a:r>
            </a:p>
          </p:txBody>
        </p:sp>
        <p:sp>
          <p:nvSpPr>
            <p:cNvPr id="22" name="圆角矩形标注 21"/>
            <p:cNvSpPr/>
            <p:nvPr/>
          </p:nvSpPr>
          <p:spPr bwMode="auto">
            <a:xfrm>
              <a:off x="986094" y="2670940"/>
              <a:ext cx="6763446" cy="1290676"/>
            </a:xfrm>
            <a:prstGeom prst="wedgeRoundRectCallout">
              <a:avLst>
                <a:gd name="adj1" fmla="val -20222"/>
                <a:gd name="adj2" fmla="val -59808"/>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p>
              <a:pPr eaLnBrk="1" hangingPunct="1">
                <a:buFont typeface="Arial" pitchFamily="34" charset="0"/>
                <a:buNone/>
                <a:defRPr/>
              </a:pPr>
              <a:endParaRPr lang="zh-CN" altLang="en-US">
                <a:latin typeface="Arial" charset="0"/>
              </a:endParaRPr>
            </a:p>
          </p:txBody>
        </p:sp>
      </p:grpSp>
    </p:spTree>
    <p:custDataLst>
      <p:tags r:id="rId1"/>
    </p:custDataLst>
    <p:extLst>
      <p:ext uri="{BB962C8B-B14F-4D97-AF65-F5344CB8AC3E}">
        <p14:creationId xmlns:p14="http://schemas.microsoft.com/office/powerpoint/2010/main" val="23209766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150" name="TextBox 312"/>
          <p:cNvSpPr txBox="1">
            <a:spLocks noChangeArrowheads="1"/>
          </p:cNvSpPr>
          <p:nvPr/>
        </p:nvSpPr>
        <p:spPr bwMode="auto">
          <a:xfrm>
            <a:off x="2660650"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3.2  HDFS</a:t>
            </a:r>
            <a:r>
              <a:rPr lang="zh-CN" altLang="en-US" sz="2800" b="1" dirty="0"/>
              <a:t>的架构和原理</a:t>
            </a:r>
          </a:p>
        </p:txBody>
      </p:sp>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6153" name="组合 311"/>
          <p:cNvGrpSpPr>
            <a:grpSpLocks/>
          </p:cNvGrpSpPr>
          <p:nvPr/>
        </p:nvGrpSpPr>
        <p:grpSpPr bwMode="auto">
          <a:xfrm>
            <a:off x="1087438" y="3008630"/>
            <a:ext cx="7648575" cy="668338"/>
            <a:chOff x="1010252" y="5045323"/>
            <a:chExt cx="7647973" cy="669007"/>
          </a:xfrm>
        </p:grpSpPr>
        <p:grpSp>
          <p:nvGrpSpPr>
            <p:cNvPr id="6195"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201"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7" name="组合 347"/>
            <p:cNvGrpSpPr>
              <a:grpSpLocks/>
            </p:cNvGrpSpPr>
            <p:nvPr/>
          </p:nvGrpSpPr>
          <p:grpSpPr bwMode="auto">
            <a:xfrm>
              <a:off x="1010252" y="5045328"/>
              <a:ext cx="634950" cy="637227"/>
              <a:chOff x="1071531" y="4776118"/>
              <a:chExt cx="903180" cy="906418"/>
            </a:xfrm>
          </p:grpSpPr>
          <p:sp>
            <p:nvSpPr>
              <p:cNvPr id="55"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6154" name="组合 313"/>
          <p:cNvGrpSpPr>
            <a:grpSpLocks/>
          </p:cNvGrpSpPr>
          <p:nvPr/>
        </p:nvGrpSpPr>
        <p:grpSpPr bwMode="auto">
          <a:xfrm>
            <a:off x="1328738" y="3864293"/>
            <a:ext cx="7407275" cy="668337"/>
            <a:chOff x="1252258" y="5045323"/>
            <a:chExt cx="7405967" cy="669007"/>
          </a:xfrm>
        </p:grpSpPr>
        <p:grpSp>
          <p:nvGrpSpPr>
            <p:cNvPr id="6188"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2"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156" name="组合 315"/>
          <p:cNvGrpSpPr>
            <a:grpSpLocks/>
          </p:cNvGrpSpPr>
          <p:nvPr/>
        </p:nvGrpSpPr>
        <p:grpSpPr bwMode="auto">
          <a:xfrm>
            <a:off x="1112838" y="3842068"/>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158" name="TextBox 317"/>
          <p:cNvSpPr txBox="1">
            <a:spLocks noChangeArrowheads="1"/>
          </p:cNvSpPr>
          <p:nvPr/>
        </p:nvSpPr>
        <p:spPr bwMode="auto">
          <a:xfrm>
            <a:off x="1024255" y="312610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3.2.1</a:t>
            </a:r>
            <a:endParaRPr lang="zh-CN" altLang="en-US" sz="1600" dirty="0"/>
          </a:p>
        </p:txBody>
      </p:sp>
      <p:sp>
        <p:nvSpPr>
          <p:cNvPr id="6160" name="TextBox 320"/>
          <p:cNvSpPr txBox="1">
            <a:spLocks noChangeArrowheads="1"/>
          </p:cNvSpPr>
          <p:nvPr/>
        </p:nvSpPr>
        <p:spPr bwMode="auto">
          <a:xfrm>
            <a:off x="3213100" y="3110230"/>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存储架构</a:t>
            </a:r>
          </a:p>
        </p:txBody>
      </p:sp>
      <p:sp>
        <p:nvSpPr>
          <p:cNvPr id="6161" name="TextBox 321"/>
          <p:cNvSpPr txBox="1">
            <a:spLocks noChangeArrowheads="1"/>
          </p:cNvSpPr>
          <p:nvPr/>
        </p:nvSpPr>
        <p:spPr bwMode="auto">
          <a:xfrm>
            <a:off x="3213100" y="396589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文件读写原理</a:t>
            </a:r>
          </a:p>
        </p:txBody>
      </p:sp>
      <p:sp>
        <p:nvSpPr>
          <p:cNvPr id="6163" name="TextBox 317"/>
          <p:cNvSpPr txBox="1">
            <a:spLocks noChangeArrowheads="1"/>
          </p:cNvSpPr>
          <p:nvPr/>
        </p:nvSpPr>
        <p:spPr bwMode="auto">
          <a:xfrm>
            <a:off x="1027113" y="396430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3.2.2</a:t>
            </a:r>
            <a:endParaRPr lang="zh-CN" altLang="en-US" sz="1600" dirty="0"/>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174" name="TextBox 312"/>
          <p:cNvSpPr txBox="1">
            <a:spLocks noChangeArrowheads="1"/>
          </p:cNvSpPr>
          <p:nvPr/>
        </p:nvSpPr>
        <p:spPr bwMode="auto">
          <a:xfrm>
            <a:off x="2670175"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3.3  HDFS</a:t>
            </a:r>
            <a:r>
              <a:rPr lang="zh-CN" altLang="en-US" sz="2800" b="1" dirty="0"/>
              <a:t>的</a:t>
            </a:r>
            <a:r>
              <a:rPr lang="en-US" altLang="zh-CN" sz="2800" b="1" dirty="0"/>
              <a:t>Shell</a:t>
            </a:r>
            <a:r>
              <a:rPr lang="zh-CN" altLang="en-US" sz="2800" b="1" dirty="0"/>
              <a:t>操作</a:t>
            </a:r>
          </a:p>
        </p:txBody>
      </p:sp>
      <p:pic>
        <p:nvPicPr>
          <p:cNvPr id="7175"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7177" name="组合 1"/>
          <p:cNvGrpSpPr>
            <a:grpSpLocks/>
          </p:cNvGrpSpPr>
          <p:nvPr/>
        </p:nvGrpSpPr>
        <p:grpSpPr bwMode="auto">
          <a:xfrm>
            <a:off x="1081088" y="3131820"/>
            <a:ext cx="6662737" cy="577850"/>
            <a:chOff x="1040636" y="2276476"/>
            <a:chExt cx="6663609" cy="577956"/>
          </a:xfrm>
        </p:grpSpPr>
        <p:grpSp>
          <p:nvGrpSpPr>
            <p:cNvPr id="7206" name="组合 311"/>
            <p:cNvGrpSpPr>
              <a:grpSpLocks/>
            </p:cNvGrpSpPr>
            <p:nvPr/>
          </p:nvGrpSpPr>
          <p:grpSpPr bwMode="auto">
            <a:xfrm>
              <a:off x="1106489" y="2276476"/>
              <a:ext cx="6597756" cy="577956"/>
              <a:chOff x="1029300" y="5045322"/>
              <a:chExt cx="7628925" cy="669008"/>
            </a:xfrm>
          </p:grpSpPr>
          <p:grpSp>
            <p:nvGrpSpPr>
              <p:cNvPr id="7209" name="组合 345"/>
              <p:cNvGrpSpPr>
                <a:grpSpLocks/>
              </p:cNvGrpSpPr>
              <p:nvPr/>
            </p:nvGrpSpPr>
            <p:grpSpPr bwMode="auto">
              <a:xfrm>
                <a:off x="2520950" y="5045323"/>
                <a:ext cx="6137275" cy="669007"/>
                <a:chOff x="2520950" y="4924673"/>
                <a:chExt cx="6137275" cy="789657"/>
              </a:xfrm>
            </p:grpSpPr>
            <p:sp>
              <p:nvSpPr>
                <p:cNvPr id="137" name="AutoShape 218"/>
                <p:cNvSpPr>
                  <a:spLocks noChangeArrowheads="1"/>
                </p:cNvSpPr>
                <p:nvPr/>
              </p:nvSpPr>
              <p:spPr bwMode="auto">
                <a:xfrm>
                  <a:off x="2721080" y="5393260"/>
                  <a:ext cx="5806800" cy="32107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7215" name="组合 351"/>
                <p:cNvGrpSpPr>
                  <a:grpSpLocks/>
                </p:cNvGrpSpPr>
                <p:nvPr/>
              </p:nvGrpSpPr>
              <p:grpSpPr bwMode="auto">
                <a:xfrm>
                  <a:off x="2520950" y="4924673"/>
                  <a:ext cx="6137275" cy="664245"/>
                  <a:chOff x="2520950" y="4868193"/>
                  <a:chExt cx="6137275" cy="720725"/>
                </a:xfrm>
              </p:grpSpPr>
              <p:sp>
                <p:nvSpPr>
                  <p:cNvPr id="139" name="AutoShape 181"/>
                  <p:cNvSpPr>
                    <a:spLocks noChangeArrowheads="1"/>
                  </p:cNvSpPr>
                  <p:nvPr/>
                </p:nvSpPr>
                <p:spPr bwMode="auto">
                  <a:xfrm>
                    <a:off x="2520973" y="4868192"/>
                    <a:ext cx="6137252" cy="720279"/>
                  </a:xfrm>
                  <a:prstGeom prst="roundRect">
                    <a:avLst>
                      <a:gd name="adj" fmla="val 50000"/>
                    </a:avLst>
                  </a:prstGeom>
                  <a:solidFill>
                    <a:srgbClr val="D5F4FF"/>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40" name="AutoShape 202"/>
                  <p:cNvSpPr>
                    <a:spLocks noChangeArrowheads="1"/>
                  </p:cNvSpPr>
                  <p:nvPr/>
                </p:nvSpPr>
                <p:spPr bwMode="auto">
                  <a:xfrm>
                    <a:off x="2763306" y="4983531"/>
                    <a:ext cx="5689304" cy="48960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133" name="Line 188"/>
              <p:cNvSpPr>
                <a:spLocks noChangeShapeType="1"/>
              </p:cNvSpPr>
              <p:nvPr/>
            </p:nvSpPr>
            <p:spPr bwMode="auto">
              <a:xfrm flipH="1">
                <a:off x="1500239" y="5330202"/>
                <a:ext cx="149805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7211" name="组合 347"/>
              <p:cNvGrpSpPr>
                <a:grpSpLocks/>
              </p:cNvGrpSpPr>
              <p:nvPr/>
            </p:nvGrpSpPr>
            <p:grpSpPr bwMode="auto">
              <a:xfrm>
                <a:off x="1029300" y="5045322"/>
                <a:ext cx="635025" cy="637257"/>
                <a:chOff x="1098627" y="4776118"/>
                <a:chExt cx="903287" cy="906462"/>
              </a:xfrm>
            </p:grpSpPr>
            <p:sp>
              <p:nvSpPr>
                <p:cNvPr id="135" name="Oval 148"/>
                <p:cNvSpPr>
                  <a:spLocks noChangeArrowheads="1"/>
                </p:cNvSpPr>
                <p:nvPr/>
              </p:nvSpPr>
              <p:spPr bwMode="auto">
                <a:xfrm>
                  <a:off x="1097382" y="4776118"/>
                  <a:ext cx="903542" cy="907183"/>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136" name="Oval 151"/>
                <p:cNvSpPr>
                  <a:spLocks noChangeArrowheads="1"/>
                </p:cNvSpPr>
                <p:nvPr/>
              </p:nvSpPr>
              <p:spPr bwMode="auto">
                <a:xfrm>
                  <a:off x="1413361" y="4802262"/>
                  <a:ext cx="242859" cy="243136"/>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7207" name="TextBox 317"/>
            <p:cNvSpPr txBox="1">
              <a:spLocks noChangeArrowheads="1"/>
            </p:cNvSpPr>
            <p:nvPr/>
          </p:nvSpPr>
          <p:spPr bwMode="auto">
            <a:xfrm>
              <a:off x="1040636" y="2381257"/>
              <a:ext cx="685035" cy="3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3.3.1</a:t>
              </a:r>
              <a:endParaRPr lang="zh-CN" altLang="en-US" sz="1600" dirty="0"/>
            </a:p>
          </p:txBody>
        </p:sp>
        <p:sp>
          <p:nvSpPr>
            <p:cNvPr id="7208" name="TextBox 320"/>
            <p:cNvSpPr txBox="1">
              <a:spLocks noChangeArrowheads="1"/>
            </p:cNvSpPr>
            <p:nvPr/>
          </p:nvSpPr>
          <p:spPr bwMode="auto">
            <a:xfrm>
              <a:off x="3096973" y="2324275"/>
              <a:ext cx="4038648" cy="3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Shell</a:t>
              </a:r>
              <a:r>
                <a:rPr lang="zh-CN" altLang="en-US" dirty="0">
                  <a:latin typeface="微软雅黑" pitchFamily="34" charset="-122"/>
                  <a:ea typeface="微软雅黑" pitchFamily="34" charset="-122"/>
                </a:rPr>
                <a:t>介绍</a:t>
              </a:r>
            </a:p>
          </p:txBody>
        </p:sp>
      </p:grpSp>
      <p:grpSp>
        <p:nvGrpSpPr>
          <p:cNvPr id="7178" name="组合 2"/>
          <p:cNvGrpSpPr>
            <a:grpSpLocks/>
          </p:cNvGrpSpPr>
          <p:nvPr/>
        </p:nvGrpSpPr>
        <p:grpSpPr bwMode="auto">
          <a:xfrm>
            <a:off x="1090613" y="3900170"/>
            <a:ext cx="6692900" cy="614363"/>
            <a:chOff x="1040636" y="2814639"/>
            <a:chExt cx="6693664" cy="612880"/>
          </a:xfrm>
        </p:grpSpPr>
        <p:grpSp>
          <p:nvGrpSpPr>
            <p:cNvPr id="7193" name="组合 313"/>
            <p:cNvGrpSpPr>
              <a:grpSpLocks/>
            </p:cNvGrpSpPr>
            <p:nvPr/>
          </p:nvGrpSpPr>
          <p:grpSpPr bwMode="auto">
            <a:xfrm>
              <a:off x="1328739" y="2849564"/>
              <a:ext cx="6405561" cy="577955"/>
              <a:chOff x="1252258" y="5045323"/>
              <a:chExt cx="7405967" cy="669007"/>
            </a:xfrm>
          </p:grpSpPr>
          <p:grpSp>
            <p:nvGrpSpPr>
              <p:cNvPr id="7199" name="组合 338"/>
              <p:cNvGrpSpPr>
                <a:grpSpLocks/>
              </p:cNvGrpSpPr>
              <p:nvPr/>
            </p:nvGrpSpPr>
            <p:grpSpPr bwMode="auto">
              <a:xfrm>
                <a:off x="2520950" y="5045323"/>
                <a:ext cx="6137275" cy="669007"/>
                <a:chOff x="2520950" y="4924673"/>
                <a:chExt cx="6137275" cy="789657"/>
              </a:xfrm>
            </p:grpSpPr>
            <p:sp>
              <p:nvSpPr>
                <p:cNvPr id="151" name="AutoShape 218"/>
                <p:cNvSpPr>
                  <a:spLocks noChangeArrowheads="1"/>
                </p:cNvSpPr>
                <p:nvPr/>
              </p:nvSpPr>
              <p:spPr bwMode="auto">
                <a:xfrm>
                  <a:off x="2644664" y="5394094"/>
                  <a:ext cx="5883230" cy="320236"/>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7203" name="组合 342"/>
                <p:cNvGrpSpPr>
                  <a:grpSpLocks/>
                </p:cNvGrpSpPr>
                <p:nvPr/>
              </p:nvGrpSpPr>
              <p:grpSpPr bwMode="auto">
                <a:xfrm>
                  <a:off x="2520950" y="4924673"/>
                  <a:ext cx="6137275" cy="664245"/>
                  <a:chOff x="2520950" y="4868193"/>
                  <a:chExt cx="6137275" cy="720725"/>
                </a:xfrm>
              </p:grpSpPr>
              <p:sp>
                <p:nvSpPr>
                  <p:cNvPr id="153" name="AutoShape 181"/>
                  <p:cNvSpPr>
                    <a:spLocks noChangeArrowheads="1"/>
                  </p:cNvSpPr>
                  <p:nvPr/>
                </p:nvSpPr>
                <p:spPr bwMode="auto">
                  <a:xfrm>
                    <a:off x="2440907" y="4868067"/>
                    <a:ext cx="6217318" cy="720758"/>
                  </a:xfrm>
                  <a:prstGeom prst="roundRect">
                    <a:avLst>
                      <a:gd name="adj" fmla="val 50000"/>
                    </a:avLst>
                  </a:prstGeom>
                  <a:solidFill>
                    <a:srgbClr val="D5EBFF"/>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54" name="AutoShape 202"/>
                  <p:cNvSpPr>
                    <a:spLocks noChangeArrowheads="1"/>
                  </p:cNvSpPr>
                  <p:nvPr/>
                </p:nvSpPr>
                <p:spPr bwMode="auto">
                  <a:xfrm>
                    <a:off x="2685048" y="4983107"/>
                    <a:ext cx="5767585" cy="490677"/>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149" name="Line 188"/>
              <p:cNvSpPr>
                <a:spLocks noChangeShapeType="1"/>
              </p:cNvSpPr>
              <p:nvPr/>
            </p:nvSpPr>
            <p:spPr bwMode="auto">
              <a:xfrm flipH="1">
                <a:off x="1499223" y="5329366"/>
                <a:ext cx="1497884"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50" name="Oval 151"/>
              <p:cNvSpPr>
                <a:spLocks noChangeArrowheads="1"/>
              </p:cNvSpPr>
              <p:nvPr/>
            </p:nvSpPr>
            <p:spPr bwMode="auto">
              <a:xfrm>
                <a:off x="1251410" y="5063556"/>
                <a:ext cx="170715" cy="170485"/>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7194" name="组合 315"/>
            <p:cNvGrpSpPr>
              <a:grpSpLocks/>
            </p:cNvGrpSpPr>
            <p:nvPr/>
          </p:nvGrpSpPr>
          <p:grpSpPr bwMode="auto">
            <a:xfrm>
              <a:off x="1112838" y="2814639"/>
              <a:ext cx="549127" cy="551873"/>
              <a:chOff x="1190461" y="2772022"/>
              <a:chExt cx="635025" cy="637257"/>
            </a:xfrm>
          </p:grpSpPr>
          <p:sp>
            <p:nvSpPr>
              <p:cNvPr id="146" name="Oval 148"/>
              <p:cNvSpPr>
                <a:spLocks noChangeArrowheads="1"/>
              </p:cNvSpPr>
              <p:nvPr/>
            </p:nvSpPr>
            <p:spPr bwMode="auto">
              <a:xfrm>
                <a:off x="1189585" y="2772022"/>
                <a:ext cx="635269" cy="636384"/>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147" name="Oval 151"/>
              <p:cNvSpPr>
                <a:spLocks noChangeArrowheads="1"/>
              </p:cNvSpPr>
              <p:nvPr/>
            </p:nvSpPr>
            <p:spPr bwMode="auto">
              <a:xfrm>
                <a:off x="1411747" y="2790309"/>
                <a:ext cx="170751" cy="17006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7195" name="TextBox 321"/>
            <p:cNvSpPr txBox="1">
              <a:spLocks noChangeArrowheads="1"/>
            </p:cNvSpPr>
            <p:nvPr/>
          </p:nvSpPr>
          <p:spPr bwMode="auto">
            <a:xfrm>
              <a:off x="3082460" y="2908236"/>
              <a:ext cx="4172042"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a:t>
              </a:r>
              <a:r>
                <a:rPr lang="en-US" altLang="zh-CN" dirty="0">
                  <a:latin typeface="微软雅黑" pitchFamily="34" charset="-122"/>
                  <a:ea typeface="微软雅黑" pitchFamily="34" charset="-122"/>
                </a:rPr>
                <a:t>——Shell</a:t>
              </a:r>
              <a:r>
                <a:rPr lang="zh-CN" altLang="en-US" dirty="0">
                  <a:latin typeface="微软雅黑" pitchFamily="34" charset="-122"/>
                  <a:ea typeface="微软雅黑" pitchFamily="34" charset="-122"/>
                </a:rPr>
                <a:t>定时采集数据到</a:t>
              </a:r>
              <a:r>
                <a:rPr lang="en-US" altLang="zh-CN" dirty="0">
                  <a:latin typeface="微软雅黑" pitchFamily="34" charset="-122"/>
                  <a:ea typeface="微软雅黑" pitchFamily="34" charset="-122"/>
                </a:rPr>
                <a:t>HDFS</a:t>
              </a:r>
              <a:endParaRPr lang="zh-CN" altLang="en-US" dirty="0">
                <a:latin typeface="微软雅黑" pitchFamily="34" charset="-122"/>
                <a:ea typeface="微软雅黑" pitchFamily="34" charset="-122"/>
              </a:endParaRPr>
            </a:p>
          </p:txBody>
        </p:sp>
        <p:sp>
          <p:nvSpPr>
            <p:cNvPr id="7196" name="TextBox 317"/>
            <p:cNvSpPr txBox="1">
              <a:spLocks noChangeArrowheads="1"/>
            </p:cNvSpPr>
            <p:nvPr/>
          </p:nvSpPr>
          <p:spPr bwMode="auto">
            <a:xfrm>
              <a:off x="1040636" y="2903706"/>
              <a:ext cx="685035" cy="33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3.3.2</a:t>
              </a:r>
              <a:endParaRPr lang="zh-CN" altLang="en-US" sz="1600" dirty="0"/>
            </a:p>
          </p:txBody>
        </p:sp>
      </p:gr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8198" name="TextBox 312"/>
          <p:cNvSpPr txBox="1">
            <a:spLocks noChangeArrowheads="1"/>
          </p:cNvSpPr>
          <p:nvPr/>
        </p:nvSpPr>
        <p:spPr bwMode="auto">
          <a:xfrm>
            <a:off x="2670175"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3.4  HDFS</a:t>
            </a:r>
            <a:r>
              <a:rPr lang="zh-CN" altLang="en-US" sz="2800" b="1" dirty="0"/>
              <a:t>的</a:t>
            </a:r>
            <a:r>
              <a:rPr lang="en-US" altLang="zh-CN" sz="2800" b="1" dirty="0"/>
              <a:t>Java API</a:t>
            </a:r>
            <a:r>
              <a:rPr lang="zh-CN" altLang="en-US" sz="2800" b="1" dirty="0"/>
              <a:t>操作</a:t>
            </a:r>
          </a:p>
        </p:txBody>
      </p:sp>
      <p:pic>
        <p:nvPicPr>
          <p:cNvPr id="8199"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8201" name="组合 1"/>
          <p:cNvGrpSpPr>
            <a:grpSpLocks/>
          </p:cNvGrpSpPr>
          <p:nvPr/>
        </p:nvGrpSpPr>
        <p:grpSpPr bwMode="auto">
          <a:xfrm>
            <a:off x="1081088" y="3097215"/>
            <a:ext cx="6662737" cy="577531"/>
            <a:chOff x="1040636" y="2276476"/>
            <a:chExt cx="6663609" cy="577956"/>
          </a:xfrm>
        </p:grpSpPr>
        <p:grpSp>
          <p:nvGrpSpPr>
            <p:cNvPr id="8202" name="组合 311"/>
            <p:cNvGrpSpPr>
              <a:grpSpLocks/>
            </p:cNvGrpSpPr>
            <p:nvPr/>
          </p:nvGrpSpPr>
          <p:grpSpPr bwMode="auto">
            <a:xfrm>
              <a:off x="1106489" y="2276476"/>
              <a:ext cx="6597756" cy="577956"/>
              <a:chOff x="1029300" y="5045322"/>
              <a:chExt cx="7628925" cy="669008"/>
            </a:xfrm>
          </p:grpSpPr>
          <p:grpSp>
            <p:nvGrpSpPr>
              <p:cNvPr id="8205" name="组合 345"/>
              <p:cNvGrpSpPr>
                <a:grpSpLocks/>
              </p:cNvGrpSpPr>
              <p:nvPr/>
            </p:nvGrpSpPr>
            <p:grpSpPr bwMode="auto">
              <a:xfrm>
                <a:off x="2520950" y="5045323"/>
                <a:ext cx="6137275" cy="669007"/>
                <a:chOff x="2520950" y="4924673"/>
                <a:chExt cx="6137275" cy="789657"/>
              </a:xfrm>
            </p:grpSpPr>
            <p:sp>
              <p:nvSpPr>
                <p:cNvPr id="137" name="AutoShape 218"/>
                <p:cNvSpPr>
                  <a:spLocks noChangeArrowheads="1"/>
                </p:cNvSpPr>
                <p:nvPr/>
              </p:nvSpPr>
              <p:spPr bwMode="auto">
                <a:xfrm>
                  <a:off x="2721080" y="5393519"/>
                  <a:ext cx="5806800" cy="321247"/>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8211" name="组合 351"/>
                <p:cNvGrpSpPr>
                  <a:grpSpLocks/>
                </p:cNvGrpSpPr>
                <p:nvPr/>
              </p:nvGrpSpPr>
              <p:grpSpPr bwMode="auto">
                <a:xfrm>
                  <a:off x="2520950" y="4924673"/>
                  <a:ext cx="6137275" cy="664245"/>
                  <a:chOff x="2520950" y="4868193"/>
                  <a:chExt cx="6137275" cy="720725"/>
                </a:xfrm>
              </p:grpSpPr>
              <p:sp>
                <p:nvSpPr>
                  <p:cNvPr id="139" name="AutoShape 181"/>
                  <p:cNvSpPr>
                    <a:spLocks noChangeArrowheads="1"/>
                  </p:cNvSpPr>
                  <p:nvPr/>
                </p:nvSpPr>
                <p:spPr bwMode="auto">
                  <a:xfrm>
                    <a:off x="2520973" y="4868192"/>
                    <a:ext cx="6137252" cy="720676"/>
                  </a:xfrm>
                  <a:prstGeom prst="roundRect">
                    <a:avLst>
                      <a:gd name="adj" fmla="val 50000"/>
                    </a:avLst>
                  </a:prstGeom>
                  <a:solidFill>
                    <a:srgbClr val="D5F4FF"/>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40" name="AutoShape 202"/>
                  <p:cNvSpPr>
                    <a:spLocks noChangeArrowheads="1"/>
                  </p:cNvSpPr>
                  <p:nvPr/>
                </p:nvSpPr>
                <p:spPr bwMode="auto">
                  <a:xfrm>
                    <a:off x="2763306" y="4983593"/>
                    <a:ext cx="5689304" cy="4898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133" name="Line 188"/>
              <p:cNvSpPr>
                <a:spLocks noChangeShapeType="1"/>
              </p:cNvSpPr>
              <p:nvPr/>
            </p:nvSpPr>
            <p:spPr bwMode="auto">
              <a:xfrm flipH="1">
                <a:off x="1500239" y="5330359"/>
                <a:ext cx="149805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8207" name="组合 347"/>
              <p:cNvGrpSpPr>
                <a:grpSpLocks/>
              </p:cNvGrpSpPr>
              <p:nvPr/>
            </p:nvGrpSpPr>
            <p:grpSpPr bwMode="auto">
              <a:xfrm>
                <a:off x="1029300" y="5045322"/>
                <a:ext cx="635025" cy="637257"/>
                <a:chOff x="1098627" y="4776118"/>
                <a:chExt cx="903287" cy="906462"/>
              </a:xfrm>
            </p:grpSpPr>
            <p:sp>
              <p:nvSpPr>
                <p:cNvPr id="135" name="Oval 148"/>
                <p:cNvSpPr>
                  <a:spLocks noChangeArrowheads="1"/>
                </p:cNvSpPr>
                <p:nvPr/>
              </p:nvSpPr>
              <p:spPr bwMode="auto">
                <a:xfrm>
                  <a:off x="1097382" y="4776118"/>
                  <a:ext cx="903542" cy="907683"/>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136" name="Oval 151"/>
                <p:cNvSpPr>
                  <a:spLocks noChangeArrowheads="1"/>
                </p:cNvSpPr>
                <p:nvPr/>
              </p:nvSpPr>
              <p:spPr bwMode="auto">
                <a:xfrm>
                  <a:off x="1413361" y="4802276"/>
                  <a:ext cx="242859" cy="24326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8203" name="TextBox 317"/>
            <p:cNvSpPr txBox="1">
              <a:spLocks noChangeArrowheads="1"/>
            </p:cNvSpPr>
            <p:nvPr/>
          </p:nvSpPr>
          <p:spPr bwMode="auto">
            <a:xfrm>
              <a:off x="1040636" y="2381257"/>
              <a:ext cx="685035" cy="3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endParaRPr lang="zh-CN" altLang="en-US" sz="1600"/>
            </a:p>
          </p:txBody>
        </p:sp>
        <p:sp>
          <p:nvSpPr>
            <p:cNvPr id="8204" name="TextBox 320"/>
            <p:cNvSpPr txBox="1">
              <a:spLocks noChangeArrowheads="1"/>
            </p:cNvSpPr>
            <p:nvPr/>
          </p:nvSpPr>
          <p:spPr bwMode="auto">
            <a:xfrm>
              <a:off x="3096973" y="2335713"/>
              <a:ext cx="4038648" cy="36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HDFS Java API</a:t>
              </a:r>
              <a:r>
                <a:rPr lang="zh-CN" altLang="en-US" dirty="0">
                  <a:latin typeface="微软雅黑" pitchFamily="34" charset="-122"/>
                  <a:ea typeface="微软雅黑" pitchFamily="34" charset="-122"/>
                </a:rPr>
                <a:t>介绍</a:t>
              </a:r>
            </a:p>
          </p:txBody>
        </p:sp>
      </p:grpSp>
      <p:sp>
        <p:nvSpPr>
          <p:cNvPr id="20" name="TextBox 317"/>
          <p:cNvSpPr txBox="1">
            <a:spLocks noChangeArrowheads="1"/>
          </p:cNvSpPr>
          <p:nvPr/>
        </p:nvSpPr>
        <p:spPr bwMode="auto">
          <a:xfrm>
            <a:off x="1081088" y="3236582"/>
            <a:ext cx="6849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3.4.1</a:t>
            </a:r>
            <a:endParaRPr lang="zh-CN" altLang="en-US" sz="1600" dirty="0"/>
          </a:p>
        </p:txBody>
      </p:sp>
      <p:grpSp>
        <p:nvGrpSpPr>
          <p:cNvPr id="21" name="组合 2"/>
          <p:cNvGrpSpPr>
            <a:grpSpLocks/>
          </p:cNvGrpSpPr>
          <p:nvPr/>
        </p:nvGrpSpPr>
        <p:grpSpPr bwMode="auto">
          <a:xfrm>
            <a:off x="1090613" y="3900170"/>
            <a:ext cx="6692900" cy="614363"/>
            <a:chOff x="1040636" y="2814639"/>
            <a:chExt cx="6693664" cy="612880"/>
          </a:xfrm>
        </p:grpSpPr>
        <p:grpSp>
          <p:nvGrpSpPr>
            <p:cNvPr id="22" name="组合 313"/>
            <p:cNvGrpSpPr>
              <a:grpSpLocks/>
            </p:cNvGrpSpPr>
            <p:nvPr/>
          </p:nvGrpSpPr>
          <p:grpSpPr bwMode="auto">
            <a:xfrm>
              <a:off x="1328739" y="2849564"/>
              <a:ext cx="6405561" cy="577955"/>
              <a:chOff x="1252258" y="5045323"/>
              <a:chExt cx="7405967" cy="669007"/>
            </a:xfrm>
          </p:grpSpPr>
          <p:grpSp>
            <p:nvGrpSpPr>
              <p:cNvPr id="28" name="组合 338"/>
              <p:cNvGrpSpPr>
                <a:grpSpLocks/>
              </p:cNvGrpSpPr>
              <p:nvPr/>
            </p:nvGrpSpPr>
            <p:grpSpPr bwMode="auto">
              <a:xfrm>
                <a:off x="2520950" y="5045323"/>
                <a:ext cx="6137275" cy="669007"/>
                <a:chOff x="2520950" y="4924673"/>
                <a:chExt cx="6137275" cy="789657"/>
              </a:xfrm>
            </p:grpSpPr>
            <p:sp>
              <p:nvSpPr>
                <p:cNvPr id="31" name="AutoShape 218"/>
                <p:cNvSpPr>
                  <a:spLocks noChangeArrowheads="1"/>
                </p:cNvSpPr>
                <p:nvPr/>
              </p:nvSpPr>
              <p:spPr bwMode="auto">
                <a:xfrm>
                  <a:off x="2644664" y="5394094"/>
                  <a:ext cx="5883230" cy="320236"/>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32" name="组合 342"/>
                <p:cNvGrpSpPr>
                  <a:grpSpLocks/>
                </p:cNvGrpSpPr>
                <p:nvPr/>
              </p:nvGrpSpPr>
              <p:grpSpPr bwMode="auto">
                <a:xfrm>
                  <a:off x="2520950" y="4924673"/>
                  <a:ext cx="6137275" cy="664245"/>
                  <a:chOff x="2520950" y="4868193"/>
                  <a:chExt cx="6137275" cy="720725"/>
                </a:xfrm>
              </p:grpSpPr>
              <p:sp>
                <p:nvSpPr>
                  <p:cNvPr id="33" name="AutoShape 181"/>
                  <p:cNvSpPr>
                    <a:spLocks noChangeArrowheads="1"/>
                  </p:cNvSpPr>
                  <p:nvPr/>
                </p:nvSpPr>
                <p:spPr bwMode="auto">
                  <a:xfrm>
                    <a:off x="2440907" y="4868067"/>
                    <a:ext cx="6217318" cy="720758"/>
                  </a:xfrm>
                  <a:prstGeom prst="roundRect">
                    <a:avLst>
                      <a:gd name="adj" fmla="val 50000"/>
                    </a:avLst>
                  </a:prstGeom>
                  <a:solidFill>
                    <a:srgbClr val="D5EBFF"/>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34" name="AutoShape 202"/>
                  <p:cNvSpPr>
                    <a:spLocks noChangeArrowheads="1"/>
                  </p:cNvSpPr>
                  <p:nvPr/>
                </p:nvSpPr>
                <p:spPr bwMode="auto">
                  <a:xfrm>
                    <a:off x="2685048" y="4983107"/>
                    <a:ext cx="5767585" cy="490677"/>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fontAlgn="auto" latinLnBrk="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29" name="Line 188"/>
              <p:cNvSpPr>
                <a:spLocks noChangeShapeType="1"/>
              </p:cNvSpPr>
              <p:nvPr/>
            </p:nvSpPr>
            <p:spPr bwMode="auto">
              <a:xfrm flipH="1">
                <a:off x="1499223" y="5329366"/>
                <a:ext cx="1497884"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30" name="Oval 151"/>
              <p:cNvSpPr>
                <a:spLocks noChangeArrowheads="1"/>
              </p:cNvSpPr>
              <p:nvPr/>
            </p:nvSpPr>
            <p:spPr bwMode="auto">
              <a:xfrm>
                <a:off x="1251410" y="5063556"/>
                <a:ext cx="170715" cy="170485"/>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23" name="组合 315"/>
            <p:cNvGrpSpPr>
              <a:grpSpLocks/>
            </p:cNvGrpSpPr>
            <p:nvPr/>
          </p:nvGrpSpPr>
          <p:grpSpPr bwMode="auto">
            <a:xfrm>
              <a:off x="1112838" y="2814639"/>
              <a:ext cx="549127" cy="551873"/>
              <a:chOff x="1190461" y="2772022"/>
              <a:chExt cx="635025" cy="637257"/>
            </a:xfrm>
          </p:grpSpPr>
          <p:sp>
            <p:nvSpPr>
              <p:cNvPr id="26" name="Oval 148"/>
              <p:cNvSpPr>
                <a:spLocks noChangeArrowheads="1"/>
              </p:cNvSpPr>
              <p:nvPr/>
            </p:nvSpPr>
            <p:spPr bwMode="auto">
              <a:xfrm>
                <a:off x="1189585" y="2772022"/>
                <a:ext cx="635269" cy="636384"/>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27" name="Oval 151"/>
              <p:cNvSpPr>
                <a:spLocks noChangeArrowheads="1"/>
              </p:cNvSpPr>
              <p:nvPr/>
            </p:nvSpPr>
            <p:spPr bwMode="auto">
              <a:xfrm>
                <a:off x="1411747" y="2790309"/>
                <a:ext cx="170751" cy="17006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latinLnBrk="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24" name="TextBox 321"/>
            <p:cNvSpPr txBox="1">
              <a:spLocks noChangeArrowheads="1"/>
            </p:cNvSpPr>
            <p:nvPr/>
          </p:nvSpPr>
          <p:spPr bwMode="auto">
            <a:xfrm>
              <a:off x="3082460" y="2908236"/>
              <a:ext cx="4172042"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使用</a:t>
              </a:r>
              <a:r>
                <a:rPr lang="en-US" altLang="zh-CN" dirty="0">
                  <a:latin typeface="微软雅黑" pitchFamily="34" charset="-122"/>
                  <a:ea typeface="微软雅黑" pitchFamily="34" charset="-122"/>
                </a:rPr>
                <a:t>Java API</a:t>
              </a:r>
              <a:r>
                <a:rPr lang="zh-CN" altLang="en-US" dirty="0">
                  <a:latin typeface="微软雅黑" pitchFamily="34" charset="-122"/>
                  <a:ea typeface="微软雅黑" pitchFamily="34" charset="-122"/>
                </a:rPr>
                <a:t>操作</a:t>
              </a:r>
              <a:r>
                <a:rPr lang="en-US" altLang="zh-CN" dirty="0">
                  <a:latin typeface="微软雅黑" pitchFamily="34" charset="-122"/>
                  <a:ea typeface="微软雅黑" pitchFamily="34" charset="-122"/>
                </a:rPr>
                <a:t>HDFS</a:t>
              </a:r>
              <a:endParaRPr lang="zh-CN" altLang="en-US" dirty="0">
                <a:latin typeface="微软雅黑" pitchFamily="34" charset="-122"/>
                <a:ea typeface="微软雅黑" pitchFamily="34" charset="-122"/>
              </a:endParaRPr>
            </a:p>
          </p:txBody>
        </p:sp>
        <p:sp>
          <p:nvSpPr>
            <p:cNvPr id="25" name="TextBox 317"/>
            <p:cNvSpPr txBox="1">
              <a:spLocks noChangeArrowheads="1"/>
            </p:cNvSpPr>
            <p:nvPr/>
          </p:nvSpPr>
          <p:spPr bwMode="auto">
            <a:xfrm>
              <a:off x="1040636" y="2903706"/>
              <a:ext cx="685035" cy="33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3.4.2</a:t>
              </a:r>
              <a:endParaRPr lang="zh-CN" altLang="en-US" sz="1600" dirty="0"/>
            </a:p>
          </p:txBody>
        </p:sp>
      </p:gr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a:grpSpLocks/>
          </p:cNvGrpSpPr>
          <p:nvPr/>
        </p:nvGrpSpPr>
        <p:grpSpPr bwMode="auto">
          <a:xfrm>
            <a:off x="142875" y="2859088"/>
            <a:ext cx="8716963" cy="3556000"/>
            <a:chOff x="72259" y="2611079"/>
            <a:chExt cx="7633371" cy="3112841"/>
          </a:xfrm>
        </p:grpSpPr>
        <p:sp>
          <p:nvSpPr>
            <p:cNvPr id="40" name="矩形 39"/>
            <p:cNvSpPr/>
            <p:nvPr/>
          </p:nvSpPr>
          <p:spPr bwMode="auto">
            <a:xfrm>
              <a:off x="358632" y="3720029"/>
              <a:ext cx="7346998" cy="1309061"/>
            </a:xfrm>
            <a:prstGeom prst="rect">
              <a:avLst/>
            </a:prstGeom>
            <a:gradFill>
              <a:gsLst>
                <a:gs pos="0">
                  <a:schemeClr val="bg1">
                    <a:alpha val="0"/>
                  </a:schemeClr>
                </a:gs>
                <a:gs pos="50000">
                  <a:srgbClr val="00B0F0">
                    <a:lumMod val="29000"/>
                    <a:lumOff val="71000"/>
                  </a:srgbClr>
                </a:gs>
                <a:gs pos="100000">
                  <a:schemeClr val="bg1">
                    <a:alpha val="0"/>
                  </a:schemeClr>
                </a:gs>
              </a:gsLst>
              <a:lin ang="0" scaled="1"/>
            </a:gradFill>
            <a:ln w="28575" cap="flat" cmpd="sng" algn="ctr">
              <a:noFill/>
              <a:prstDash val="solid"/>
              <a:round/>
              <a:headEnd type="none" w="med" len="med"/>
              <a:tailEnd type="none" w="med" len="med"/>
            </a:ln>
            <a:effectLst/>
          </p:spPr>
          <p:txBody>
            <a:bodyPr/>
            <a:lstStyle/>
            <a:p>
              <a:pPr>
                <a:buFont typeface="Arial" pitchFamily="34" charset="0"/>
                <a:buNone/>
                <a:defRPr/>
              </a:pPr>
              <a:endParaRPr lang="zh-CN" altLang="en-US">
                <a:latin typeface="Arial" charset="0"/>
              </a:endParaRPr>
            </a:p>
          </p:txBody>
        </p:sp>
        <p:sp>
          <p:nvSpPr>
            <p:cNvPr id="9222" name="Text Box 6"/>
            <p:cNvSpPr txBox="1">
              <a:spLocks noChangeArrowheads="1"/>
            </p:cNvSpPr>
            <p:nvPr/>
          </p:nvSpPr>
          <p:spPr bwMode="auto">
            <a:xfrm>
              <a:off x="1528346" y="4037718"/>
              <a:ext cx="5467670" cy="6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latinLnBrk="1">
                <a:lnSpc>
                  <a:spcPct val="150000"/>
                </a:lnSpc>
              </a:pPr>
              <a:r>
                <a:rPr lang="zh-CN" altLang="en-US" sz="1600" dirty="0">
                  <a:latin typeface="微软雅黑" pitchFamily="34" charset="-122"/>
                  <a:ea typeface="微软雅黑" pitchFamily="34" charset="-122"/>
                </a:rPr>
                <a:t>本章将从</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的演变开始，带领大家逐步学习</a:t>
              </a:r>
              <a:r>
                <a:rPr lang="en-US" altLang="zh-CN" sz="1600" dirty="0">
                  <a:latin typeface="微软雅黑" pitchFamily="34" charset="-122"/>
                  <a:ea typeface="微软雅黑" pitchFamily="34" charset="-122"/>
                </a:rPr>
                <a:t>HDFS</a:t>
              </a:r>
              <a:r>
                <a:rPr lang="zh-CN" altLang="en-US" sz="1600" dirty="0">
                  <a:latin typeface="微软雅黑" pitchFamily="34" charset="-122"/>
                  <a:ea typeface="微软雅黑" pitchFamily="34" charset="-122"/>
                </a:rPr>
                <a:t>的架构、工作原理以及常见操作。</a:t>
              </a:r>
            </a:p>
          </p:txBody>
        </p:sp>
        <p:pic>
          <p:nvPicPr>
            <p:cNvPr id="42" name="Picture 7" descr="总结小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9" y="2611079"/>
              <a:ext cx="1917583" cy="311284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标题 1"/>
          <p:cNvSpPr>
            <a:spLocks noChangeArrowheads="1"/>
          </p:cNvSpPr>
          <p:nvPr/>
        </p:nvSpPr>
        <p:spPr bwMode="auto">
          <a:xfrm>
            <a:off x="1768475" y="179388"/>
            <a:ext cx="22907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600" b="1">
                <a:solidFill>
                  <a:srgbClr val="1369B2"/>
                </a:solidFill>
                <a:latin typeface="微软雅黑" pitchFamily="34" charset="-122"/>
                <a:ea typeface="微软雅黑" pitchFamily="34" charset="-122"/>
                <a:sym typeface="宋体" pitchFamily="2" charset="-122"/>
              </a:rPr>
              <a:t>章节概要</a:t>
            </a:r>
          </a:p>
        </p:txBody>
      </p:sp>
      <p:sp>
        <p:nvSpPr>
          <p:cNvPr id="3" name="矩形 2"/>
          <p:cNvSpPr/>
          <p:nvPr/>
        </p:nvSpPr>
        <p:spPr>
          <a:xfrm>
            <a:off x="1069614" y="1758350"/>
            <a:ext cx="7190509" cy="1422890"/>
          </a:xfrm>
          <a:prstGeom prst="rect">
            <a:avLst/>
          </a:prstGeom>
        </p:spPr>
        <p:txBody>
          <a:bodyPr wrap="square">
            <a:spAutoFit/>
          </a:bodyPr>
          <a:lstStyle/>
          <a:p>
            <a:pPr indent="457200" algn="just" eaLnBrk="1">
              <a:lnSpc>
                <a:spcPct val="150000"/>
              </a:lnSpc>
            </a:pPr>
            <a:r>
              <a:rPr lang="en-US" altLang="zh-CN" sz="2000" dirty="0">
                <a:solidFill>
                  <a:srgbClr val="1369B2"/>
                </a:solidFill>
                <a:latin typeface="微软雅黑" pitchFamily="34" charset="-122"/>
                <a:ea typeface="微软雅黑" pitchFamily="34" charset="-122"/>
              </a:rPr>
              <a:t>Hadoop</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核心</a:t>
            </a:r>
            <a:r>
              <a:rPr lang="zh-CN" altLang="en-US" sz="2000" dirty="0">
                <a:latin typeface="微软雅黑" pitchFamily="34" charset="-122"/>
                <a:ea typeface="微软雅黑" pitchFamily="34" charset="-122"/>
              </a:rPr>
              <a:t>是</a:t>
            </a:r>
            <a:r>
              <a:rPr lang="en-US" altLang="zh-CN" sz="2000" dirty="0">
                <a:solidFill>
                  <a:srgbClr val="1369B2"/>
                </a:solidFill>
                <a:latin typeface="微软雅黑" pitchFamily="34" charset="-122"/>
                <a:ea typeface="微软雅黑" pitchFamily="34" charset="-122"/>
              </a:rPr>
              <a:t>HDFS</a:t>
            </a:r>
            <a:r>
              <a:rPr lang="zh-CN" altLang="en-US" sz="2000" dirty="0">
                <a:latin typeface="微软雅黑" pitchFamily="34" charset="-122"/>
                <a:ea typeface="微软雅黑" pitchFamily="34" charset="-122"/>
              </a:rPr>
              <a:t>和</a:t>
            </a:r>
            <a:r>
              <a:rPr lang="en-US" altLang="zh-CN" sz="2000" dirty="0">
                <a:solidFill>
                  <a:srgbClr val="1369B2"/>
                </a:solidFill>
                <a:latin typeface="微软雅黑" pitchFamily="34" charset="-122"/>
                <a:ea typeface="微软雅黑" pitchFamily="34" charset="-122"/>
              </a:rPr>
              <a:t>MapReduce</a:t>
            </a:r>
            <a:r>
              <a:rPr lang="zh-CN" altLang="en-US" sz="2000" dirty="0">
                <a:latin typeface="微软雅黑" pitchFamily="34" charset="-122"/>
                <a:ea typeface="微软雅黑" pitchFamily="34" charset="-122"/>
              </a:rPr>
              <a:t>。其中，</a:t>
            </a:r>
            <a:r>
              <a:rPr lang="en-US" altLang="zh-CN" sz="2000" dirty="0">
                <a:solidFill>
                  <a:srgbClr val="1369B2"/>
                </a:solidFill>
                <a:latin typeface="微软雅黑" pitchFamily="34" charset="-122"/>
                <a:ea typeface="微软雅黑" pitchFamily="34" charset="-122"/>
              </a:rPr>
              <a:t>HDFS</a:t>
            </a:r>
            <a:r>
              <a:rPr lang="zh-CN" altLang="en-US" sz="2000" dirty="0">
                <a:latin typeface="微软雅黑" pitchFamily="34" charset="-122"/>
                <a:ea typeface="微软雅黑" pitchFamily="34" charset="-122"/>
              </a:rPr>
              <a:t>是</a:t>
            </a:r>
            <a:r>
              <a:rPr lang="zh-CN" altLang="en-US" sz="2000" dirty="0">
                <a:solidFill>
                  <a:srgbClr val="1369B2"/>
                </a:solidFill>
                <a:latin typeface="微软雅黑" pitchFamily="34" charset="-122"/>
                <a:ea typeface="微软雅黑" pitchFamily="34" charset="-122"/>
              </a:rPr>
              <a:t>解决</a:t>
            </a:r>
            <a:r>
              <a:rPr lang="zh-CN" altLang="en-US" sz="2000" dirty="0">
                <a:latin typeface="微软雅黑" pitchFamily="34" charset="-122"/>
                <a:ea typeface="微软雅黑" pitchFamily="34" charset="-122"/>
              </a:rPr>
              <a:t>海量大数据文件</a:t>
            </a:r>
            <a:r>
              <a:rPr lang="zh-CN" altLang="en-US" sz="2000" dirty="0">
                <a:solidFill>
                  <a:srgbClr val="1369B2"/>
                </a:solidFill>
                <a:latin typeface="微软雅黑" pitchFamily="34" charset="-122"/>
                <a:ea typeface="微软雅黑" pitchFamily="34" charset="-122"/>
              </a:rPr>
              <a:t>存储</a:t>
            </a:r>
            <a:r>
              <a:rPr lang="zh-CN" altLang="en-US" sz="2000" dirty="0">
                <a:latin typeface="微软雅黑" pitchFamily="34" charset="-122"/>
                <a:ea typeface="微软雅黑" pitchFamily="34" charset="-122"/>
              </a:rPr>
              <a:t>的问题，是目前应用</a:t>
            </a:r>
            <a:r>
              <a:rPr lang="zh-CN" altLang="en-US" sz="2000" dirty="0">
                <a:solidFill>
                  <a:srgbClr val="1369B2"/>
                </a:solidFill>
                <a:latin typeface="微软雅黑" pitchFamily="34" charset="-122"/>
                <a:ea typeface="微软雅黑" pitchFamily="34" charset="-122"/>
              </a:rPr>
              <a:t>最广泛</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分布式文件系统</a:t>
            </a:r>
            <a:r>
              <a:rPr lang="zh-CN" altLang="en-US" sz="2000" dirty="0">
                <a:latin typeface="微软雅黑" pitchFamily="34" charset="-122"/>
                <a:ea typeface="微软雅黑" pitchFamily="34" charset="-122"/>
              </a:rPr>
              <a:t>。</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3941763"/>
            <a:ext cx="252571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3.1  HDFS</a:t>
            </a:r>
            <a:r>
              <a:rPr lang="zh-CN" altLang="en-US" sz="3200" b="1" dirty="0">
                <a:solidFill>
                  <a:srgbClr val="1369B2"/>
                </a:solidFill>
                <a:latin typeface="微软雅黑" pitchFamily="34" charset="-122"/>
                <a:ea typeface="微软雅黑" pitchFamily="34" charset="-122"/>
                <a:sym typeface="宋体" pitchFamily="2" charset="-122"/>
              </a:rPr>
              <a:t>的简介</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2138342"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HDFS</a:t>
            </a:r>
            <a:r>
              <a:rPr lang="zh-CN" altLang="en-US" sz="2400" b="1" spc="200" dirty="0">
                <a:solidFill>
                  <a:srgbClr val="1369B2"/>
                </a:solidFill>
                <a:latin typeface="微软雅黑" pitchFamily="34" charset="-122"/>
                <a:ea typeface="微软雅黑" pitchFamily="34" charset="-122"/>
              </a:rPr>
              <a:t>的演变</a:t>
            </a:r>
            <a:endParaRPr lang="en-US" altLang="zh-CN" sz="2400" b="1" spc="200" dirty="0">
              <a:solidFill>
                <a:srgbClr val="1369B2"/>
              </a:solidFill>
              <a:latin typeface="微软雅黑" pitchFamily="34" charset="-122"/>
              <a:ea typeface="微软雅黑" pitchFamily="34" charset="-122"/>
            </a:endParaRPr>
          </a:p>
        </p:txBody>
      </p:sp>
      <p:sp>
        <p:nvSpPr>
          <p:cNvPr id="2" name="TextBox 1"/>
          <p:cNvSpPr txBox="1"/>
          <p:nvPr/>
        </p:nvSpPr>
        <p:spPr>
          <a:xfrm>
            <a:off x="823767" y="2342363"/>
            <a:ext cx="7585941" cy="1422890"/>
          </a:xfrm>
          <a:prstGeom prst="rect">
            <a:avLst/>
          </a:prstGeom>
          <a:noFill/>
        </p:spPr>
        <p:txBody>
          <a:bodyPr wrap="square">
            <a:spAutoFit/>
          </a:bodyPr>
          <a:lstStyle/>
          <a:p>
            <a:pPr indent="457200" algn="just" eaLnBrk="1">
              <a:lnSpc>
                <a:spcPct val="150000"/>
              </a:lnSpc>
              <a:defRPr/>
            </a:pPr>
            <a:r>
              <a:rPr lang="en-US" altLang="zh-CN" sz="2000" dirty="0">
                <a:solidFill>
                  <a:srgbClr val="1369B2"/>
                </a:solidFill>
                <a:latin typeface="微软雅黑" pitchFamily="34" charset="-122"/>
                <a:ea typeface="微软雅黑" pitchFamily="34" charset="-122"/>
              </a:rPr>
              <a:t>HDFS </a:t>
            </a:r>
            <a:r>
              <a:rPr lang="zh-CN" altLang="en-US" sz="2000" dirty="0">
                <a:latin typeface="微软雅黑" pitchFamily="34" charset="-122"/>
                <a:ea typeface="微软雅黑" pitchFamily="34" charset="-122"/>
              </a:rPr>
              <a:t>源于</a:t>
            </a:r>
            <a:r>
              <a:rPr lang="zh-CN" altLang="en-US" sz="2000" dirty="0">
                <a:solidFill>
                  <a:srgbClr val="1369B2"/>
                </a:solidFill>
                <a:latin typeface="微软雅黑" pitchFamily="34" charset="-122"/>
                <a:ea typeface="微软雅黑" pitchFamily="34" charset="-122"/>
              </a:rPr>
              <a:t> </a:t>
            </a:r>
            <a:r>
              <a:rPr lang="en-US" altLang="zh-CN" sz="2000" dirty="0">
                <a:solidFill>
                  <a:srgbClr val="1369B2"/>
                </a:solidFill>
                <a:latin typeface="微软雅黑" pitchFamily="34" charset="-122"/>
                <a:ea typeface="微软雅黑" pitchFamily="34" charset="-122"/>
              </a:rPr>
              <a:t>Google </a:t>
            </a:r>
            <a:r>
              <a:rPr lang="zh-CN" altLang="en-US" sz="2000" dirty="0">
                <a:latin typeface="微软雅黑" pitchFamily="34" charset="-122"/>
                <a:ea typeface="微软雅黑" pitchFamily="34" charset="-122"/>
              </a:rPr>
              <a:t>在</a:t>
            </a:r>
            <a:r>
              <a:rPr lang="en-US" altLang="zh-CN" sz="2000" dirty="0">
                <a:latin typeface="微软雅黑" pitchFamily="34" charset="-122"/>
                <a:ea typeface="微软雅黑" pitchFamily="34" charset="-122"/>
              </a:rPr>
              <a:t>2003</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10</a:t>
            </a:r>
            <a:r>
              <a:rPr lang="zh-CN" altLang="en-US" sz="2000" dirty="0">
                <a:latin typeface="微软雅黑" pitchFamily="34" charset="-122"/>
                <a:ea typeface="微软雅黑" pitchFamily="34" charset="-122"/>
              </a:rPr>
              <a:t>月份发表的</a:t>
            </a:r>
            <a:r>
              <a:rPr lang="en-US" altLang="zh-CN" sz="2000" dirty="0">
                <a:solidFill>
                  <a:srgbClr val="1369B2"/>
                </a:solidFill>
                <a:latin typeface="微软雅黑" pitchFamily="34" charset="-122"/>
                <a:ea typeface="微软雅黑" pitchFamily="34" charset="-122"/>
              </a:rPr>
              <a:t>GFS</a:t>
            </a:r>
            <a:r>
              <a:rPr lang="zh-CN" altLang="en-US" sz="2000" dirty="0">
                <a:solidFill>
                  <a:srgbClr val="1369B2"/>
                </a:solidFill>
                <a:latin typeface="微软雅黑" pitchFamily="34" charset="-122"/>
                <a:ea typeface="微软雅黑" pitchFamily="34" charset="-122"/>
              </a:rPr>
              <a:t>（</a:t>
            </a:r>
            <a:r>
              <a:rPr lang="en-US" altLang="zh-CN" sz="2000" dirty="0">
                <a:solidFill>
                  <a:srgbClr val="1369B2"/>
                </a:solidFill>
                <a:latin typeface="微软雅黑" pitchFamily="34" charset="-122"/>
                <a:ea typeface="微软雅黑" pitchFamily="34" charset="-122"/>
              </a:rPr>
              <a:t>Google File System</a:t>
            </a:r>
            <a:r>
              <a:rPr lang="zh-CN" altLang="en-US" sz="2000" dirty="0">
                <a:solidFill>
                  <a:srgbClr val="1369B2"/>
                </a:solidFill>
                <a:latin typeface="微软雅黑" pitchFamily="34" charset="-122"/>
                <a:ea typeface="微软雅黑" pitchFamily="34" charset="-122"/>
              </a:rPr>
              <a:t>）论文，</a:t>
            </a:r>
            <a:r>
              <a:rPr lang="zh-CN" altLang="en-US" sz="2000" dirty="0">
                <a:latin typeface="微软雅黑" pitchFamily="34" charset="-122"/>
                <a:ea typeface="微软雅黑" pitchFamily="34" charset="-122"/>
              </a:rPr>
              <a:t>接下来，我们从</a:t>
            </a:r>
            <a:r>
              <a:rPr lang="zh-CN" altLang="en-US" sz="2000" dirty="0">
                <a:solidFill>
                  <a:srgbClr val="1369B2"/>
                </a:solidFill>
                <a:latin typeface="微软雅黑" pitchFamily="34" charset="-122"/>
                <a:ea typeface="微软雅黑" pitchFamily="34" charset="-122"/>
              </a:rPr>
              <a:t>传统的文件系统</a:t>
            </a:r>
            <a:r>
              <a:rPr lang="zh-CN" altLang="en-US" sz="2000" dirty="0">
                <a:latin typeface="微软雅黑" pitchFamily="34" charset="-122"/>
                <a:ea typeface="微软雅黑" pitchFamily="34" charset="-122"/>
              </a:rPr>
              <a:t>入手，开始学习</a:t>
            </a:r>
            <a:r>
              <a:rPr lang="zh-CN" altLang="en-US" sz="2000" dirty="0">
                <a:solidFill>
                  <a:srgbClr val="1369B2"/>
                </a:solidFill>
                <a:latin typeface="微软雅黑" pitchFamily="34" charset="-122"/>
                <a:ea typeface="微软雅黑" pitchFamily="34" charset="-122"/>
              </a:rPr>
              <a:t>分布式文件系统</a:t>
            </a:r>
            <a:r>
              <a:rPr lang="zh-CN" altLang="en-US" sz="2000" dirty="0">
                <a:latin typeface="微软雅黑" pitchFamily="34" charset="-122"/>
                <a:ea typeface="微软雅黑" pitchFamily="34" charset="-122"/>
              </a:rPr>
              <a:t>，以及分布式文件系统是如何</a:t>
            </a:r>
            <a:r>
              <a:rPr lang="zh-CN" altLang="en-US" sz="2000" dirty="0">
                <a:solidFill>
                  <a:srgbClr val="1369B2"/>
                </a:solidFill>
                <a:latin typeface="微软雅黑" pitchFamily="34" charset="-122"/>
                <a:ea typeface="微软雅黑" pitchFamily="34" charset="-122"/>
              </a:rPr>
              <a:t>演变</a:t>
            </a:r>
            <a:r>
              <a:rPr lang="zh-CN" altLang="en-US" sz="2000" dirty="0">
                <a:latin typeface="微软雅黑" pitchFamily="34" charset="-122"/>
                <a:ea typeface="微软雅黑" pitchFamily="34" charset="-122"/>
              </a:rPr>
              <a:t>而来？</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E603B9F-2677-4BA3-A03D-A4DB72100EA7"/>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Bt1aEihpCSsOQQAAH8OAAAdAAAAdW5pdmVyc2FsL2NvbW1vbl9tZXNzYWdlcy5sbmetV11r21YYvi/0PxwEhe1iaTto6YWjcGyd2CLykSvJcbIPxIl14orIOp4ke82uythKM9haaBnd1q0EumawroNCR9dAf00sN/9iryS7tdMNS/EubHyEn+f9fvSe0sr1rocGPAhd4S9LF5cuSIj7beG4fmdZalqrH1yRUBgx32Ge8Pmy5AsJrchnz5Q85nf6rMPh99kzCJW6PAzhGMrJ6e0Zuc6y1CjbFb3ewHTT1vSqbpfVqiRXRLfH/F2kiY74JHjvw8tXrl+8dPn90vkxMg+RWceaNkuFUqZLF3IQUcvQNRvYiGZTsmFJ8vDOd0cvbhzvPy8G1puWplIC+EcHo5fPXh/cHP70qhhFwyDrgN/7Nqf9pmEQatmmpirEVk2b6laaGo1YRJHk+P6fwzuPR4cHo8M/jl58A6Txk/3Rj1/Fz2+/Prg1j10xcEulVdvSdc20CVUmTyR5dHg3/vnh6N7h6Mm9gjQGNokBrt19fPzDo1Ng7bTWGTzeuxE/2CtGUlOrNQ0+VuLF8e/3j14+LUbQIBQSMD/uOjFNXCV2Wd+Aukgy1Ysg9DVJ1teKIDaJKcnwNQ9D8bpaxZaq06RjDGJahlpJ22VT9FGb+Uj43i5i7TbgUC/gA1f0Q3gycPnn3EGh5zo8LGbFJFeb0Kgq1jIr19iAo0iklGNC5PoousZRxx1wcCFweDDPBkxLhShJZa421Y/sVaxqRLGhVIresq10lBNjLODIFxFinieSAMAucwbMb3O0xdusH3K0C39zXCf9W49B2Iknn/XdLxCLMv/QufGQUYVsnFtazDXV0kAmWizwQWALUs2M+LvBdvshRBpFvNuL5kUxlYml/8WLReNqYNP8z6Dy1GXBiE7YLxqOCS1ODHivwbSXXZEfQerQH5JMusz18qNUugqGGgEPuR/xAKn+dgGbVB8TUIFOy7EOmZ9xYR0qUgDfImVTtZIc863Qjfg8ZFqorN7/3iNtWAE8HvG3fbLFtwXMv8fZAIoIz90wa5ylUxgr1BATZU0kcFqnxywUHOqwCBYuBC55bhfid3JwNutkksFMXmcy0RJ9z0nlzHN3UomF2vS7WUJ6WZ0yo9uB6KZPPRZOZilT+JVFvMiCMzKjjSmD80hNgo1Kza5gWiEwC8Pb38d/3coJgl5OfNIs09ZwOYHHz/ZhM4i//C1++Gu89wp2nuHNr4dP/85JmG1jClnFQDpObcaUk+CkO5kXsDX98qAQA8xookzkDdPHVEQ8/HQeiYXLs7j0kAc13mInuCK7bFr8ce6wZeFKrQ79YabtIPpBe/7WMM1Qx8YaaES6dElynQU7IDCWEF4hljTuROSiYtZPtcxPEyym00nUltqwsaKkdxy43Xhueyd7vzmIpUqXXHY8uOzkJavUMAUROsHHHTcqSJjq/mTkYfiy86TTkrXundfAm1OYXhVL56dujv8AUEsDBBQAAgAIABt1aEjdAs1yHwQAAAkQAAAnAAAAdW5pdmVyc2FsL2ZsYXNoX3B1Ymxpc2hpbmdfc2V0dGluZ3MueG1s1VffaxtHEH7XX7FcyWN0cmLXjjnJGFsiIrLkWlcaU4pZ3a10W+/tXm73pChPoSQhLrQN9KWkocXQxn3oDwgE0hryx5RISv+Lzt3KshTJ6Yng4qAH6eZmvpn5dvZbrbV222eoTUJJBc8bC9mcgQh3hEt5K298bJcurxhIKsxdzAQneYMLA60VMlYQNRiVXp0oBa4SAQyXq4HKG55SwappdjqdLJVBGL8VLFKAL7OO8M0gJJJwRUIzYLgLX6obEGkUMhmELG3aEm7ECKIulMBpXB1mJYalZ5jarYGd/VYoIu5uCCZCFLYaeeODlfX4c+KjoTapT3jcnCyAMTarVey6NK4Hszq9Q5BHaMuDwpcXDdShrvLyxtXclRgG3M1pmARcN4FjmA0B3XA1xPeJwi5WWD/qhIrcVvLEoE1ul2OfOja8QTEBeWPT3qtXypvFvWrNLtb3rttbFV3DHEF28aY9R5BdtivFefzTwl/f3S7uVMrVG3t2rVaxy9unUcDoBCGWOcmYBcyKKHTIiDBLeZHf4JgymLY3aJREwbwyHLaILUoUVrGJmSQG+jwgrY8izKjqwljnYKz3CQnWZUActRMvW95QYUSMUzgNCIXBWo5mYunaaCaWVyZaN3X207ZmVmlhpbDjwfCALSnNMsdNJ25NwSdai59RQzB31BDxG8StYp+M7Yn6PuUl8FwwUBMWgUGr6yHFzEBUQevOKFhGDamoSnZhadwTARbsdoK26lNUOB4O5QTjI9bjwXcKn1aFIvIzTYU2neX6iYiYi7oiQozuE6QEgmWOfPjlETS+mVAzFH5ihf2ukGQUimtT0iHuWppEu5DCjyASpCZgROkMtyJ6BzVIU4SAS3AbRAnsVGr87FzAAZbyFBSf1HhJb5FydbN481LcIHbbmDtzgsNsED9Q54GPoXcuIAVjAtgcgwBmHBxJkqyPS93ELU2bqXL3v/uj9+jp4PhocPzbqxdfvnpxt//r4eDxvf7zb14fPUxbvYM5Epx1EXZAGmQ8M20qIgkWPR26PpkWz8PtZAzj4GEoojxpuAW7C5KFLgnToOUWrlxdXPpweeXaatb8++7Ty28NGsrlNsNxNq2XG2fqcbqoN1T5P4Leos1TsSUR+vFIulNJZ583Q12cVg7LjBVttsAlOnwR9a3/48/9g5eD42/7PzxJNenPDvtPDvpf/DIMfHyv9+B+7/c/08T2fjoa/PXs9dGD3vcv0/gn/KcCPvgKttw/h89TOT/6Or3zbroCqrU0XrUbabx29KGxPXZgpDp9cMhB8t8L1yqcTi19FML5xKhPYfu9Fzp0liS8u4T9LzL0Tv+ztIadpwyd2whceI0/T24vEmP6aXQtmrgHWebMG2f8xqec+sBj/B9mdE0tLC3m4GY181UmA2iT1/dC5l9QSwMEFAACAAgAG3VoSMtwdQu3AgAAVAoAACEAAAB1bml2ZXJzYWwvZmxhc2hfc2tpbl9zZXR0aW5ncy54bWyVVttu2zAMfd9XBNl73V3TAWqANs2AAt1arEXfZZuxhciSIcnp8vfTtZYSO/FMBLDIc0SKIukguSVs+WE2QwWnXDyDUoRV0miCbkbK63neKcXZRcGZAqYuGBcNpvPlx5/2QZlFnmPxHYipnA0uoHezsM8UivfxbWFkjFDwpsVs/8ArfpHjYlsJ3rHybGj1vgVBCdtq5OWPxWo96oASqe4VNElM6ysj0yitACnBhPR9beQsi+IcaPB0aZ+JnN7V6dMf0HZEEmVpN5+MjNFaXEGa5KsbI+N4pndPb2Vh5DRBwV+loV8+GxmFUrwHkW5+99XIKIO3Xfs/NdIKXpmEppzTl/jOoRyXuv1MVJdGzhLMgYyjs7fg02PPeheB/Gvc98i0q+D0yeT1YCCYS88pLJXoAGVh5Wyy5m+PndL9AcsNplIDYlUPetJBP+FOhm1SXY/7A2+ElRHIK3rEK6ddAysXb+w0NfSE1erWzooY+66LIhSw88ooxF7ZI3/rvB4hI2WPfKakhEdG98cRHJocKVzyLfbXeTr/2goM62XIWFgFq/H0YFpXRqF6RcA0vISlNOG8kAbMvaHM6lxI2VFMiOEdqbAinP0yuHxvDyNRdmDwtTZcWUgRRWGo4GyMekzH6bLrtB69NS1I91noD+fWM6Wn+PUcK4WLutGfJTmfeZ5uE52YeTbMMHNSw0Hcsw2PONb3GKnBYgvihXM61Q3jCuTU7blrrjE4yqIcoGw4y8hvMpR+1jU5iLW+NQKhbFKdw9Wkqqn+qVcCb1CmhBGjY6pab8cwea/KSOFLALAo6lCzbuEsTUcVobAD6q2Rwh547GRI6hodK7cb9QAbFRec10yqSD8p+kqJcalhgPCq4xpmOMv5KaxwLu3Jkr4PQ7hv/GQsh2FmSi/27hS+lJKdtf04hVpp/k3+A1BLAwQUAAIACAAbdWhIQfN7bvMDAAAaDwAAJgAAAHVuaXZlcnNhbC9odG1sX3B1Ymxpc2hpbmdfc2V0dGluZ3MueG1s1VddaxtHFH3Xrxi25DFaOx+1Y1YyxpaxiCI59pbGlGJGOyPt1LMzm51ZKcpTCGmoC20DfSlpaDG0cR/6AYFAWkN+TImk9F/0jkaWrch2VzRJG/Qg7d17z733zJ0zGm/xVsRRiyaKSVFwZvMzDqIikISJZsH5wF89P+8gpbEgmEtBC46QDlos5rw4rXOmwk2qNbgqBDBCLcS64IRaxwuu226380zFiXkreaoBX+UDGblxQhUVmiZuzHEHvnQnpsop5nIIedZ0TZKUU8QIlCCYqQ7zNR1xx7VedRzsNBOZCrIsuUxQ0qwXnPfml8zn0McirbCICtObKoLRmPUCJoSZcjDfZLcpCilrhlD33CUHtRnRYcG5OHPBwIC7OwkzALc9YAOzLKEZoYf4EdWYYI3to02o6S2tDg3WRDoCRyzw4Q0y/RecFX97s1JeKW1Xa35pc3vNv1axNUwR5Jdu+FME+WW/UprGPyv82tZ6aaNSrl7d9mu1il9eP4oCRscI8dxxxjxgVqZJQEeEeTpMo7rAjMOwvUKjohrGleOkSX25ymAVG5gr6qBPYtq8nmLOdAemegameofSeEnFNNAbZtkKjk5S6hzBWUAoDNZyNBOXr4xmYm5+rHXXZj9q68QqPaw1DkIYHrANSvPc46ZDt4YUY62ZZ1SXnIwaagDLHHpZShjmDmIaegtGb7VhQK8yDvyb2Nl8Q+iJ5oIQJ2qMwxGPZpSD4kdVqan62DZnTae5fihTTlBHpoizHYq0RLBwaQS/QoqObw/USGQ0sHKsNFKcEYpajLYpWcySaAtSRClEgnbEnGqb4WbKbqM6bcgEcClugcqAnSmLn58KOMZKHYHiwxrP2aEvV1dKN86ZBjFpYRFMCQ6rTaNYvwl8DL0LCSk4l8DmMQhgJsCpooP1IYwM3LK0mSl375vfug8e9w/2+we/vHj2+Ytnd3o/7/Uf3us9/erl/mdZqw+wQFLwDsIBbHZlZqbFZKrAYqfD1qey4oW4NRhDEzwMRUwMGm7CEQLJEkKTLGgzsxcuXrr8/tz8lYW8++edx+fPDBoK4DrHJptVwOVTFTZb1Cs6+w9BZ6jtROyqTCIzkmQi6cknyFDpJpXDc43OnCxZA2V9O4rV+/7H3u7z/sHXve8eZZrdJ3u9R7u9uz8NAx/e697/tPvr71liuz/s9/948nL/fvfb51n8B4xmAt79AjbRX3tPMzk/+DK781a2Aqq1LF61q1m8NuwxsH7sCMh0nuBEgIi/E65VOG+a9nCDE4eziMGGeieU5bRN/u9F6a0Iy9n/hazsvFZheWOL+t/r8Gtl6//EgX0aXS/G7hOee+LNLQf28ftsMfc3UEsDBBQAAgAIABt1aEhuh488mwEAAB4GAAAfAAAAdW5pdmVyc2FsL2h0bWxfc2tpbl9zZXR0aW5ncy5qc42Uy27CMBBF93xF5G4rRJ+03aFCpUosKpVd1YUThhDh2JbtpKSIf2/GvOzEKXg28c3JnfFEnk0vqhdJSPQSbeyz3X/4e6sBakYVcO3rrEPPUSeaZXOYZTmwjANpIOXh06O8PREhY8KtaVx9oq12/IjANwvKtIvLgIUKaDqglQHtJ5RkHRJ/j2LPOdfuTE6j48IYwfuJ4Aa46XOhcmoZcvVml3vEBixKUGfQBU3AMx3a1UWeHB+GGC6XiFxSXk1FKvoxTVapEgWfd+VfVhJU/ctXO2DwPHydeHYs0+bdQN5MPHnC6CalAq1hn/dxghGEGY2BOb4Du/5BPeP2gRp0menMHOjRDYZLS5pCq0tPIwwf47VXq5tDjDZnYG12xN0thkcwWoFqWY3vMTxQyEJe8AOlEil2pIW2e35EmaDzjKf71AOMIIfFom1X904HteWPiXeFROMKLQP3NO8aHRfce+MNpUNW3cg6DV16FhJ5SBSBxDIElsFqTHOM4P4rItQYmizzejrUs7FuA1UrUDMhWF3+97lCy8bI6m3/AFBLAwQUAAIACAAbdWhI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G3VoSJQTsyJpAAAAbgAAABwAAAB1bml2ZXJzYWwvbG9jYWxfc2V0dGluZ3MueG1sDcwxDoMwDEDRnVNY3int1oHAxlaW0gNYxEWRHBuRgOD2ZPvD02/7MwocvKVg6vD1eCKwzuaDLg5/01C/EVIm9SSm7FANoe+qVmwm+XLOBSZYhS7eJo4lMo8Uixx2EajhU17/wB6brroBUEsDBBQAAgAIAHa4w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Bt1aEg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G3VoSO+rBkGPJwAAXpMAABcAAAB1bml2ZXJzYWwvdW5pdmVyc2FsLnBuZ+19CVTS2ft3ZVmW7ZqZlZZZmlvqqJUL1lSmtmmLWSolqU2mZqa4AVrTVG60mFiaVI45jQaZuSJiJeKC0iqiggupNSKEpqBs75eaXzMp0P/8zvs/73nPYc7JJr3c73M/93mez+e59369V/btcZ47e9nsKVOmzHXZuc1jypQZAVOmqJybpQp8xxbONQX+mhru4bx1CqZ5+UfgH9MDt+zeMmVKIXKO8PgM4N9qZ3Z6hU+ZMu+F9M9UUugfJ6ZMuT7ssm3LgSjfQXpoUgTVC/Spci043tzpw43ZR2rWXQ9czb3226FC8S8uc1zbVmvk5C7cuv6dh86zRQU7/ridePHUrPSTb+xPBp1q0n26+/SpXiGcWp26Ls8qvLm82ToWHNTU/1vmGh45u6gPByo6JPAJxAoS6AysbWdcOK8pFB7OG8EiRH/xhikgTqn60mPxU1Unf0n4NSE3MKXZuoIqAs83kXBDJaOhz3f/ml95iGFVPUVFfcPEL9VGqvcv+MB9NIuw+NHbHoeMGmW1Ar50FCZ88GNSVULxI+mPORtZ+9vOoiGeF2UaITiut5k2sydOxVYI7zjDo8ECZBl7LFblVb3jp+dzzA0D8JB0WT0BXw7XO517Mv9kXWloHV2FJ3vQAn8nC5zHHPbMAbjoWHkn21bWQINVNYoSvULdA2X3cXOuYYDnvI49V+4skm3IPvL6gMHfNshGsQHo3HhmiG1NyCzZ8BkGaBZF/jyp467LCVjYYBCO6hsbzMNzYKH9qOlr9BIy5vjtuVy+6ugT4wDTql/svc5hivRrvu90w/UEhLgfwcCPtBy9bai202ka6LoTea6F84m+n4gFfjYz1l1oshZf0ppg6GVV8TBIsn+FwVS1nV210/1S68jBiV7E07P3qGYGCedvmIDKwrkfctboTVVb7qZnVWoEjCHRaxIwZcTqwq21JAOgmWGA6e9LPCa1MLS5e/Z6/PQ1Z0ymEk9zazLV3lqvbDw+0R3MVEiztXVRQLurt3gr/O+Si280TAIy1fJlgYvTNK01dzOKrx7ZqT0R0Lut1TN8UtwM9BJir8f7lUT1NE3/63b5Ss8wEH3vhLHFvjYeswEazllUV6CZarmvr83Ff9K8O2t773MpPzBt0T7ykZ2mv0+a232nnXrXSLE8PC2R1nPFdvEfQfY9zye6h7dqqqaloxnQTs+KY9fgdCto3c1JHrbc/67XjfjpZjudLIJWFV+1nOhFToUJcyqWoVydpvHWfMMx3AHTA69AT7CL97vnULCrFKarXsbL5UJZdvf62YfT5UMZ3+AybdHV6sLpGkXExaFr91GjaiYGfEK5+nLjE3HeQDunAAY0LcGSumf9JO/f2OBUtHaqmvfVeL+WradWTYI5wU9F65y12c346WyXbzj2xXgTRedAE+xiu2Dft6dJYdIrOrRRLpRnthj0eqjJh3LqzRvSQIMALpu0jrHrLoZ7ec5Es8O1Nx6q45dJ25ErOYYq/pg7Byb59pm0hIDd0xaV6U0lFlx8u3UyzERVsw+nvNdPVeu48Q1H8khZouAjfIJdHTd860uNpDA5BTw6IxfKrvOuDbmLFEC5fp00HZAAl12yt/KWkw9zodZEs/sszxRc5YZJ292K7nRXbfC2ezjJt7sMVZpuA1G7ZVqi15yHF9MmwZw41/vluzIgOMrWfcPx1kCYJu+N6MSEHLEOfz10vxSmBPKRbrlQPptxMw2IXflQHtgDDHx6qsHdDNPsKKuEilp9s4lmk/27Dq9iMqXtLIerctTTyiM9Jvl2tbvqbWsgas8DU7LEY47RJJg1dMru5ocBwXFm7zccrajM9ew8Qf33dp05iv18QVd4jDc+gOX4xg4W0wkSAUFgqqK61moBqJ1rtRI0UCpqkJtiEt67q0q4upLCWGaKbSRAry0O0eC7AFg84wQ+LRXN5Xt5ko+YmKZPmp/H9xPaGzKiUAVgIEiFassFXrxUmua63l2tGC5/kjcztfeRm8EVY/MMpGm4oOddquGkURecdrKILXgyFKZGRsf7RfZeoZr1ReEy2LdiayekvWAnCzvExz67tC/ZIdELd3+yeU+mElmFDQ0kgw0IIKhvrmP8tcIGTMGY/sAyvxaMIss+7+kSdErE7PL+7HYRDS2itRPQ8PGP9DnmlWeGqjWLjPdWRlqQ2onnKB1WE5A+pZJIu4EzRhsmRKoJqQgRlc0l6XY6jLZCqGLxDdDYjRu1BRkHyW2a/jLlwd6/HsVdn95msICTltJj7UozR4w14vicXk+NEi6Gxm+1otiHn2P9aKQrBwvizk8/snaBPyuYOAAPEzwKhQ20cLZY5GcUG0/2eWOdfeQSVoe66zTnxVFD9euwqRatiDxW93b3uuwhjBeR1bAY60PmRlrQrXjJExJ4W7zf6ElJ7+I1Ly0TDL2Z5sLNowNplP1SIZNoKVPDkE6Z6qKcKNP3GHlD3ufFZUt9oDTmUhO1KGiiMKyOAto7uNnmXAdcIJ3AHyjJUfeN+Zib7zfKEbM5WRZBCctCE85OnoVbAJTId2BHs4RstaxhFAI/1GCcSLu17mxnpuTec/lPMVIz4dxOKQrgdW7S2X5a2HuMG0Ljr0BD2+2CVvgDuap/loXMMeW9BTs6T3NYfPnJyMc8NBwX75PYOiCOPropP8Mnuqc4aRPD7EFsX/aEDx8AcB816Uh2nda/ZkFgfS0uANVJsR8msy9q+bY6iPlMjmFw6PpATQW+v2kERblZfVit5pqqoPe0UBDR37Q+wDM7Kh/aGueAK5n4oeRAIKYOvQp4umijbUJuFv5hWgo2T4E7Uh6Vx1VN73MDtO9QTZBWeKXPLh7ZAfJ92z9s7mbcwZ4YXuHS1aEwUMs10ymo6jggj//AQnB9n9316nK1L4p2+6TMeswfCLJwYxO0ecIYkDkx9tw24vJQrTcO4ZQJ+f5PYAz9xrQ4Z2C88sO+q2RafzHVtx3PrdXpj7R3BE9btNQwga+NRI+0w/1tfl1Z5/1+GQ45aVBnwOodh2qFXTNBrbB+u04aEfdRmD5VJXzZ5a8ZFVNpHAleot2ZJ9lCnOg1I6qqMRD0PUBA6RhcvQXCQw69Gli4VJbw3eGARAGqRdVVvmZLqFj1M9DEBmhy1J4bMC0ixRkxsaeMxn96UqgQN+ybEfDHog8o+eQvWq+nD2jtim8UGYAhHezYy7sxITccnXrCHtBshOmWQRflk6Totpn+9Won+cJ+wz7bE38A9LNDsZBq/aOf+wRo5qR2og/mrG0YPvj7JKzic9RV/6xWPzhNJF9s3wXPOLENMLv0B1LqnHF8svM0ACgFSsob0BuZoVXlgkaCsJGuK3ymy4ILShGxvHzCeD68MT7h2dwaylnhLhIlUpisK8iVW3AEXyQbYyufxPK7L0HnO3y+2ml57JiHyt/E76FQhB3VHq5ZvNeQudaUmTZoozMKPLHC79DYqf4bkyb/0E9Aayb9SYPdDLZowwLQQCLA9b52WeGDZyrQ7HUT/K62Otg/2YMNTzvLLhIsV5UX+feBwPPYY9EIkD3RxbboQt8yO+wkQRWot59cJaBzGGMOUNWGNoFnSwyp4KzMcD2pd5RcNf5Xvh2hn9z1MC97CFVFf0H4vNsC11MThAqv8tnDe+swwW03UoGnN58duf7a2yJWwjAdMFTJLVjhPnklgBbvd8gi9nDPeiDzXBp+Xq7jyB2bf8LsbAp9++TYNP8yZiJLZOI3n7IwMu1ZA86P53+NCxvXPTDJE0KdAPY9CPAiUHamjZTNlik/vrb4KjBmDy6ZtJ4ite4/beQkRi8gzUkbSXnH+JTnZEX9xeavbeSJgfVfqvCvvO8uY07v/m2CtCMfeSh+tRPI9IOJMuhl6t8mHFSgFP62U0o9nm9luILh3yYAbYJkDPSQzTc7Ab3ki7svA7F/IJdLW/+xU0ozmrIQ+wanfB79206p2sX8IQOxb5DLV6b/do3tMhBTuobSNf53XYPW4Dd6ZV12K5FjOJ4qEqMQYyh6NycwO7rvrwr+MISqCxdCdAWtXtSaIBj/hW7VyEjzGDyday/89CIUQRcNAMUQAqZFYA5bgnkd9s0iYXvfefIRrlPfaurhtMnLllVfhp6fSKPE9Vl5ZomFFInw9/M/Odo2vBV1urnHhNRXVDKHsywtGzp7I0Ji8HzfPSJ4OpVBCCAk0xF4MtWhP7YxDuPXggtwePJ8sjMvk3YPVAWI8TxEG4yp09lKBO01tXzB2D2jZ8j6fmsyFCUWcyTig1cqKnUijGyYBBT0LuPAbFJ/DfVyUM+ACTb6cJoZYiVWG6tpwD2esAxRolHfGMRBzA8bHDLrevF67KanLw320Q1cEUNldVPpko5dD4+EpQA0eIVXxRKOOQ6enZjgzxRJnarkfoYP42NMs90WbCyJ5RFplhuske5+spZjaJ/zNg4o4TGJTRsT9cQOYhNfxFjMJQP/tHtux5f3csVhao12/ihqEhU8+21ZCIGVAp1OGiCOcMe5xemcWMnSC2Xsx/EpFrX9JOplaivFqHYJtlzoBZQNuaHbx2LaqfvkhFzil/lP9ButIPGRmleOcz4l03I/dJgHMDtR9y0TmwwtUVh8ZdIoUJ/d3+VTxfboMetvXbmkyD2Vjb6mM2NgiE033DUftEQXJHTkuVFFCALb8MLSvcIjzdkp2Aj+ZtLZgvEyKTDUkHsrIDJjoNQkIHS9Ji+JJiLMMpndZvhzzukUUKe5a+jmZatSzS9D89m6Bmf2W+DA2bX9LK18qqjAm4dKu7OfvMMijo7dj7zwx3p/lJ/gwZhe0SF+I0EDH+k1KRK6lkgjgbWTyIIv1M4N0MC4bYptv1Uc5lNpbM0I05kxuJt4Oq1K0P8SGFqexr3+JUXUm7i8yj0j/VGkAuJrv3o5XsZ5kuEjvp8/4FrTnvg2k2GhQ/wlrbCRmgSZe/+0D4Nbvnz3Y4lWNJF6pKFl42s9RnAsMI7lNx8vN32cJVqGJmTtxy3Pf4zwHRTztIisCES9p8Zj6h0LHaZXrRY4FlH5rjffKsAzy9sq1CoyhXR4kk4B/R29Ngx8BaLSSeOeLV7/cwk00Uw3aQBFKDB2JRqa5SzwgRP7Tbf/opEnkODTrlpk93qm3W3k9wyYBVLYSAOxPfDjHc8q4uCVeyprh4IQ3oKLgWkFbmo4tLNGCbefyxWBkBYmnW/E/BYTf0DjPC7Wl8cgxkm04sZtWN5LpLAXQtu13P/x0PugmZ/FrPgKKtt6gutFfM32p33Kb5lut/P+Uq1qT06lmt9SaY76oaxzg9fbDCY3+o6dVvyYnZJlPEnJTkrhohQuStf4/9I1pKXz1yo7UBUkegPCJ91v5ghuPgsO3xLwKEov/FqQiaucZS6pjGvYNMNAhVftJCwwDsAHtegby9kvWJcdtdUIOt91EycZDwb+sOEkSoVi3SP9mKdvtH+/T5GrHXGwQ7Un0B7eIs+F7yccbc+QSJ6FxjF1cEgYC8LYNHCnSH3XST14CTNQ2Iol96VLKbHOyrbOOvLRRBxaW75tJ5/o+0XqoGbGk08j+P2z7Spvb+o/+5LftoGDdc2vEYTaE1ch/8j6zw43R8F+YgF0KAx4Xrr8DaOXO1ycpi3amP6f5y1DkidiswGVALlIjtCVDBDEA3c6wwOvhnXfjl5cRxbI2xzqAURbGmzknaco+6cLedkxpxi/vYKmK1hu3OWWk3EHl3aIHABf31e14+81xyZvZH7Z5FWiB3s8AKe0CvG2Cpl2q/i5/H1AkllWGOs8lJx69C7jXZ2mPAjqNDYxLAZWFGnbYrRt/9nrD5Ox13/rz51AyDWVhTWVKV4TXO7fZXgh7OgrVX1PeauCem/GAI0HJQd0lAV0/GBl8MSfq6XHI5i11sy1CjfHz6Ql5KjXBm/XSfaWD3Y/c0URwyIzjHk7bLHC7darDxOlOi9Zh5qcqXCjvNpdNdVyaalm8IazcndBLe8goeQY0unalKDa3U4/mOL1/8Mpdtbe2HCs49DTZwqm95yjcnqV0/v/fHpHXzaVEkSDdK2qTxfpN/Y6Ro8IiFpge9cBWiCaDutS0W3F8/Ac/LioFYJcge/DgFbVwpo3joJAGNxHQSon9D34B1B1cN1V5zvyuw5aCDrCKT6aQEF5bb7D55cH1ZZRazh8nuGpUqEmc6M/q3EpDwRypXHgPBx1nsSHE0NN72whYh/J2ytwelDITfXiZNChi3vf5yAdx+e5khLroi4Fx+0RhkuocKNlBv0ebSurFlsDpkIa0RzEoGESKigdAfaFSiJCjAMg6o1251HTIiXDORkMRJP/cm65IJqFFH0SUIT2mLCUb9xTJoN7dj3MAVQIo2/t7Ib9jIhlnIwUSpL+3HmI7be0Oc9TkM7aFZKQtl6IuyqJxBjO5nnj91snvuTzeinMcQqMHe4J3pz4KgrPF0Z5hsSdHtPELqTWBNWMUFMcZr/lt1qm83m5x3wcQWJtyGUwN7pxgBhkCpTkOC6ncSnztn/yLTSxGFMvl+qmSj20KxVpeXj2c8OVOZfte5NphvtR06waGspCjGxyOujme3mdx3WoNSQU2J1VO7CdVi7pd3PHaRQJSOom2z9242Ch62/m2NNBAaswRxu6BhJpA7UrmZct2AQc/5PAO/+kAy9CLntvLL17hcKTzg2+ucnDMtujwRcKq4RYz37Tm9XG573obHw11S0hNkr9eTfafAar+9XsRoS582ITcP8DgKJ/TdkaEe086DGFgxAPpdIGqmqHYribqDDwLfQLa6y7wgMkV42g0tzxs637ATMkD+233lFSQfgQFC2UPN6AfxSfsvpcdN6AuHCW+4PajHQomY1IyTVMgT7fsSquIINOsPE1ry0X+gdeAmYTyqslYWPxIua8PfUPG/tPtMxWFJhnLjlrm5DUt9WXCy96Ntp5MiHuT1aKj7i+eaGvln6W92nnr4beKKQpabYJIqzl7LxBYNz9tYxDZDNsUdwjwySsHcSmqgVOW4YujSNQV/gvgPi49vBX8pK6yiKj8YYX57t1mPmzxBvlIl6X5vQl3QhC7t9NPjv0CRq3RwNtK9p+rNHODeUsyHncAVI9bgRBDQfyQEu2fzxLF9v58iT2VYyzGFb30lFJ7Kbzq6p84x6JsKVxaG7EfScfXysMEpRkYYrWlXjXlmlUcccu+YdqvLsEXjccXtZnrfCAnmVvKqDdv6b6uh846TwkkMJDfhrav1juRmXXW78AyXAlpMXu7+Ss+FSb5cFr/zxd0WlEIIkTc9SzY9nlQTp1meK4joohsSIGK34vZbDYD314DozTjjj3hkAY8OE0nAnffUHxqb4Tm3W/ZtrduQNitHGAFSjY4YfRCwATxSokRbpXmHHSfGa3Zort/6z9kjrQugTQp4T5rOXhL3Pi8b9oyFXtJ/7S42SMpNLaAavf4E6gQAguUQub2JGbnCKBU2IZN+59uH3zB0eyrn6MkEaUWyJtHTruLK/rwnx2D7qRI7pvA3ltDc1UeLoOIGhoVNqWA+dJDAOcZJN7be1CVQHxtFAgZRxcsBZs5Jz8kuPE7WVfjHdjWAgumscd533IQVaJDKRlne/Np4k08l7mZqrCjfK6t5ul1W4EkdUNFhdXuo1+ouRchn24dwkjfo3tpRcJtgfX/h7EtlF8IjFHnc03vMCfU9ljPpz4OmLMDX9/feVHChOCFnT0YxJpUTMfgfHynVdv/8zo/wXB9WyFrv+GkN6T7/MUnN41yiV398vQA7Kd9N8PV3Ro+L9We3Ic7Du5p9ib/ju5l+LsPfmQyPdqT9G5zf9a7ck+T/yd3FPMKv+l3FNOr3J6ldP7ZbltprP2tk0DvCxt4QuQ8EXZ3PvXOl3kU06HSxIzydVp2v4fHPg69udona3+VLUOFwV14r64tGd3fgJV/TF9zUsb+aew22y2qK6dqvbURfF4M/tITmv0EkoUV4htS3xV1yYslH/m69ivHnVLDfQSgn8wrY+D6cx3QLuFit/nSH4J086Z3rZWLgU5ta+tqwbstlF8pO3kG+HSy1KcFFLxlvbnjdVrNmyVP4HJ+2YD9qx5HPwDiVjyKLayYrq0K0XF64WFFeaQNKd2+cuUJ9una2cAdq9VXOEH39ZVuRYP4KQwMk8ejQI626HglZWFrqsgafHTS36wkFFdEoH0RMUDXSl8rWPDVp5/8qKTmfLPPwZn6qncAOxeo/AVgbu7hyF6i64COCl8RyB4jrnKjepZCo4/bjU6kbzoanXJD95/aC1hc/8C2s1SnF93fKhKdp8WLF+Z3Q1efOIYYHem4sz69Be4+rZpAE4K16LuBnf7H1u0dJX8QN9heBGwZ1GrzQ8IpL3FwddnGtCV4rc7ZtFRFq53g+XHwtPg8+q7ALtvxCtcx7BpQibsdAJwUlioPTWtBDrTV6A1Z+VetQBSZ/vaH6TO9gpSvpsT0JVCgbv0nsByh9rT3fJjoWT31QQXwG7Fb+a8fDBmsUBtJ4CTIg1woeQiKsHl2K/yA33pPQ3Anp3H2n+g4E8f5UVFAO1+VXwUWP8cuNYwoUR+LLwsUbPcANi9W/GbcG0/gVRXA+SxW+FB55cln4DOkhW85aSftrXWcKra6cwfvOYXPLASazYV6Eoh1R/7ld241EBJekrSU5KekvSUpKckPSXpKUlPSXpK0lOSnpL0lKSnJD0l6SlJT0l6StJTkp6S9JSkpyQ9JekpSU9JekrSU5KekvSUpKckPSXpKUlPSXpK0lOSnpL0lKSnJD0l6SlJT0l6StJTkp6S9JSkpyQ9JekpSU9JekrSU5KekvSUpKckPSXpKUlPSXpK0lOSnpL0lKSnJD0l6SlJT0l6StJTkp6S9P4vkd4nPAeGDdaW+mf1qFrN8nsKb00OAgva2JdAwu7RQeRCYDIHF10uX9V3+WsuDflyQXzfuO7aiWmeV189x7zycexwk237za2qawDWQzmR1SxsT/Rvlf56t5R1Sc0RYpLOJDyAFAOz/XotwqTR/XOV6E0VAsduahUCd3zy54Ev9oQv19n+Jutnf1/dYDwzxLY6dYGKzM9/ucX056WKnl+q42f7q4wf/31/BW6VzI6/3qrakNA+t1Dn+RSZD5feF0FfILPjL/dWRPZWD/7WOvd4vMyHS29GCJkle1QFp7sSJGKOhDFmqqIqZ3AO0uc/9cuWPTLphRU+m87g5g0Mbq470iLrKT5z/wfgcdpe6qDo+jKf0WIlnf02OQP8co+J57wOzIsY3Lwn6dYyRurk+T/BEGfzudafd1nmM0Z+5AAP/UZHqOBOmHgY3QkTMnU7HYbq9HGXdOFldM5Sz2TzWm3mu1EsdbRRNkYC1VFBTTiu5gO/hxcIEtCKYqqimsoCyh2HK6A002wfcpVwqBHHI0hEg4mt7edTuLVlu2etnS4bLutPr93Mb+LLrWKq+DEk9vG4PQcvaYdOcei1RqZ8/MQM1CpCj7/N+229P+q5TS0sZGNenDjQcfiWj9CxNxzR6wn3541gESJnR16oZDQUShDgCLEjAi5JF/Qx6M5QjGM/f81wRzgFf0f0Zi9IlMricdziGLujax2OsjuhVcN3oHGMct7IWn1NbNhpE93xl5ciS2FoVMyf8Dw8lKjLg310CMcnT4hkM+sFoekF8B7xDbTw/SuxiWN/B7SOMTrGdThA4A6z/Er+/AWj3peG1WRWabzuHnFPF7UiRa0HjaANVPinZzMR74fvv00BIRdtgEtq9gpr3oH2jgGGDtVbPEFutbGUEMFCYj4C6Z1zzIe9PY6VB/8rL8TkHbOCn1Vm4xhabt69uqE5tysFAYqkYKyeJA9ep5YFm3DxtbwF6ZwGhg/hDQPXYy7x2hjwhuRPnvBrGDEJUTdacpCOR45cNXPoKizMeq2VLdjExR9YeSsm0iKWHW8HExfqRDaTcuoSF5mJo10tdDhpeExGEnQnG3W8EbeMop1Eadqd7NZd8V6LsyTF0kYca2SJQm5X0+WtF9s1fO7NNiWyh6K7j0fPjNC4I+DcFXF1JdygRnpvW2byCbB+1aXeFW2lKQZV/cRhH82ioMo3YgxDk9NvzBs2sC2fcF11zVgB9N3clcMRnlidzjeFVMcRZiLtfWdJif0Q7NS1ZURGd84Qlb6Gk+ET+vpI6sxWwnz3Y7UI3SV97ofNOAEp52FG4JzTdAKcu+Dih24cGAXd0fn5RfSNa6ygmoGLbyAQr4Z2CNMuwqOcPdwSlSfyqTQWX+fQigdEJhM93wmkErZ2wOdmDjcCSR/GxQzup5Q52FTxy/xsvMhm3dlHyLV2i+ZTdB0qt7irmnEa7Hv7xrIa194ZYNM9yCvT0wREVsR29r1LA46Sw1zAAv9dNOrGCBNSLfRKKe62+nwC2wBybtAftHfohu6EbO+nt5KHdfQc7ZjXZYa7vPH13ec4v8hcv9GKop9ROksvBsd5G+HY01seZeDrL/uNdt+Atq5fux0MoaN/jm7M/L5WojiNgCsjfOpjyE0+S4q4xUDsUny9m9cHeBoGMGddyGy+l+Jh0/ynQ6/5b5tVm0mUzLqejedFlnGSZBp/uLfsfF0E8H+iLOaHK72G8cB3gG8X9Va29Q6H2kFGbfRRVbUPIbTxFUUI/iVEWax4rB9qXsXvYb9Biz/X+7PE2wYCuyrRU6PrkyZe6V5dRHHMHJd87l/ykFQLY1Mb48SeVUM3kxpoTYk0+jOsKFRcgvTfunkkNMgu8mesgG/krL3tY0WWSyzf+v6UZD+blbZgOEcLdsuivO+pi/XZ1Cfnym0Fzi7bjHR4BonDufbgxDYRQRgkuc3fLOgN0vhTQF2+pFjA+5hxLdfJsd96VDKE3V/75KCF4Boy7gRPenn9CtAogquFuHa7hgZqqsp6XzMhkrRUfeFjvfRlCAo5PZDMht6QRmBWk4dFbLddQE5UOyKwN8K254HzW5S+eg9TQEDC8KymSDpyT8W1iOWaCwio1ZH1Rg0veyHcPa29FB5gQO5TH8dQCcPU4FScyex2Q0ZoxUxSasXlwjuCZY1gsSY2uuFwiPEl8+LwN7+57jqGxY+2tedKL2DnZMD+epiHcTRnuMS2T0d83OjDQWRMTNtXbRcEYn2HHjSEYxwi0c1jR1BxbAPp1e3mJgHIVZ+4wvlFrL569gM1M9fWXmow53qK/rxRBGysEcwg2gVTHPiZD6N3laPYBt/1+rLRKas8xuVZNLuYxJaUgznXKZRsW+mlUw86Q2CsmdWk2N1XjzKQA2tLo3gDQ8aJLe1rq18wd4esDy8VrsTbcCYwC+9dtSdh/N1BN5qZszYLqn3tWTkPbJGf4aDTVF4XV3XxY8XriGit08vdz7Rzp3NR5wclMYBCg3LZbRtjntkF0CwJE8Z9OrRLmqTx5gH6F8JNpVdVBeZs0rpF6YSf7xhf6e1JNvMf0CLwiUfXcaJsB8VYftLzkBjoYEtnHjXwzoSrGh2Xlb1fGs8qJp1thtPdMHY2D14gjQNCjQIkI2BJBK8VgvTBW4VKoEKvOFbHY1hV/VjVsjIgLAdP08rMHFdybqcgzAgaRfB09gDlOicT9u/eP5zsum5pFTtYuPwJmHd9IDXFxSL2ud2JnHMpq0fvXVrZJr3elAH7nKMLI3Hmwz9dwKElY2jC+PIZj9S4HboVAv4YqhISWW7D8MrPGBmO1EXA4ygd/77zygmqgrQfqsODGvQsN/Ico0msLe6Cv/KxbPhHFPwXrd6gSjfOg040v2YdxnGdoy1mk20UOtQDv1cVYxwAjuMS87OtmzMc/G3Xp264DE61/FQUjoZHxmEr//2M6lmq2dF9t26ICSIjiUTylrIpvfEhOO+v4dUXIJChVJq+9DYHUhUHxsEVp9HNg5jhzNvhF3hja1sEJ7oqXL7kiXZOvENk1jMxeMro2/17N0FGf4WKO9eBqzyHv689HuMTkAghMz+9iMSOPtgd00C9whG1RmEEZVAyW3M5xYHX8W7hjFL8/tEKpIhFEbPYeyWf90IlfKTkA++YtlDKSu+uacI7s545Ow5de/v+Cai746crRJw/Cmx7s4hrxevLDPWFHREOizgIgvSK7sJ68vmPtwcll7Jju1b+Owao1QNYAnxAEgjK7bLvD0/12tgf5DNU/mp/DQ9+2j6Rpu+/Q5jrG/aAdXxs2cVXncKmTm+Rr3j1fRFl7FHn+CN6qLA21NB/prE/arWPUWxlRvMuszyNIvdxs9yBs7u2CJNNCWiEeKw0qZ2P4pfjgp9UnsvCcHDVOFv23O+DsfNL8LxjWMeSXxj4D2yiwnuNwS43n1iImxgWsc22h0fKSSGt5sLn5iw4hwfnrCCetreB8fe08otEfjYMjNAKNGwl/UX9TzmVDqNF4SxmqUidBL5fmqUrSF0SyQHdr0xBN0HCnxWG8aMk2zscziK/F56Fc+MASQkal3QiRRLBfkc4ud4IzHxNGXub53jTzF+zaCbnLuyLAqI/sV2x9wwf04YW1qMPfLlDzrbSWNS6TStUgJyLFOXMTScsZSWBhT1mAEeD9R3hpz1GuYVaUB5FBPlOjNVu+PQhB5n9WcLcOyYZt4U1W8xBxQ3ux8DeX3N+7bzUBMJLpeFXA+EEotRFpD2LdNbOsnx1Z3gTaa2/ri5kKhTdse57eXxaxZwgHLqDto0l122Cbe0LB8d8zE3q1HuQQTcOwNo16DVX2MdRWd2bioBaHPfyIJkBs4htB7fevCXE4Nb6Mlt/ZzEh5iw2WkD6LhUlQ/SafR+NS4RU2B3IEvZQMRo2Srs+b6sFzpMMByIbP2ouGc8njOeXNtL4vBcQdUDExXQKGP1ffzN612856j3km7isBcwgcAymsVCNTiJ5CenGvMTv8tSH411mgngIj4+Judwg7mb5RaZAq+jbz+RVZrLdwOOvDxZGHq5cKeCgBeXodtErXdE1v8hqv1EOUFnlme7PZ6gJGwnCRi3ONPqIvjp3eAWgiwHkV84pEnQ5TkjWJCf7X3zpI8QxDEmd2H+AEBJnTvLlZSHRPmSG/xufFS1iql1xk7gYLCimzwTxn90ABtZR1pf1EsYW3YrrGJDgqGGjDT67arnWxs0RYVih98TVjH2hXWaMgghXiif9OIOY+bzZLICzmowzOcEMQi/usCWMNflkWQsyCWOZpelF/yQv7oWjkgvG+29ZTq5dmDqXbQ8cdLiIOEXxpB2vDfq7V+albgxjLFJrRnAf/Zz709roIu4sqHD4k+GFzrE7neUxQgfHB2krEGc3PMNdklGR05f98WExZXCsJKopfHluIi3c99h7CqzvVmDkl5JCeuuSHZyEJpJ2iBnJopB1OmMNKBmlWZcNUF7qiJdEgzbCz8iu3rowX4o7xlij7PJberskZjnfx5pVhaHryCy5ai0+VQPFGSy47Gz6VDlFZr3TuSfzhV0zQQv4rgnthUsDSc/xZ7Gy2rIbvjQF/AcLZEk5VqkXnNDbTJsZKZGgoE2nJJw/RbwImp/M8UnUt2npEDCJNP4ISDIMWsa9uSxswe4dMnvtAKm8emZGYADzNx8OMCSbETNgOuPReXnDMrRccCfoHFZAEOuiE8UY3NxZm6YA/7ls37MNs/XY+f8DUEsDBBQAAgAIABt1aEiJd2BCSgAAAGsAAAAbAAAAdW5pdmVyc2FsL3VuaXZlcnNhbC5wbmcueG1ss7GvyM1RKEstKs7Mz7NVMtQzULK34+WyKShKLctMLVeoAIoBBSFASaESyDVCcMszU0oygEIGFgYIwYzUzPSMElslC0OEoD7QTABQSwECAAAUAAIACAAbdWhIoaQkrDkEAAB/DgAAHQAAAAAAAAABAAAAAAAAAAAAdW5pdmVyc2FsL2NvbW1vbl9tZXNzYWdlcy5sbmdQSwECAAAUAAIACAAbdWhI3QLNch8EAAAJEAAAJwAAAAAAAAABAAAAAAB0BAAAdW5pdmVyc2FsL2ZsYXNoX3B1Ymxpc2hpbmdfc2V0dGluZ3MueG1sUEsBAgAAFAACAAgAG3VoSMtwdQu3AgAAVAoAACEAAAAAAAAAAQAAAAAA2AgAAHVuaXZlcnNhbC9mbGFzaF9za2luX3NldHRpbmdzLnhtbFBLAQIAABQAAgAIABt1aEhB83tu8wMAABoPAAAmAAAAAAAAAAEAAAAAAM4LAAB1bml2ZXJzYWwvaHRtbF9wdWJsaXNoaW5nX3NldHRpbmdzLnhtbFBLAQIAABQAAgAIABt1aEhuh488mwEAAB4GAAAfAAAAAAAAAAEAAAAAAAUQAAB1bml2ZXJzYWwvaHRtbF9za2luX3NldHRpbmdzLmpzUEsBAgAAFAACAAgAG3VoSBra6juqAAAAHwEAABoAAAAAAAAAAQAAAAAA3REAAHVuaXZlcnNhbC9pMThuX3ByZXNldHMueG1sUEsBAgAAFAACAAgAG3VoSJQTsyJpAAAAbgAAABwAAAAAAAAAAQAAAAAAvxIAAHVuaXZlcnNhbC9sb2NhbF9zZXR0aW5ncy54bWxQSwECAAAUAAIACAB2uMNEzoIJN+wCAACICAAAFAAAAAAAAAABAAAAAABiEwAAdW5pdmVyc2FsL3BsYXllci54bWxQSwECAAAUAAIACAAbdWhINdvZrWgBAADzAgAAKQAAAAAAAAABAAAAAACAFgAAdW5pdmVyc2FsL3NraW5fY3VzdG9taXphdGlvbl9zZXR0aW5ncy54bWxQSwECAAAUAAIACAAbdWhI76sGQY8nAABekwAAFwAAAAAAAAAAAAAAAAAvGAAAdW5pdmVyc2FsL3VuaXZlcnNhbC5wbmdQSwECAAAUAAIACAAbdWhIiXdgQkoAAABrAAAAGwAAAAAAAAABAAAAAADzPwAAdW5pdmVyc2FsL3VuaXZlcnNhbC5wbmcueG1sUEsFBgAAAAALAAsASQMAAHZAAAAAAA=="/>
  <p:tag name="ISPRING_OUTPUT_FOLDER" val="E:\Photoshop CS6图像处理案例教程\PPT\PS CS6图像处理案例教程  web格式  PPt\第4章 矢量工具与文字工具"/>
  <p:tag name="ISPRING_PRESENTATION_TITLE" val="第4章 矢量工具与文字工具"/>
  <p:tag name="ISPRING_RESOURCE_PATHS_HASH_PRESENTER" val="22c3acfbce59e06db615abfb4b3e4a479c5ad75"/>
</p:tagLst>
</file>

<file path=ppt/tags/tag10.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第3章 HDFS分布式文件系统"/>
</p:tagLst>
</file>

<file path=ppt/tags/tag20.xml><?xml version="1.0" encoding="utf-8"?>
<p:tagLst xmlns:a="http://schemas.openxmlformats.org/drawingml/2006/main" xmlns:r="http://schemas.openxmlformats.org/officeDocument/2006/relationships" xmlns:p="http://schemas.openxmlformats.org/presentationml/2006/main">
  <p:tag name="GENSWF_SLIDE_TITLE" val="3.1 HDFS的简介"/>
  <p:tag name="GENSWF_ADVANCE_TIME" val="0.00"/>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7.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8.xml><?xml version="1.0" encoding="utf-8"?>
<p:tagLst xmlns:a="http://schemas.openxmlformats.org/drawingml/2006/main" xmlns:r="http://schemas.openxmlformats.org/officeDocument/2006/relationships" xmlns:p="http://schemas.openxmlformats.org/presentationml/2006/main">
  <p:tag name="GENSWF_SLIDE_TITLE" val="3.2 HDFS的架构和原理"/>
  <p:tag name="GENSWF_ADVANCE_TIME" val="0.00"/>
  <p:tag name="ISPRING_SLIDE_INDENT_LEVEL" val="0"/>
  <p:tag name="ISPRING_CUSTOM_TIMING_USED" val="0"/>
</p:tagLst>
</file>

<file path=ppt/tags/tag29.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学习目标"/>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1.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4.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5.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SLIDE_TITLE" val="3.3 HDFS的Shell操作"/>
  <p:tag name="GENSWF_ADVANCE_TIME" val="0.00"/>
  <p:tag name="ISPRING_SLIDE_INDENT_LEVEL" val="0"/>
  <p:tag name="ISPRING_CUSTOM_TIMING_USED" val="0"/>
</p:tagLst>
</file>

<file path=ppt/tags/tag37.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38.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39.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目录"/>
  <p:tag name="GENSWF_ADVANCE_TIME" val="0.00"/>
  <p:tag name="ISPRING_SLIDE_INDENT_LEVEL" val="0"/>
  <p:tag name="ISPRING_CUSTOM_TIMING_USED" val="0"/>
</p:tagLst>
</file>

<file path=ppt/tags/tag40.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41.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42.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GENSWF_SLIDE_TITLE" val="3.4 HDFS的Java API操作"/>
  <p:tag name="GENSWF_ADVANCE_TIME" val="0.00"/>
  <p:tag name="ISPRING_SLIDE_INDENT_LEVEL" val="0"/>
  <p:tag name="ISPRING_CUSTOM_TIMING_USED" val="0"/>
</p:tagLst>
</file>

<file path=ppt/tags/tag44.xml><?xml version="1.0" encoding="utf-8"?>
<p:tagLst xmlns:a="http://schemas.openxmlformats.org/drawingml/2006/main" xmlns:r="http://schemas.openxmlformats.org/officeDocument/2006/relationships" xmlns:p="http://schemas.openxmlformats.org/presentationml/2006/main">
  <p:tag name="GENSWF_SLIDE_TITLE" val="结束页"/>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章节概要"/>
  <p:tag name="GENSWF_ADVANCE_TIME" val="0.00"/>
  <p:tag name="ISPRING_SLIDE_INDENT_LEVEL" val="0"/>
  <p:tag name="ISPRING_CUSTOM_TIMING_USED" val="0"/>
</p:tagLst>
</file>

<file path=ppt/theme/theme1.xml><?xml version="1.0" encoding="utf-8"?>
<a:theme xmlns:a="http://schemas.openxmlformats.org/drawingml/2006/main" name="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16289</TotalTime>
  <Pages>0</Pages>
  <Words>2942</Words>
  <Characters>0</Characters>
  <Application>Microsoft Office PowerPoint</Application>
  <DocSecurity>0</DocSecurity>
  <PresentationFormat>全屏显示(4:3)</PresentationFormat>
  <Lines>0</Lines>
  <Paragraphs>313</Paragraphs>
  <Slides>43</Slides>
  <Notes>8</Notes>
  <HiddenSlides>4</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43</vt:i4>
      </vt:variant>
    </vt:vector>
  </HeadingPairs>
  <TitlesOfParts>
    <vt:vector size="56" baseType="lpstr">
      <vt:lpstr>Gulim</vt:lpstr>
      <vt:lpstr>汉仪综艺体简</vt:lpstr>
      <vt:lpstr>宋体</vt:lpstr>
      <vt:lpstr>Microsoft YaHei</vt:lpstr>
      <vt:lpstr>Microsoft YaHei</vt:lpstr>
      <vt:lpstr>Arial</vt:lpstr>
      <vt:lpstr>Arial Black</vt:lpstr>
      <vt:lpstr>Calibri</vt:lpstr>
      <vt:lpstr>Cambria Math</vt:lpstr>
      <vt:lpstr>Times</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矢量工具与文字工具</dc:title>
  <dc:creator>王哲</dc:creator>
  <cp:lastModifiedBy>itcast</cp:lastModifiedBy>
  <cp:revision>1151</cp:revision>
  <dcterms:created xsi:type="dcterms:W3CDTF">2013-01-25T01:44:32Z</dcterms:created>
  <dcterms:modified xsi:type="dcterms:W3CDTF">2019-05-05T02:29:47Z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2052-9.1.0.4517</vt:lpwstr>
  </property>
</Properties>
</file>