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712" r:id="rId3"/>
    <p:sldId id="257" r:id="rId4"/>
    <p:sldId id="290" r:id="rId5"/>
    <p:sldId id="547" r:id="rId6"/>
    <p:sldId id="548" r:id="rId7"/>
    <p:sldId id="681" r:id="rId8"/>
    <p:sldId id="680" r:id="rId9"/>
    <p:sldId id="552" r:id="rId10"/>
    <p:sldId id="713" r:id="rId11"/>
    <p:sldId id="715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686" r:id="rId23"/>
    <p:sldId id="688" r:id="rId24"/>
    <p:sldId id="727" r:id="rId25"/>
    <p:sldId id="691" r:id="rId26"/>
    <p:sldId id="692" r:id="rId27"/>
    <p:sldId id="693" r:id="rId28"/>
    <p:sldId id="729" r:id="rId29"/>
    <p:sldId id="695" r:id="rId30"/>
    <p:sldId id="730" r:id="rId31"/>
    <p:sldId id="696" r:id="rId32"/>
    <p:sldId id="732" r:id="rId33"/>
    <p:sldId id="697" r:id="rId34"/>
    <p:sldId id="698" r:id="rId35"/>
    <p:sldId id="733" r:id="rId36"/>
    <p:sldId id="700" r:id="rId37"/>
    <p:sldId id="734" r:id="rId38"/>
    <p:sldId id="735" r:id="rId39"/>
    <p:sldId id="738" r:id="rId40"/>
    <p:sldId id="739" r:id="rId41"/>
    <p:sldId id="740" r:id="rId42"/>
    <p:sldId id="741" r:id="rId43"/>
    <p:sldId id="742" r:id="rId44"/>
    <p:sldId id="743" r:id="rId45"/>
    <p:sldId id="702" r:id="rId46"/>
    <p:sldId id="703" r:id="rId47"/>
    <p:sldId id="704" r:id="rId48"/>
    <p:sldId id="705" r:id="rId49"/>
    <p:sldId id="706" r:id="rId50"/>
    <p:sldId id="707" r:id="rId51"/>
    <p:sldId id="708" r:id="rId52"/>
    <p:sldId id="709" r:id="rId53"/>
    <p:sldId id="744" r:id="rId54"/>
    <p:sldId id="678" r:id="rId55"/>
  </p:sldIdLst>
  <p:sldSz cx="9144000" cy="6858000" type="screen4x3"/>
  <p:notesSz cx="6858000" cy="9144000"/>
  <p:custDataLst>
    <p:tags r:id="rId5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7">
          <p15:clr>
            <a:srgbClr val="A4A3A4"/>
          </p15:clr>
        </p15:guide>
        <p15:guide id="2" pos="1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6D4"/>
    <a:srgbClr val="4F81BD"/>
    <a:srgbClr val="596B9D"/>
    <a:srgbClr val="1895E4"/>
    <a:srgbClr val="BFC6E1"/>
    <a:srgbClr val="BF6B9D"/>
    <a:srgbClr val="B6C3DC"/>
    <a:srgbClr val="C4C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39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42" y="162"/>
      </p:cViewPr>
      <p:guideLst>
        <p:guide orient="horz" pos="1287"/>
        <p:guide pos="1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5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96B9D"/>
            </a:solidFill>
          </c:spPr>
          <c:dPt>
            <c:idx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C8-4F44-900B-87F0A012029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7C8-4F44-900B-87F0A0120297}"/>
              </c:ext>
            </c:extLst>
          </c:dPt>
          <c:dPt>
            <c:idx val="2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C8-4F44-900B-87F0A0120297}"/>
              </c:ext>
            </c:extLst>
          </c:dPt>
          <c:dPt>
            <c:idx val="3"/>
            <c:bubble3D val="0"/>
            <c:spPr>
              <a:solidFill>
                <a:srgbClr val="BFC6E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C8-4F44-900B-87F0A0120297}"/>
              </c:ext>
            </c:extLst>
          </c:dPt>
          <c:cat>
            <c:strRef>
              <c:f>Sheet1!$A$2:$A$5</c:f>
              <c:strCache>
                <c:ptCount val="3"/>
                <c:pt idx="0">
                  <c:v>掌握知识</c:v>
                </c:pt>
                <c:pt idx="1">
                  <c:v>理解知识</c:v>
                </c:pt>
                <c:pt idx="2">
                  <c:v>熟悉知识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7C8-4F44-900B-87F0A0120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plotVisOnly val="1"/>
    <c:dispBlanksAs val="gap"/>
    <c:showDLblsOverMax val="0"/>
  </c:chart>
  <c:txPr>
    <a:bodyPr/>
    <a:lstStyle/>
    <a:p>
      <a:pPr>
        <a:defRPr sz="1832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159B030-4854-4202-86BD-E1034DEAA363}" type="datetimeFigureOut">
              <a:rPr lang="zh-CN" altLang="en-US"/>
              <a:pPr>
                <a:defRPr/>
              </a:pPr>
              <a:t>2019/5/5</a:t>
            </a:fld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8021E653-794E-4D65-BAD7-99CE7F6F67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9303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0D1D2666-4053-4B85-88F8-FAFEAEE7A522}" type="slidenum">
              <a:rPr lang="zh-CN" altLang="en-US" smtClean="0"/>
              <a:pPr>
                <a:buFont typeface="Arial" pitchFamily="34" charset="0"/>
                <a:buNone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61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FB88995F-312E-4F8B-B24A-1A6F33D0E072}" type="slidenum">
              <a:rPr lang="zh-CN" altLang="en-US" smtClean="0"/>
              <a:pPr>
                <a:buFont typeface="Arial" pitchFamily="34" charset="0"/>
                <a:buNone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28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59FBF7-176F-4857-80D7-EB47E040288F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62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DD54CD73-4A8E-4D91-8994-44EC1DDF804C}" type="slidenum">
              <a:rPr lang="zh-CN" altLang="en-US" smtClean="0"/>
              <a:pPr>
                <a:buFont typeface="Arial" pitchFamily="34" charset="0"/>
                <a:buNone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01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5F2FE109-CE06-4B1A-BA47-905859E5E9ED}" type="slidenum">
              <a:rPr lang="zh-CN" altLang="en-US" smtClean="0"/>
              <a:pPr>
                <a:buFont typeface="Arial" pitchFamily="34" charset="0"/>
                <a:buNone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32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71497B77-2016-4351-9777-14F54ADEF6AD}" type="slidenum">
              <a:rPr lang="zh-CN" altLang="en-US" smtClean="0"/>
              <a:pPr>
                <a:buFont typeface="Arial" pitchFamily="34" charset="0"/>
                <a:buNone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51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08064240-EF08-4374-893E-BD594796FBCF}" type="slidenum">
              <a:rPr lang="zh-CN" altLang="en-US" smtClean="0"/>
              <a:pPr>
                <a:buFont typeface="Arial" pitchFamily="34" charset="0"/>
                <a:buNone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328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6675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156676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112CC0C8-BE10-4667-B60C-EFB9C967E51E}" type="slidenum">
              <a:rPr kumimoji="0" lang="zh-CN" altLang="en-US" sz="1200"/>
              <a:pPr>
                <a:defRPr/>
              </a:pPr>
              <a:t>54</a:t>
            </a:fld>
            <a:endParaRPr kumimoji="0"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075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961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0563" y="220663"/>
            <a:ext cx="78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735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6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1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27082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第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章  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Hadoop</a:t>
            </a:r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集群的构建</a:t>
            </a:r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	</a:t>
            </a:r>
            <a:endParaRPr lang="zh-CN" altLang="en-US" sz="3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2725" y="5473700"/>
            <a:ext cx="4572000" cy="193833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安装准备</a:t>
            </a:r>
            <a:endParaRPr lang="en-US" altLang="zh-CN" sz="20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75A0DD"/>
                </a:solidFill>
                <a:latin typeface="微软雅黑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20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Hadoop</a:t>
            </a:r>
            <a:r>
              <a:rPr lang="zh-CN" altLang="en-US" sz="2000" dirty="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集群搭建</a:t>
            </a:r>
            <a:endParaRPr lang="en-US" altLang="zh-CN" sz="20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dirty="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5430838" y="5440363"/>
            <a:ext cx="3873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200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Hadoop</a:t>
            </a:r>
            <a:r>
              <a:rPr lang="zh-CN" altLang="en-US" sz="200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集群测试</a:t>
            </a:r>
            <a:endParaRPr lang="en-US" altLang="zh-CN" sz="200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en-US" altLang="zh-CN" sz="200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Hadoop</a:t>
            </a:r>
            <a:r>
              <a:rPr lang="zh-CN" altLang="en-US" sz="2000">
                <a:solidFill>
                  <a:srgbClr val="75A0D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集群初体验</a:t>
            </a:r>
            <a:endParaRPr lang="en-US" altLang="zh-CN" sz="2000">
              <a:solidFill>
                <a:srgbClr val="75A0D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1B924041-1A34-4C44-9CF8-2C3B7AEE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5302250"/>
            <a:ext cx="1303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72" name="图片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2447325"/>
            <a:ext cx="5076103" cy="35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20" y="1988417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、下载安装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45292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、创建虚拟机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C940B91-59B8-D348-8094-B1011E873A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" y="2756664"/>
            <a:ext cx="3158971" cy="307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xmlns="" id="{B9CC0DE5-C063-5C47-8CB3-D39871E60A9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5691" y="4195190"/>
            <a:ext cx="77390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02BC035-5CC8-3841-B292-83A6805BB17D}"/>
              </a:ext>
            </a:extLst>
          </p:cNvPr>
          <p:cNvSpPr txBox="1"/>
          <p:nvPr/>
        </p:nvSpPr>
        <p:spPr>
          <a:xfrm>
            <a:off x="3192946" y="2756273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①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E2412497-EE27-0244-81B2-6340ACCD31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6272"/>
            <a:ext cx="3158964" cy="307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C76A1B6-FDE3-1F4E-8EF8-00C71D0EA9B3}"/>
              </a:ext>
            </a:extLst>
          </p:cNvPr>
          <p:cNvSpPr txBox="1"/>
          <p:nvPr/>
        </p:nvSpPr>
        <p:spPr>
          <a:xfrm>
            <a:off x="7135929" y="2756273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②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1475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588E01E-51A1-9649-ACEC-8CF6D2C073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06" y="2739340"/>
            <a:ext cx="3158964" cy="308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530FD0E-0B22-7B4A-823F-A301D7D1B0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5" y="2739341"/>
            <a:ext cx="3158964" cy="308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、创建虚拟机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xmlns="" id="{B9CC0DE5-C063-5C47-8CB3-D39871E60A9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5691" y="4195190"/>
            <a:ext cx="77390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02BC035-5CC8-3841-B292-83A6805BB17D}"/>
              </a:ext>
            </a:extLst>
          </p:cNvPr>
          <p:cNvSpPr txBox="1"/>
          <p:nvPr/>
        </p:nvSpPr>
        <p:spPr>
          <a:xfrm>
            <a:off x="3192946" y="2756273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③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C76A1B6-FDE3-1F4E-8EF8-00C71D0EA9B3}"/>
              </a:ext>
            </a:extLst>
          </p:cNvPr>
          <p:cNvSpPr txBox="1"/>
          <p:nvPr/>
        </p:nvSpPr>
        <p:spPr>
          <a:xfrm>
            <a:off x="7135929" y="2756273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④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45901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488156C-A67C-5343-B9DB-04FB903A78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5" y="2610069"/>
            <a:ext cx="3306037" cy="3218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AE98CD4-9527-2A4F-83CA-F09AB6F2F1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9" y="2676671"/>
            <a:ext cx="3237628" cy="315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、创建虚拟机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xmlns="" id="{B9CC0DE5-C063-5C47-8CB3-D39871E60A9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5691" y="4195190"/>
            <a:ext cx="77390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02BC035-5CC8-3841-B292-83A6805BB17D}"/>
              </a:ext>
            </a:extLst>
          </p:cNvPr>
          <p:cNvSpPr txBox="1"/>
          <p:nvPr/>
        </p:nvSpPr>
        <p:spPr>
          <a:xfrm>
            <a:off x="3332712" y="2686270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⑤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C76A1B6-FDE3-1F4E-8EF8-00C71D0EA9B3}"/>
              </a:ext>
            </a:extLst>
          </p:cNvPr>
          <p:cNvSpPr txBox="1"/>
          <p:nvPr/>
        </p:nvSpPr>
        <p:spPr>
          <a:xfrm>
            <a:off x="7261547" y="2601631"/>
            <a:ext cx="59503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⑥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61613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EC03CE8-3740-B043-99EA-E6D51902A5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45" y="2622417"/>
            <a:ext cx="4892243" cy="357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12181C4-9530-1A43-833E-686020FA40EA}"/>
              </a:ext>
            </a:extLst>
          </p:cNvPr>
          <p:cNvSpPr txBox="1"/>
          <p:nvPr/>
        </p:nvSpPr>
        <p:spPr>
          <a:xfrm>
            <a:off x="6356767" y="4026381"/>
            <a:ext cx="235686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镜像文件设置界面</a:t>
            </a:r>
          </a:p>
        </p:txBody>
      </p:sp>
      <p:sp>
        <p:nvSpPr>
          <p:cNvPr id="3" name="矩形标注 2">
            <a:extLst>
              <a:ext uri="{FF2B5EF4-FFF2-40B4-BE49-F238E27FC236}">
                <a16:creationId xmlns:a16="http://schemas.microsoft.com/office/drawing/2014/main" xmlns="" id="{01A4467B-8C1F-5F4D-9B03-B5B0DAE8612F}"/>
              </a:ext>
            </a:extLst>
          </p:cNvPr>
          <p:cNvSpPr/>
          <p:nvPr/>
        </p:nvSpPr>
        <p:spPr bwMode="auto">
          <a:xfrm>
            <a:off x="6329057" y="3873370"/>
            <a:ext cx="2122216" cy="792641"/>
          </a:xfrm>
          <a:prstGeom prst="wedgeRectCallout">
            <a:avLst>
              <a:gd name="adj1" fmla="val -66449"/>
              <a:gd name="adj2" fmla="val 30632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86509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7324492-3901-D34B-A503-42C6B3AE41E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1" y="2954898"/>
            <a:ext cx="28702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46E44F9-CF8A-4E40-8B68-64DA6C493E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08" y="2954898"/>
            <a:ext cx="1906373" cy="123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EACB462-8BF0-1840-A1D8-3CCFC55599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71" y="2954898"/>
            <a:ext cx="2547214" cy="191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0813DD3-1AE5-994B-A5D8-C00EF871EC4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96" y="4702019"/>
            <a:ext cx="2882900" cy="165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xmlns="" id="{BD5A59EB-A0ED-1D40-8AA2-8791C9BB795A}"/>
              </a:ext>
            </a:extLst>
          </p:cNvPr>
          <p:cNvCxnSpPr>
            <a:endCxn id="9" idx="1"/>
          </p:cNvCxnSpPr>
          <p:nvPr/>
        </p:nvCxnSpPr>
        <p:spPr bwMode="auto">
          <a:xfrm>
            <a:off x="3309721" y="3571665"/>
            <a:ext cx="61818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xmlns="" id="{8C566A2C-FC32-F14C-8E9D-9C27606D4117}"/>
              </a:ext>
            </a:extLst>
          </p:cNvPr>
          <p:cNvCxnSpPr/>
          <p:nvPr/>
        </p:nvCxnSpPr>
        <p:spPr bwMode="auto">
          <a:xfrm>
            <a:off x="5834281" y="3571665"/>
            <a:ext cx="61818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肘形连接符 4">
            <a:extLst>
              <a:ext uri="{FF2B5EF4-FFF2-40B4-BE49-F238E27FC236}">
                <a16:creationId xmlns:a16="http://schemas.microsoft.com/office/drawing/2014/main" xmlns="" id="{0811E2C9-CE5C-9E4D-A1F6-B36DAF025AD1}"/>
              </a:ext>
            </a:extLst>
          </p:cNvPr>
          <p:cNvCxnSpPr>
            <a:stCxn id="10" idx="2"/>
          </p:cNvCxnSpPr>
          <p:nvPr/>
        </p:nvCxnSpPr>
        <p:spPr bwMode="auto">
          <a:xfrm rot="5400000">
            <a:off x="6599920" y="4624996"/>
            <a:ext cx="781711" cy="1273607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E43518F-99BB-A04B-AD72-21F4B0A62794}"/>
              </a:ext>
            </a:extLst>
          </p:cNvPr>
          <p:cNvSpPr txBox="1"/>
          <p:nvPr/>
        </p:nvSpPr>
        <p:spPr>
          <a:xfrm>
            <a:off x="1577567" y="5633934"/>
            <a:ext cx="17065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磁盘格式化</a:t>
            </a:r>
          </a:p>
        </p:txBody>
      </p:sp>
      <p:sp>
        <p:nvSpPr>
          <p:cNvPr id="19" name="矩形标注 18">
            <a:extLst>
              <a:ext uri="{FF2B5EF4-FFF2-40B4-BE49-F238E27FC236}">
                <a16:creationId xmlns:a16="http://schemas.microsoft.com/office/drawing/2014/main" xmlns="" id="{266DF3CA-8B38-C443-8071-D99626888559}"/>
              </a:ext>
            </a:extLst>
          </p:cNvPr>
          <p:cNvSpPr/>
          <p:nvPr/>
        </p:nvSpPr>
        <p:spPr bwMode="auto">
          <a:xfrm>
            <a:off x="1516420" y="5491716"/>
            <a:ext cx="1661477" cy="79264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740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A37126D-7C75-1645-9B46-239A6066C4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27" y="2448852"/>
            <a:ext cx="4941796" cy="3439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1E2DE3-79A5-4946-A349-1C4C9CC3CF9C}"/>
              </a:ext>
            </a:extLst>
          </p:cNvPr>
          <p:cNvSpPr txBox="1"/>
          <p:nvPr/>
        </p:nvSpPr>
        <p:spPr>
          <a:xfrm>
            <a:off x="1397458" y="4155046"/>
            <a:ext cx="17065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主机名配置</a:t>
            </a:r>
          </a:p>
        </p:txBody>
      </p:sp>
      <p:sp>
        <p:nvSpPr>
          <p:cNvPr id="22" name="矩形标注 21">
            <a:extLst>
              <a:ext uri="{FF2B5EF4-FFF2-40B4-BE49-F238E27FC236}">
                <a16:creationId xmlns:a16="http://schemas.microsoft.com/office/drawing/2014/main" xmlns="" id="{81C25DD8-F0EA-8D4E-8A61-56C2E4C4225B}"/>
              </a:ext>
            </a:extLst>
          </p:cNvPr>
          <p:cNvSpPr/>
          <p:nvPr/>
        </p:nvSpPr>
        <p:spPr bwMode="auto">
          <a:xfrm>
            <a:off x="1336311" y="4012828"/>
            <a:ext cx="1661477" cy="79264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05825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1E2DE3-79A5-4946-A349-1C4C9CC3CF9C}"/>
              </a:ext>
            </a:extLst>
          </p:cNvPr>
          <p:cNvSpPr txBox="1"/>
          <p:nvPr/>
        </p:nvSpPr>
        <p:spPr>
          <a:xfrm>
            <a:off x="1511641" y="4179694"/>
            <a:ext cx="17065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网络配置</a:t>
            </a:r>
          </a:p>
        </p:txBody>
      </p:sp>
      <p:sp>
        <p:nvSpPr>
          <p:cNvPr id="22" name="矩形标注 21">
            <a:extLst>
              <a:ext uri="{FF2B5EF4-FFF2-40B4-BE49-F238E27FC236}">
                <a16:creationId xmlns:a16="http://schemas.microsoft.com/office/drawing/2014/main" xmlns="" id="{81C25DD8-F0EA-8D4E-8A61-56C2E4C4225B}"/>
              </a:ext>
            </a:extLst>
          </p:cNvPr>
          <p:cNvSpPr/>
          <p:nvPr/>
        </p:nvSpPr>
        <p:spPr bwMode="auto">
          <a:xfrm>
            <a:off x="1336311" y="4012828"/>
            <a:ext cx="1661477" cy="79264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5FEF25-EE7D-4146-81C8-718EEF959A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56" y="2410691"/>
            <a:ext cx="5449964" cy="38515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58020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1E2DE3-79A5-4946-A349-1C4C9CC3CF9C}"/>
              </a:ext>
            </a:extLst>
          </p:cNvPr>
          <p:cNvSpPr txBox="1"/>
          <p:nvPr/>
        </p:nvSpPr>
        <p:spPr>
          <a:xfrm>
            <a:off x="1511641" y="4179694"/>
            <a:ext cx="17065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时区配置</a:t>
            </a:r>
          </a:p>
        </p:txBody>
      </p:sp>
      <p:sp>
        <p:nvSpPr>
          <p:cNvPr id="22" name="矩形标注 21">
            <a:extLst>
              <a:ext uri="{FF2B5EF4-FFF2-40B4-BE49-F238E27FC236}">
                <a16:creationId xmlns:a16="http://schemas.microsoft.com/office/drawing/2014/main" xmlns="" id="{81C25DD8-F0EA-8D4E-8A61-56C2E4C4225B}"/>
              </a:ext>
            </a:extLst>
          </p:cNvPr>
          <p:cNvSpPr/>
          <p:nvPr/>
        </p:nvSpPr>
        <p:spPr bwMode="auto">
          <a:xfrm>
            <a:off x="1336311" y="4012828"/>
            <a:ext cx="1661477" cy="79264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B71465E-B468-DC41-A026-8AAB2A0E53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8" y="2448852"/>
            <a:ext cx="5328366" cy="37468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83163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1E2DE3-79A5-4946-A349-1C4C9CC3CF9C}"/>
              </a:ext>
            </a:extLst>
          </p:cNvPr>
          <p:cNvSpPr txBox="1"/>
          <p:nvPr/>
        </p:nvSpPr>
        <p:spPr>
          <a:xfrm>
            <a:off x="1336311" y="3971944"/>
            <a:ext cx="170658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系统用户名密码配置</a:t>
            </a:r>
          </a:p>
        </p:txBody>
      </p:sp>
      <p:sp>
        <p:nvSpPr>
          <p:cNvPr id="22" name="矩形标注 21">
            <a:extLst>
              <a:ext uri="{FF2B5EF4-FFF2-40B4-BE49-F238E27FC236}">
                <a16:creationId xmlns:a16="http://schemas.microsoft.com/office/drawing/2014/main" xmlns="" id="{81C25DD8-F0EA-8D4E-8A61-56C2E4C4225B}"/>
              </a:ext>
            </a:extLst>
          </p:cNvPr>
          <p:cNvSpPr/>
          <p:nvPr/>
        </p:nvSpPr>
        <p:spPr bwMode="auto">
          <a:xfrm>
            <a:off x="1163783" y="3971944"/>
            <a:ext cx="1834006" cy="91529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B5FE599-C5B6-4E4F-A53E-7E7B05AD87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1" y="2448852"/>
            <a:ext cx="4966454" cy="34396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70447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ChangeArrowheads="1"/>
          </p:cNvSpPr>
          <p:nvPr/>
        </p:nvSpPr>
        <p:spPr bwMode="auto">
          <a:xfrm>
            <a:off x="1751013" y="136525"/>
            <a:ext cx="51482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学习目标</a:t>
            </a: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1928841" y="1792314"/>
            <a:ext cx="5219645" cy="3636909"/>
            <a:chOff x="1636972" y="1599034"/>
            <a:chExt cx="5978427" cy="4237777"/>
          </a:xfrm>
        </p:grpSpPr>
        <p:sp>
          <p:nvSpPr>
            <p:cNvPr id="37" name="弧形 36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3111" name="组合 3"/>
            <p:cNvGrpSpPr>
              <a:grpSpLocks/>
            </p:cNvGrpSpPr>
            <p:nvPr/>
          </p:nvGrpSpPr>
          <p:grpSpPr bwMode="auto">
            <a:xfrm>
              <a:off x="1636972" y="1599034"/>
              <a:ext cx="5978427" cy="4237777"/>
              <a:chOff x="1636973" y="1599036"/>
              <a:chExt cx="5978429" cy="4237782"/>
            </a:xfrm>
          </p:grpSpPr>
          <p:graphicFrame>
            <p:nvGraphicFramePr>
              <p:cNvPr id="2" name="图表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28210856"/>
                  </p:ext>
                </p:extLst>
              </p:nvPr>
            </p:nvGraphicFramePr>
            <p:xfrm>
              <a:off x="1636973" y="1599036"/>
              <a:ext cx="5978429" cy="42377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4" name="TextBox 43"/>
              <p:cNvSpPr txBox="1"/>
              <p:nvPr/>
            </p:nvSpPr>
            <p:spPr>
              <a:xfrm rot="18892830">
                <a:off x="3261794" y="2497342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125722" y="4495631"/>
                <a:ext cx="1041426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熟悉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7" y="2706365"/>
              <a:ext cx="1041425" cy="458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64395" y="4373669"/>
              <a:ext cx="1040054" cy="4679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260350" y="1474787"/>
            <a:ext cx="2725772" cy="1152524"/>
            <a:chOff x="128821" y="1605947"/>
            <a:chExt cx="2725579" cy="1149823"/>
          </a:xfrm>
        </p:grpSpPr>
        <p:sp>
          <p:nvSpPr>
            <p:cNvPr id="3101" name="矩形 5"/>
            <p:cNvSpPr>
              <a:spLocks noChangeArrowheads="1"/>
            </p:cNvSpPr>
            <p:nvPr/>
          </p:nvSpPr>
          <p:spPr bwMode="auto">
            <a:xfrm>
              <a:off x="810596" y="1786728"/>
              <a:ext cx="2043804" cy="95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indent="-457200" algn="ctr"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了解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虚拟机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安装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-457200" algn="ctr"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克隆</a:t>
              </a:r>
              <a:endParaRPr lang="en-US" altLang="zh-CN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102" name="组合 16"/>
            <p:cNvGrpSpPr>
              <a:grpSpLocks/>
            </p:cNvGrpSpPr>
            <p:nvPr/>
          </p:nvGrpSpPr>
          <p:grpSpPr bwMode="auto">
            <a:xfrm>
              <a:off x="402202" y="2103290"/>
              <a:ext cx="2344186" cy="652480"/>
              <a:chOff x="795896" y="2351986"/>
              <a:chExt cx="2343010" cy="652471"/>
            </a:xfrm>
          </p:grpSpPr>
          <p:cxnSp>
            <p:nvCxnSpPr>
              <p:cNvPr id="3106" name="直接连接符 7"/>
              <p:cNvCxnSpPr>
                <a:cxnSpLocks noChangeShapeType="1"/>
              </p:cNvCxnSpPr>
              <p:nvPr/>
            </p:nvCxnSpPr>
            <p:spPr bwMode="auto">
              <a:xfrm>
                <a:off x="795896" y="2351986"/>
                <a:ext cx="419799" cy="644105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7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1214555" y="2996091"/>
                <a:ext cx="1924351" cy="8366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103" name="组合 15"/>
            <p:cNvGrpSpPr>
              <a:grpSpLocks/>
            </p:cNvGrpSpPr>
            <p:nvPr/>
          </p:nvGrpSpPr>
          <p:grpSpPr bwMode="auto">
            <a:xfrm>
              <a:off x="128821" y="1605947"/>
              <a:ext cx="474669" cy="522442"/>
              <a:chOff x="1207310" y="3521532"/>
              <a:chExt cx="474431" cy="522435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07310" y="3550040"/>
                <a:ext cx="474393" cy="475127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62841" y="3521532"/>
                <a:ext cx="334771" cy="522640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6026150" y="1508125"/>
            <a:ext cx="2867025" cy="1112763"/>
            <a:chOff x="5831149" y="2109791"/>
            <a:chExt cx="2865176" cy="1109557"/>
          </a:xfrm>
        </p:grpSpPr>
        <p:grpSp>
          <p:nvGrpSpPr>
            <p:cNvPr id="3094" name="组合 32"/>
            <p:cNvGrpSpPr>
              <a:grpSpLocks/>
            </p:cNvGrpSpPr>
            <p:nvPr/>
          </p:nvGrpSpPr>
          <p:grpSpPr bwMode="auto">
            <a:xfrm flipH="1">
              <a:off x="5945199" y="2557463"/>
              <a:ext cx="2486014" cy="652462"/>
              <a:chOff x="860198" y="2352244"/>
              <a:chExt cx="2486271" cy="652213"/>
            </a:xfrm>
          </p:grpSpPr>
          <p:cxnSp>
            <p:nvCxnSpPr>
              <p:cNvPr id="3099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0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938" y="3004457"/>
                <a:ext cx="2123531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95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771" y="3558541"/>
                <a:ext cx="474109" cy="47529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1183" y="3530023"/>
                <a:ext cx="335694" cy="52282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>
              <a:spLocks noChangeArrowheads="1"/>
            </p:cNvSpPr>
            <p:nvPr/>
          </p:nvSpPr>
          <p:spPr bwMode="auto">
            <a:xfrm>
              <a:off x="5831149" y="2266902"/>
              <a:ext cx="2567318" cy="95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Linux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系统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网络配置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SSH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配置</a:t>
              </a:r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6140203" y="4737100"/>
            <a:ext cx="2811710" cy="1104900"/>
            <a:chOff x="5884949" y="4225925"/>
            <a:chExt cx="2811376" cy="1104900"/>
          </a:xfrm>
        </p:grpSpPr>
        <p:sp>
          <p:nvSpPr>
            <p:cNvPr id="3087" name="矩形 51"/>
            <p:cNvSpPr>
              <a:spLocks noChangeArrowheads="1"/>
            </p:cNvSpPr>
            <p:nvPr/>
          </p:nvSpPr>
          <p:spPr bwMode="auto">
            <a:xfrm>
              <a:off x="5884949" y="4271248"/>
              <a:ext cx="23345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的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搭建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配置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及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测试</a:t>
              </a:r>
            </a:p>
          </p:txBody>
        </p:sp>
        <p:grpSp>
          <p:nvGrpSpPr>
            <p:cNvPr id="3088" name="组合 38"/>
            <p:cNvGrpSpPr>
              <a:grpSpLocks/>
            </p:cNvGrpSpPr>
            <p:nvPr/>
          </p:nvGrpSpPr>
          <p:grpSpPr bwMode="auto">
            <a:xfrm rot="10800000">
              <a:off x="5885990" y="4225925"/>
              <a:ext cx="2545223" cy="652463"/>
              <a:chOff x="860198" y="2352244"/>
              <a:chExt cx="2545487" cy="652213"/>
            </a:xfrm>
          </p:grpSpPr>
          <p:cxnSp>
            <p:nvCxnSpPr>
              <p:cNvPr id="3092" name="直接连接符 39"/>
              <p:cNvCxnSpPr>
                <a:cxnSpLocks noChangeShapeType="1"/>
              </p:cNvCxnSpPr>
              <p:nvPr/>
            </p:nvCxnSpPr>
            <p:spPr bwMode="auto">
              <a:xfrm>
                <a:off x="860198" y="2352244"/>
                <a:ext cx="372267" cy="652213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3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22937" y="3004457"/>
                <a:ext cx="2182748" cy="0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89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232465" y="3558997"/>
                <a:ext cx="474359" cy="474070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5688" y="3533629"/>
                <a:ext cx="335872" cy="523220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185738" y="4740275"/>
            <a:ext cx="2800384" cy="1130300"/>
            <a:chOff x="126620" y="4832230"/>
            <a:chExt cx="2801011" cy="1128671"/>
          </a:xfrm>
        </p:grpSpPr>
        <p:grpSp>
          <p:nvGrpSpPr>
            <p:cNvPr id="3080" name="组合 16"/>
            <p:cNvGrpSpPr>
              <a:grpSpLocks/>
            </p:cNvGrpSpPr>
            <p:nvPr/>
          </p:nvGrpSpPr>
          <p:grpSpPr bwMode="auto">
            <a:xfrm flipV="1">
              <a:off x="385273" y="4832230"/>
              <a:ext cx="2542358" cy="696094"/>
              <a:chOff x="808156" y="2500823"/>
              <a:chExt cx="2181522" cy="522506"/>
            </a:xfrm>
          </p:grpSpPr>
          <p:cxnSp>
            <p:nvCxnSpPr>
              <p:cNvPr id="3085" name="直接连接符 7"/>
              <p:cNvCxnSpPr>
                <a:cxnSpLocks noChangeShapeType="1"/>
              </p:cNvCxnSpPr>
              <p:nvPr/>
            </p:nvCxnSpPr>
            <p:spPr bwMode="auto">
              <a:xfrm>
                <a:off x="808156" y="2500823"/>
                <a:ext cx="402712" cy="522506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86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1208541" y="3013231"/>
                <a:ext cx="1781137" cy="3808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81" name="组合 41"/>
            <p:cNvGrpSpPr>
              <a:grpSpLocks/>
            </p:cNvGrpSpPr>
            <p:nvPr/>
          </p:nvGrpSpPr>
          <p:grpSpPr bwMode="auto">
            <a:xfrm flipH="1">
              <a:off x="126620" y="5436138"/>
              <a:ext cx="473101" cy="524763"/>
              <a:chOff x="4187740" y="3324510"/>
              <a:chExt cx="474299" cy="524004"/>
            </a:xfrm>
          </p:grpSpPr>
          <p:sp>
            <p:nvSpPr>
              <p:cNvPr id="84" name="椭圆 83"/>
              <p:cNvSpPr/>
              <p:nvPr/>
            </p:nvSpPr>
            <p:spPr bwMode="auto">
              <a:xfrm>
                <a:off x="4187660" y="3375221"/>
                <a:ext cx="474379" cy="473293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76805" y="3324568"/>
                <a:ext cx="335886" cy="52236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82" name="矩形 7"/>
            <p:cNvSpPr>
              <a:spLocks noChangeArrowheads="1"/>
            </p:cNvSpPr>
            <p:nvPr/>
          </p:nvSpPr>
          <p:spPr bwMode="auto">
            <a:xfrm>
              <a:off x="810934" y="4890213"/>
              <a:ext cx="2032790" cy="92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Hadoop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集群初体验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7974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63" y="1989944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、虚拟机启动初始化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1E2DE3-79A5-4946-A349-1C4C9CC3CF9C}"/>
              </a:ext>
            </a:extLst>
          </p:cNvPr>
          <p:cNvSpPr txBox="1"/>
          <p:nvPr/>
        </p:nvSpPr>
        <p:spPr>
          <a:xfrm>
            <a:off x="1291209" y="4179695"/>
            <a:ext cx="17065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磁盘格式化</a:t>
            </a:r>
          </a:p>
        </p:txBody>
      </p:sp>
      <p:sp>
        <p:nvSpPr>
          <p:cNvPr id="22" name="矩形标注 21">
            <a:extLst>
              <a:ext uri="{FF2B5EF4-FFF2-40B4-BE49-F238E27FC236}">
                <a16:creationId xmlns:a16="http://schemas.microsoft.com/office/drawing/2014/main" xmlns="" id="{81C25DD8-F0EA-8D4E-8A61-56C2E4C4225B}"/>
              </a:ext>
            </a:extLst>
          </p:cNvPr>
          <p:cNvSpPr/>
          <p:nvPr/>
        </p:nvSpPr>
        <p:spPr bwMode="auto">
          <a:xfrm>
            <a:off x="1163783" y="3971944"/>
            <a:ext cx="1834006" cy="915291"/>
          </a:xfrm>
          <a:prstGeom prst="wedgeRectCallout">
            <a:avLst>
              <a:gd name="adj1" fmla="val 60201"/>
              <a:gd name="adj2" fmla="val -6074"/>
            </a:avLst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EFE90EF-4119-CA49-9BBD-BAEB5403EE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19" y="2842926"/>
            <a:ext cx="5393502" cy="26491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30807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12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2185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虚拟机的安装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6">
            <a:extLst>
              <a:ext uri="{FF2B5EF4-FFF2-40B4-BE49-F238E27FC236}">
                <a16:creationId xmlns:a16="http://schemas.microsoft.com/office/drawing/2014/main" xmlns="" id="{7816E2F7-C1BB-E145-9F7D-F0B88D4B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0" y="1942725"/>
            <a:ext cx="2947410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虚拟机安装成功界面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7353BB-C3B4-CB48-9A0F-40DA7A23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276" y="2610899"/>
            <a:ext cx="5738251" cy="3461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51027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5366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1851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虚拟机克隆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Text Box 109"/>
          <p:cNvSpPr txBox="1">
            <a:spLocks noChangeArrowheads="1"/>
          </p:cNvSpPr>
          <p:nvPr/>
        </p:nvSpPr>
        <p:spPr bwMode="gray">
          <a:xfrm>
            <a:off x="1000125" y="5105400"/>
            <a:ext cx="4022725" cy="11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57200" algn="just">
              <a:lnSpc>
                <a:spcPct val="150000"/>
              </a:lnSpc>
              <a:buClr>
                <a:schemeClr val="hlink"/>
              </a:buClr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是对原始虚拟机完全独立的一个拷贝，它不和原始虚拟机共享任何资源，可以脱离原始虚拟机独立使用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23" name="Text Box 118"/>
          <p:cNvSpPr txBox="1">
            <a:spLocks noChangeArrowheads="1"/>
          </p:cNvSpPr>
          <p:nvPr/>
        </p:nvSpPr>
        <p:spPr bwMode="gray">
          <a:xfrm>
            <a:off x="2681287" y="1735634"/>
            <a:ext cx="6064478" cy="11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457200" algn="just">
              <a:lnSpc>
                <a:spcPct val="150000"/>
              </a:lnSpc>
              <a:buClr>
                <a:schemeClr val="hlink"/>
              </a:buClr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需要和原始虚拟机共享同一虚拟磁盘文件，不能脱离原始虚拟机独立运行。但是采用共享磁盘文件可以极大缩短创建克隆虚拟机的时间，同时还节省物理磁盘空间。</a:t>
            </a:r>
            <a:endParaRPr lang="en-US" altLang="zh-CN" sz="16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57374" y="2984500"/>
            <a:ext cx="5395915" cy="1974865"/>
            <a:chOff x="1857374" y="2984500"/>
            <a:chExt cx="5395915" cy="1974865"/>
          </a:xfrm>
        </p:grpSpPr>
        <p:sp>
          <p:nvSpPr>
            <p:cNvPr id="163" name="Rectangle 127"/>
            <p:cNvSpPr>
              <a:spLocks noChangeArrowheads="1"/>
            </p:cNvSpPr>
            <p:nvPr/>
          </p:nvSpPr>
          <p:spPr bwMode="ltGray">
            <a:xfrm>
              <a:off x="4060592" y="3960813"/>
              <a:ext cx="990600" cy="730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857374" y="3249627"/>
              <a:ext cx="2336801" cy="1709738"/>
              <a:chOff x="1857374" y="3308350"/>
              <a:chExt cx="2336801" cy="1709738"/>
            </a:xfrm>
          </p:grpSpPr>
          <p:sp>
            <p:nvSpPr>
              <p:cNvPr id="118" name="Line 107"/>
              <p:cNvSpPr>
                <a:spLocks noChangeShapeType="1"/>
              </p:cNvSpPr>
              <p:nvPr/>
            </p:nvSpPr>
            <p:spPr bwMode="gray">
              <a:xfrm>
                <a:off x="3454400" y="4633913"/>
                <a:ext cx="0" cy="3730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9" name="Line 108"/>
              <p:cNvSpPr>
                <a:spLocks noChangeShapeType="1"/>
              </p:cNvSpPr>
              <p:nvPr/>
            </p:nvSpPr>
            <p:spPr bwMode="gray">
              <a:xfrm flipH="1">
                <a:off x="2698750" y="5018088"/>
                <a:ext cx="14954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25" name="组合 124"/>
              <p:cNvGrpSpPr>
                <a:grpSpLocks/>
              </p:cNvGrpSpPr>
              <p:nvPr/>
            </p:nvGrpSpPr>
            <p:grpSpPr bwMode="auto">
              <a:xfrm>
                <a:off x="2922588" y="3506788"/>
                <a:ext cx="1057275" cy="1022350"/>
                <a:chOff x="1080725" y="3305175"/>
                <a:chExt cx="1057638" cy="1052513"/>
              </a:xfrm>
            </p:grpSpPr>
            <p:grpSp>
              <p:nvGrpSpPr>
                <p:cNvPr id="15401" name="Group 51"/>
                <p:cNvGrpSpPr>
                  <a:grpSpLocks/>
                </p:cNvGrpSpPr>
                <p:nvPr/>
              </p:nvGrpSpPr>
              <p:grpSpPr bwMode="auto">
                <a:xfrm>
                  <a:off x="1096963" y="3305175"/>
                  <a:ext cx="1041400" cy="1052513"/>
                  <a:chOff x="691" y="2077"/>
                  <a:chExt cx="656" cy="663"/>
                </a:xfrm>
              </p:grpSpPr>
              <p:pic>
                <p:nvPicPr>
                  <p:cNvPr id="15404" name="Picture 52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691" y="2077"/>
                    <a:ext cx="656" cy="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0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691" y="2077"/>
                    <a:ext cx="652" cy="663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solidFill>
                        <a:sysClr val="windowText" lastClr="000000"/>
                      </a:solidFill>
                      <a:latin typeface="+mn-lt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540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3" y="2605"/>
                    <a:ext cx="567" cy="110"/>
                    <a:chOff x="3708" y="1872"/>
                    <a:chExt cx="823" cy="156"/>
                  </a:xfrm>
                </p:grpSpPr>
                <p:grpSp>
                  <p:nvGrpSpPr>
                    <p:cNvPr id="15407" name="Group 55"/>
                    <p:cNvGrpSpPr>
                      <a:grpSpLocks/>
                    </p:cNvGrpSpPr>
                    <p:nvPr/>
                  </p:nvGrpSpPr>
                  <p:grpSpPr bwMode="auto">
                    <a:xfrm rot="-1297425" flipH="1" flipV="1">
                      <a:off x="3850" y="1872"/>
                      <a:ext cx="681" cy="150"/>
                      <a:chOff x="1565" y="2568"/>
                      <a:chExt cx="1118" cy="279"/>
                    </a:xfrm>
                  </p:grpSpPr>
                  <p:sp>
                    <p:nvSpPr>
                      <p:cNvPr id="138" name="AutoShape 56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3" y="2275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9" name="AutoShape 57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9" y="2275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40" name="AutoShape 58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2" y="229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41" name="AutoShape 59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6" y="2327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408" name="Group 60"/>
                    <p:cNvGrpSpPr>
                      <a:grpSpLocks/>
                    </p:cNvGrpSpPr>
                    <p:nvPr/>
                  </p:nvGrpSpPr>
                  <p:grpSpPr bwMode="auto">
                    <a:xfrm rot="56115" flipH="1" flipV="1">
                      <a:off x="3708" y="1878"/>
                      <a:ext cx="681" cy="150"/>
                      <a:chOff x="1565" y="2568"/>
                      <a:chExt cx="1118" cy="279"/>
                    </a:xfrm>
                  </p:grpSpPr>
                  <p:sp>
                    <p:nvSpPr>
                      <p:cNvPr id="134" name="AutoShape 61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3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5" name="AutoShape 62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9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6" name="AutoShape 63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5" y="2298"/>
                        <a:ext cx="231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7" name="AutoShape 64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2" y="2331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27" name="Text Box 110"/>
                <p:cNvSpPr txBox="1">
                  <a:spLocks noChangeArrowheads="1"/>
                </p:cNvSpPr>
                <p:nvPr/>
              </p:nvSpPr>
              <p:spPr bwMode="gray">
                <a:xfrm>
                  <a:off x="1080725" y="3498027"/>
                  <a:ext cx="1044934" cy="727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20650" indent="-120650"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完整</a:t>
                  </a:r>
                  <a:endPara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  <a:p>
                  <a:pPr marL="120650" indent="-120650" algn="ctr">
                    <a:defRPr/>
                  </a:pPr>
                  <a:r>
                    <a:rPr lang="zh-CN" altLang="en-US" sz="2000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克隆</a:t>
                  </a:r>
                </a:p>
              </p:txBody>
            </p:sp>
            <p:pic>
              <p:nvPicPr>
                <p:cNvPr id="15403" name="Picture 122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4913" y="3316288"/>
                  <a:ext cx="825500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0" name="AutoShape 134"/>
              <p:cNvSpPr>
                <a:spLocks noChangeArrowheads="1"/>
              </p:cNvSpPr>
              <p:nvPr/>
            </p:nvSpPr>
            <p:spPr bwMode="ltGray">
              <a:xfrm flipV="1">
                <a:off x="2798763" y="3308350"/>
                <a:ext cx="1319212" cy="1404938"/>
              </a:xfrm>
              <a:custGeom>
                <a:avLst/>
                <a:gdLst>
                  <a:gd name="T0" fmla="*/ 416 w 21600"/>
                  <a:gd name="T1" fmla="*/ 0 h 21600"/>
                  <a:gd name="T2" fmla="*/ 23 w 21600"/>
                  <a:gd name="T3" fmla="*/ 450 h 21600"/>
                  <a:gd name="T4" fmla="*/ 416 w 21600"/>
                  <a:gd name="T5" fmla="*/ 51 h 21600"/>
                  <a:gd name="T6" fmla="*/ 808 w 21600"/>
                  <a:gd name="T7" fmla="*/ 45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9" name="Rectangle 127"/>
              <p:cNvSpPr>
                <a:spLocks noChangeArrowheads="1"/>
              </p:cNvSpPr>
              <p:nvPr/>
            </p:nvSpPr>
            <p:spPr bwMode="ltGray">
              <a:xfrm>
                <a:off x="1857374" y="4016389"/>
                <a:ext cx="990600" cy="746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748213" y="2984500"/>
              <a:ext cx="2505076" cy="1763713"/>
              <a:chOff x="4748213" y="2984500"/>
              <a:chExt cx="2505076" cy="1763713"/>
            </a:xfrm>
          </p:grpSpPr>
          <p:sp>
            <p:nvSpPr>
              <p:cNvPr id="121" name="Line 116"/>
              <p:cNvSpPr>
                <a:spLocks noChangeShapeType="1"/>
              </p:cNvSpPr>
              <p:nvPr/>
            </p:nvSpPr>
            <p:spPr bwMode="gray">
              <a:xfrm>
                <a:off x="5684838" y="2986088"/>
                <a:ext cx="0" cy="3714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22" name="Line 117"/>
              <p:cNvSpPr>
                <a:spLocks noChangeShapeType="1"/>
              </p:cNvSpPr>
              <p:nvPr/>
            </p:nvSpPr>
            <p:spPr bwMode="gray">
              <a:xfrm flipH="1">
                <a:off x="4748213" y="2984500"/>
                <a:ext cx="17716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42" name="组合 141"/>
              <p:cNvGrpSpPr>
                <a:grpSpLocks/>
              </p:cNvGrpSpPr>
              <p:nvPr/>
            </p:nvGrpSpPr>
            <p:grpSpPr bwMode="auto">
              <a:xfrm>
                <a:off x="5153025" y="3484563"/>
                <a:ext cx="1052513" cy="1022350"/>
                <a:chOff x="3049588" y="3297238"/>
                <a:chExt cx="1052512" cy="1052513"/>
              </a:xfrm>
            </p:grpSpPr>
            <p:grpSp>
              <p:nvGrpSpPr>
                <p:cNvPr id="15385" name="Group 65"/>
                <p:cNvGrpSpPr>
                  <a:grpSpLocks/>
                </p:cNvGrpSpPr>
                <p:nvPr/>
              </p:nvGrpSpPr>
              <p:grpSpPr bwMode="auto">
                <a:xfrm>
                  <a:off x="3060700" y="3297238"/>
                  <a:ext cx="1041400" cy="1052513"/>
                  <a:chOff x="1928" y="2072"/>
                  <a:chExt cx="656" cy="663"/>
                </a:xfrm>
              </p:grpSpPr>
              <p:pic>
                <p:nvPicPr>
                  <p:cNvPr id="15388" name="Picture 66" descr="circuler_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1928" y="2072"/>
                    <a:ext cx="656" cy="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7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1928" y="2072"/>
                    <a:ext cx="652" cy="663"/>
                  </a:xfrm>
                  <a:prstGeom prst="ellipse">
                    <a:avLst/>
                  </a:prstGeom>
                  <a:solidFill>
                    <a:srgbClr val="0070C0">
                      <a:alpha val="69804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>
                      <a:solidFill>
                        <a:sysClr val="windowText" lastClr="000000"/>
                      </a:solidFill>
                      <a:latin typeface="+mn-lt"/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539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960" y="2600"/>
                    <a:ext cx="567" cy="110"/>
                    <a:chOff x="3708" y="1872"/>
                    <a:chExt cx="823" cy="156"/>
                  </a:xfrm>
                </p:grpSpPr>
                <p:grpSp>
                  <p:nvGrpSpPr>
                    <p:cNvPr id="15391" name="Group 69"/>
                    <p:cNvGrpSpPr>
                      <a:grpSpLocks/>
                    </p:cNvGrpSpPr>
                    <p:nvPr/>
                  </p:nvGrpSpPr>
                  <p:grpSpPr bwMode="auto">
                    <a:xfrm rot="-1297425" flipH="1" flipV="1">
                      <a:off x="3850" y="1872"/>
                      <a:ext cx="681" cy="150"/>
                      <a:chOff x="1565" y="2568"/>
                      <a:chExt cx="1118" cy="279"/>
                    </a:xfrm>
                  </p:grpSpPr>
                  <p:sp>
                    <p:nvSpPr>
                      <p:cNvPr id="155" name="AutoShape 70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3" y="2275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6" name="AutoShape 71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9" y="2275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7" name="AutoShape 72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1" y="2296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8" name="AutoShape 73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4" y="2328"/>
                        <a:ext cx="228" cy="813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15392" name="Group 74"/>
                    <p:cNvGrpSpPr>
                      <a:grpSpLocks/>
                    </p:cNvGrpSpPr>
                    <p:nvPr/>
                  </p:nvGrpSpPr>
                  <p:grpSpPr bwMode="auto">
                    <a:xfrm rot="56115" flipH="1" flipV="1">
                      <a:off x="3708" y="1878"/>
                      <a:ext cx="681" cy="150"/>
                      <a:chOff x="1565" y="2568"/>
                      <a:chExt cx="1118" cy="279"/>
                    </a:xfrm>
                  </p:grpSpPr>
                  <p:sp>
                    <p:nvSpPr>
                      <p:cNvPr id="151" name="AutoShape 75"/>
                      <p:cNvSpPr>
                        <a:spLocks noChangeArrowheads="1"/>
                      </p:cNvSpPr>
                      <p:nvPr/>
                    </p:nvSpPr>
                    <p:spPr bwMode="gray">
                      <a:xfrm rot="5263130">
                        <a:off x="1863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2" name="AutoShape 76"/>
                      <p:cNvSpPr>
                        <a:spLocks noChangeArrowheads="1"/>
                      </p:cNvSpPr>
                      <p:nvPr/>
                    </p:nvSpPr>
                    <p:spPr bwMode="gray">
                      <a:xfrm rot="6078281">
                        <a:off x="1999" y="2274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3" name="AutoShape 77"/>
                      <p:cNvSpPr>
                        <a:spLocks noChangeArrowheads="1"/>
                      </p:cNvSpPr>
                      <p:nvPr/>
                    </p:nvSpPr>
                    <p:spPr bwMode="gray">
                      <a:xfrm rot="6373927">
                        <a:off x="2074" y="2298"/>
                        <a:ext cx="231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54" name="AutoShape 78"/>
                      <p:cNvSpPr>
                        <a:spLocks noChangeArrowheads="1"/>
                      </p:cNvSpPr>
                      <p:nvPr/>
                    </p:nvSpPr>
                    <p:spPr bwMode="gray">
                      <a:xfrm rot="6906312">
                        <a:off x="2162" y="2331"/>
                        <a:ext cx="228" cy="815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zh-CN" altLang="en-US">
                          <a:solidFill>
                            <a:sysClr val="windowText" lastClr="000000"/>
                          </a:solidFill>
                          <a:latin typeface="+mn-lt"/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44" name="Text Box 111"/>
                <p:cNvSpPr txBox="1">
                  <a:spLocks noChangeArrowheads="1"/>
                </p:cNvSpPr>
                <p:nvPr/>
              </p:nvSpPr>
              <p:spPr bwMode="gray">
                <a:xfrm>
                  <a:off x="3049588" y="3524410"/>
                  <a:ext cx="1044574" cy="665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20650" indent="-120650"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链接</a:t>
                  </a:r>
                  <a:endParaRPr lang="en-US" altLang="zh-CN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  <a:p>
                  <a:pPr marL="120650" indent="-120650" algn="ctr"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  <a:cs typeface="+mn-ea"/>
                      <a:sym typeface="+mn-lt"/>
                    </a:rPr>
                    <a:t>克隆</a:t>
                  </a:r>
                </a:p>
              </p:txBody>
            </p:sp>
            <p:pic>
              <p:nvPicPr>
                <p:cNvPr id="15387" name="Picture 123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1350" y="3306763"/>
                  <a:ext cx="825500" cy="377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1" name="AutoShape 132"/>
              <p:cNvSpPr>
                <a:spLocks noChangeArrowheads="1"/>
              </p:cNvSpPr>
              <p:nvPr/>
            </p:nvSpPr>
            <p:spPr bwMode="ltGray">
              <a:xfrm>
                <a:off x="5022850" y="3343275"/>
                <a:ext cx="1319213" cy="1404938"/>
              </a:xfrm>
              <a:custGeom>
                <a:avLst/>
                <a:gdLst>
                  <a:gd name="T0" fmla="*/ 416 w 21600"/>
                  <a:gd name="T1" fmla="*/ 0 h 21600"/>
                  <a:gd name="T2" fmla="*/ 23 w 21600"/>
                  <a:gd name="T3" fmla="*/ 450 h 21600"/>
                  <a:gd name="T4" fmla="*/ 416 w 21600"/>
                  <a:gd name="T5" fmla="*/ 51 h 21600"/>
                  <a:gd name="T6" fmla="*/ 808 w 21600"/>
                  <a:gd name="T7" fmla="*/ 45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6 w 21600"/>
                  <a:gd name="T13" fmla="*/ 0 h 21600"/>
                  <a:gd name="T14" fmla="*/ 21184 w 21600"/>
                  <a:gd name="T15" fmla="*/ 133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72" name="Rectangle 127"/>
              <p:cNvSpPr>
                <a:spLocks noChangeArrowheads="1"/>
              </p:cNvSpPr>
              <p:nvPr/>
            </p:nvSpPr>
            <p:spPr bwMode="ltGray">
              <a:xfrm>
                <a:off x="6262689" y="3984641"/>
                <a:ext cx="990600" cy="730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0" grpId="0"/>
      <p:bldP spid="1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1851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虚拟机克隆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AAE83B9-2DD3-7843-A6AA-EEC79C2740C5}"/>
              </a:ext>
            </a:extLst>
          </p:cNvPr>
          <p:cNvSpPr/>
          <p:nvPr/>
        </p:nvSpPr>
        <p:spPr>
          <a:xfrm>
            <a:off x="593959" y="1845109"/>
            <a:ext cx="795608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关闭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Hadoop01</a:t>
            </a:r>
            <a:r>
              <a:rPr lang="zh-CN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虚拟机，在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VMware</a:t>
            </a:r>
            <a:r>
              <a:rPr lang="zh-CN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工具左侧系统资源库中右键单击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Hadoop01</a:t>
            </a:r>
            <a:r>
              <a:rPr lang="zh-CN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，选择“管理”列表下的“克隆”选项，弹出克隆虚拟机向导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4CA5961-C6DA-3A49-952C-61032AD4CD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12" y="2941046"/>
            <a:ext cx="4399886" cy="3430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741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1851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虚拟机克隆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AAE83B9-2DD3-7843-A6AA-EEC79C2740C5}"/>
              </a:ext>
            </a:extLst>
          </p:cNvPr>
          <p:cNvSpPr/>
          <p:nvPr/>
        </p:nvSpPr>
        <p:spPr>
          <a:xfrm>
            <a:off x="593959" y="1845109"/>
            <a:ext cx="795608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、选择克隆类型和克隆方式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BFF9D28-D178-5041-A907-8F1F3EEC16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9" y="2665267"/>
            <a:ext cx="3582526" cy="279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B0A0E49-7CE5-8A43-9471-50E3F553C38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5267"/>
            <a:ext cx="3582527" cy="279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xmlns="" id="{28DBF3E4-ABB1-4E40-B03C-863D867E2A1C}"/>
              </a:ext>
            </a:extLst>
          </p:cNvPr>
          <p:cNvCxnSpPr/>
          <p:nvPr/>
        </p:nvCxnSpPr>
        <p:spPr bwMode="auto">
          <a:xfrm>
            <a:off x="4110831" y="3931883"/>
            <a:ext cx="618187" cy="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1151752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9462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组合 34"/>
          <p:cNvGrpSpPr>
            <a:grpSpLocks/>
          </p:cNvGrpSpPr>
          <p:nvPr/>
        </p:nvGrpSpPr>
        <p:grpSpPr bwMode="auto">
          <a:xfrm>
            <a:off x="802481" y="1998663"/>
            <a:ext cx="4781550" cy="490537"/>
            <a:chOff x="900725" y="1985600"/>
            <a:chExt cx="4781618" cy="490537"/>
          </a:xfrm>
        </p:grpSpPr>
        <p:sp>
          <p:nvSpPr>
            <p:cNvPr id="19468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9469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主机名和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IP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映射配置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755775" y="1143000"/>
            <a:ext cx="3149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系统网络配置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E7ED986-5363-3F4B-8C99-08726D03639E}"/>
              </a:ext>
            </a:extLst>
          </p:cNvPr>
          <p:cNvSpPr/>
          <p:nvPr/>
        </p:nvSpPr>
        <p:spPr>
          <a:xfrm>
            <a:off x="540127" y="289341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配置主机名，具体指令如下。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680D9CA-7C4A-A546-9A5E-068B91EDB111}"/>
              </a:ext>
            </a:extLst>
          </p:cNvPr>
          <p:cNvSpPr/>
          <p:nvPr/>
        </p:nvSpPr>
        <p:spPr>
          <a:xfrm>
            <a:off x="802481" y="3482292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$ vi /</a:t>
            </a:r>
            <a:r>
              <a:rPr lang="en-US" altLang="zh-CN" kern="1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etc</a:t>
            </a:r>
            <a:r>
              <a:rPr lang="en-US" altLang="zh-CN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altLang="zh-CN" kern="1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sysconfig</a:t>
            </a:r>
            <a:r>
              <a:rPr lang="en-US" altLang="zh-CN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/network</a:t>
            </a:r>
            <a:endParaRPr lang="zh-CN" altLang="zh-CN" kern="1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5F7152B-1FF3-F74A-8C54-85547BA0032D}"/>
              </a:ext>
            </a:extLst>
          </p:cNvPr>
          <p:cNvSpPr/>
          <p:nvPr/>
        </p:nvSpPr>
        <p:spPr>
          <a:xfrm>
            <a:off x="540126" y="4055251"/>
            <a:ext cx="8243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）查看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地址可选范围，并配置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映射</a:t>
            </a:r>
            <a:endParaRPr lang="zh-CN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C9B95D12-6416-8642-BEB5-9067D0F4CB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23" y="2893413"/>
            <a:ext cx="3199750" cy="28332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肘形连接符 26">
            <a:extLst>
              <a:ext uri="{FF2B5EF4-FFF2-40B4-BE49-F238E27FC236}">
                <a16:creationId xmlns:a16="http://schemas.microsoft.com/office/drawing/2014/main" xmlns="" id="{0AB45429-724B-4444-AFFF-5D179C987301}"/>
              </a:ext>
            </a:extLst>
          </p:cNvPr>
          <p:cNvCxnSpPr>
            <a:cxnSpLocks/>
          </p:cNvCxnSpPr>
          <p:nvPr/>
        </p:nvCxnSpPr>
        <p:spPr bwMode="auto">
          <a:xfrm>
            <a:off x="4281055" y="4394033"/>
            <a:ext cx="1123068" cy="745941"/>
          </a:xfrm>
          <a:prstGeom prst="bentConnector3">
            <a:avLst>
              <a:gd name="adj1" fmla="val 188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0486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049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049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 </a:t>
              </a:r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网络参数配置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755775" y="1143000"/>
            <a:ext cx="3149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系统网络配置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B1707E5-024F-8B4C-85E0-86783862EFD1}"/>
              </a:ext>
            </a:extLst>
          </p:cNvPr>
          <p:cNvSpPr/>
          <p:nvPr/>
        </p:nvSpPr>
        <p:spPr>
          <a:xfrm>
            <a:off x="628297" y="2986088"/>
            <a:ext cx="489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）配置网卡设备的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Mac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地址。</a:t>
            </a:r>
            <a:endParaRPr lang="en-US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B5CBE532-D63B-2E4E-927F-BC9A68EFFA88}"/>
              </a:ext>
            </a:extLst>
          </p:cNvPr>
          <p:cNvSpPr/>
          <p:nvPr/>
        </p:nvSpPr>
        <p:spPr>
          <a:xfrm>
            <a:off x="628296" y="3606800"/>
            <a:ext cx="489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）配置静态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IP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地址</a:t>
            </a:r>
            <a:endParaRPr lang="en-US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71203FA-44FD-184C-AAB5-7DB51FA468B9}"/>
              </a:ext>
            </a:extLst>
          </p:cNvPr>
          <p:cNvSpPr/>
          <p:nvPr/>
        </p:nvSpPr>
        <p:spPr>
          <a:xfrm>
            <a:off x="628295" y="4188476"/>
            <a:ext cx="489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）配置效果验证</a:t>
            </a:r>
            <a:endParaRPr lang="en-US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spcAft>
                <a:spcPts val="0"/>
              </a:spcAft>
            </a:pPr>
            <a:endParaRPr lang="zh-CN" altLang="zh-CN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5" name="图片 27">
            <a:extLst>
              <a:ext uri="{FF2B5EF4-FFF2-40B4-BE49-F238E27FC236}">
                <a16:creationId xmlns:a16="http://schemas.microsoft.com/office/drawing/2014/main" xmlns="" id="{6C2BB1AF-31BC-094C-BA12-0CA2C204E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49" y="2749550"/>
            <a:ext cx="3409877" cy="30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xmlns="" id="{AB981A5C-676A-AD4B-8E16-485727B6FDEA}"/>
              </a:ext>
            </a:extLst>
          </p:cNvPr>
          <p:cNvCxnSpPr>
            <a:cxnSpLocks/>
          </p:cNvCxnSpPr>
          <p:nvPr/>
        </p:nvCxnSpPr>
        <p:spPr bwMode="auto">
          <a:xfrm>
            <a:off x="3330575" y="3827392"/>
            <a:ext cx="145956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952684"/>
            <a:ext cx="19462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1511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14" name="矩形 1"/>
          <p:cNvSpPr>
            <a:spLocks noChangeArrowheads="1"/>
          </p:cNvSpPr>
          <p:nvPr/>
        </p:nvSpPr>
        <p:spPr bwMode="auto">
          <a:xfrm>
            <a:off x="607110" y="1998663"/>
            <a:ext cx="7929779" cy="33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实际工作中，服务器被放置在机房中，同时受到地域和管理的限制，开发人员通常不会进入机房操作直接上机操作，而是通过远程连接服务器，进行相关操作。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在集群开发中，主节点通常会对集群中各个节点频繁的访问，就需要不断输入目标服务器的用户名和密码，这种操作方式非常麻烦并且还会影响集群服务的连续运行。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为了</a:t>
            </a:r>
            <a:r>
              <a:rPr lang="zh-CN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上述问题，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可以通过</a:t>
            </a:r>
            <a:r>
              <a:rPr lang="zh-CN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来实现</a:t>
            </a:r>
            <a:r>
              <a:rPr lang="zh-CN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远程登录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免密登录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功能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253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37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255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255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 SSH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远程登录功能配置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471EBD1-C50A-5A4B-B62E-6EA9C7B26969}"/>
              </a:ext>
            </a:extLst>
          </p:cNvPr>
          <p:cNvSpPr/>
          <p:nvPr/>
        </p:nvSpPr>
        <p:spPr>
          <a:xfrm>
            <a:off x="690201" y="2986088"/>
            <a:ext cx="403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）安装并开启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SSH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服务。</a:t>
            </a: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xmlns="" id="{F272E1C3-7DD8-AA41-9992-56BBEEBD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37" y="3606799"/>
            <a:ext cx="594494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11980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253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37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255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255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 SSH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远程登录功能配置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316366-2096-9D42-AB22-2282BCBF7B18}"/>
              </a:ext>
            </a:extLst>
          </p:cNvPr>
          <p:cNvSpPr/>
          <p:nvPr/>
        </p:nvSpPr>
        <p:spPr>
          <a:xfrm>
            <a:off x="517400" y="2900045"/>
            <a:ext cx="6255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）创建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CRT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工具和服务器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的快速连接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8E1885BE-FB26-CD46-B9E8-9A5A14474F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6" y="3429000"/>
            <a:ext cx="3092315" cy="28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73F4E6AD-C64B-7E4B-9CC1-53337F1DCB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05" y="4476029"/>
            <a:ext cx="3584370" cy="180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肘形连接符 33">
            <a:extLst>
              <a:ext uri="{FF2B5EF4-FFF2-40B4-BE49-F238E27FC236}">
                <a16:creationId xmlns:a16="http://schemas.microsoft.com/office/drawing/2014/main" xmlns="" id="{8558EF1E-893E-1642-8952-883F5044F5C4}"/>
              </a:ext>
            </a:extLst>
          </p:cNvPr>
          <p:cNvCxnSpPr>
            <a:cxnSpLocks/>
            <a:endCxn id="32" idx="0"/>
          </p:cNvCxnSpPr>
          <p:nvPr/>
        </p:nvCxnSpPr>
        <p:spPr bwMode="auto">
          <a:xfrm>
            <a:off x="4793231" y="3934691"/>
            <a:ext cx="2202259" cy="541338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2476500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884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集群搭建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2.2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258888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2.1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1415825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安装准备</a:t>
                </a: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3759200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2.3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2884216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Hadoop</a:t>
                </a:r>
                <a:r>
                  <a:rPr lang="zh-CN" altLang="en-US" sz="240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集群测试</a:t>
                </a: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2" name="组合 2"/>
          <p:cNvGrpSpPr>
            <a:grpSpLocks/>
          </p:cNvGrpSpPr>
          <p:nvPr/>
        </p:nvGrpSpPr>
        <p:grpSpPr bwMode="auto">
          <a:xfrm>
            <a:off x="3163888" y="5045075"/>
            <a:ext cx="4857750" cy="954088"/>
            <a:chOff x="3250849" y="2900309"/>
            <a:chExt cx="4857752" cy="954087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4373211" y="3403546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04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3191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sz="240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集群初体验</a:t>
              </a:r>
            </a:p>
          </p:txBody>
        </p:sp>
        <p:grpSp>
          <p:nvGrpSpPr>
            <p:cNvPr id="4105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07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1907704" y="1275601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2.4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1961224" y="1347490"/>
                  <a:ext cx="1189103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8" name="圆角矩形 5"/>
              <p:cNvSpPr/>
              <p:nvPr/>
            </p:nvSpPr>
            <p:spPr>
              <a:xfrm>
                <a:off x="1937870" y="2028997"/>
                <a:ext cx="1296144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6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253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2537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2552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2553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1.  SSH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远程登录功能配置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316366-2096-9D42-AB22-2282BCBF7B18}"/>
              </a:ext>
            </a:extLst>
          </p:cNvPr>
          <p:cNvSpPr/>
          <p:nvPr/>
        </p:nvSpPr>
        <p:spPr>
          <a:xfrm>
            <a:off x="517400" y="2941610"/>
            <a:ext cx="6255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）创建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CRT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工具、并和服务器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建立连接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A07199D-A09C-D245-A1C5-13A0CA30C2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86" y="3590386"/>
            <a:ext cx="3553203" cy="18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334F36A-CC5B-DF44-8E0A-470A9BEC60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604429"/>
            <a:ext cx="3648376" cy="180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xmlns="" id="{EB8F9955-BA26-5F4F-B7D3-1BCCB76066A1}"/>
              </a:ext>
            </a:extLst>
          </p:cNvPr>
          <p:cNvCxnSpPr>
            <a:cxnSpLocks/>
          </p:cNvCxnSpPr>
          <p:nvPr/>
        </p:nvCxnSpPr>
        <p:spPr bwMode="auto">
          <a:xfrm>
            <a:off x="4548489" y="4533974"/>
            <a:ext cx="688529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641239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3558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561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357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3574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 SSH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免密登录功能配置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CA153FE9-EB76-C74E-AD22-9CEA3ED0F019}"/>
              </a:ext>
            </a:extLst>
          </p:cNvPr>
          <p:cNvSpPr/>
          <p:nvPr/>
        </p:nvSpPr>
        <p:spPr>
          <a:xfrm>
            <a:off x="517400" y="2941610"/>
            <a:ext cx="6255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）生成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SSH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3B1F1006-293A-BC41-A615-69485256A7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33177"/>
            <a:ext cx="7725647" cy="21273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3558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20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服务配置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561" name="组合 34"/>
          <p:cNvGrpSpPr>
            <a:grpSpLocks/>
          </p:cNvGrpSpPr>
          <p:nvPr/>
        </p:nvGrpSpPr>
        <p:grpSpPr bwMode="auto">
          <a:xfrm>
            <a:off x="900113" y="2128838"/>
            <a:ext cx="4781550" cy="490537"/>
            <a:chOff x="900725" y="1985600"/>
            <a:chExt cx="4781618" cy="490537"/>
          </a:xfrm>
        </p:grpSpPr>
        <p:sp>
          <p:nvSpPr>
            <p:cNvPr id="23573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478161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23574" name="矩形 14"/>
            <p:cNvSpPr>
              <a:spLocks noChangeArrowheads="1"/>
            </p:cNvSpPr>
            <p:nvPr/>
          </p:nvSpPr>
          <p:spPr bwMode="auto">
            <a:xfrm>
              <a:off x="1358113" y="2037852"/>
              <a:ext cx="32145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2.  SSH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免密登录功能配置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78A6B89-68B8-4F4F-9290-2B5FF03DB334}"/>
              </a:ext>
            </a:extLst>
          </p:cNvPr>
          <p:cNvSpPr/>
          <p:nvPr/>
        </p:nvSpPr>
        <p:spPr>
          <a:xfrm>
            <a:off x="641097" y="2899062"/>
            <a:ext cx="6881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）配置免密登录</a:t>
            </a:r>
            <a:r>
              <a:rPr lang="en-US" altLang="zh-CN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hadoop02</a:t>
            </a:r>
            <a:r>
              <a:rPr lang="zh-CN" altLang="en-US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虚拟机，并验证免密登录效果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870500B-E7C5-8446-B547-3A81855307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7" y="3518043"/>
            <a:ext cx="7212465" cy="25086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88991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4582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3584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集群部署模式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585" name="组合 1"/>
          <p:cNvGrpSpPr>
            <a:grpSpLocks/>
          </p:cNvGrpSpPr>
          <p:nvPr/>
        </p:nvGrpSpPr>
        <p:grpSpPr bwMode="auto">
          <a:xfrm>
            <a:off x="2806699" y="2216150"/>
            <a:ext cx="3113089" cy="3059113"/>
            <a:chOff x="2521108" y="2215991"/>
            <a:chExt cx="3793553" cy="3729037"/>
          </a:xfrm>
        </p:grpSpPr>
        <p:grpSp>
          <p:nvGrpSpPr>
            <p:cNvPr id="24589" name="组合 22"/>
            <p:cNvGrpSpPr>
              <a:grpSpLocks/>
            </p:cNvGrpSpPr>
            <p:nvPr/>
          </p:nvGrpSpPr>
          <p:grpSpPr bwMode="auto">
            <a:xfrm>
              <a:off x="3894603" y="2215991"/>
              <a:ext cx="2420058" cy="2342045"/>
              <a:chOff x="3792561" y="1160192"/>
              <a:chExt cx="2713136" cy="2592289"/>
            </a:xfrm>
          </p:grpSpPr>
          <p:grpSp>
            <p:nvGrpSpPr>
              <p:cNvPr id="24600" name="组合 41"/>
              <p:cNvGrpSpPr>
                <a:grpSpLocks/>
              </p:cNvGrpSpPr>
              <p:nvPr/>
            </p:nvGrpSpPr>
            <p:grpSpPr bwMode="auto">
              <a:xfrm>
                <a:off x="3852814" y="1160192"/>
                <a:ext cx="2592289" cy="2592289"/>
                <a:chOff x="3091333" y="1182834"/>
                <a:chExt cx="3298687" cy="3298688"/>
              </a:xfrm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3453464" y="1542612"/>
                  <a:ext cx="2585896" cy="257841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3091333" y="1182834"/>
                  <a:ext cx="3298687" cy="3298688"/>
                  <a:chOff x="2555776" y="915566"/>
                  <a:chExt cx="1944216" cy="1944216"/>
                </a:xfrm>
                <a:effectLst>
                  <a:outerShdw blurRad="63500" dist="50800" dir="8100000" algn="tr" rotWithShape="0">
                    <a:prstClr val="black">
                      <a:alpha val="35000"/>
                    </a:prstClr>
                  </a:outerShdw>
                </a:effectLst>
              </p:grpSpPr>
              <p:sp>
                <p:nvSpPr>
                  <p:cNvPr id="46" name="同心圆 45"/>
                  <p:cNvSpPr/>
                  <p:nvPr/>
                </p:nvSpPr>
                <p:spPr>
                  <a:xfrm>
                    <a:off x="2555776" y="915566"/>
                    <a:ext cx="1944216" cy="1944216"/>
                  </a:xfrm>
                  <a:prstGeom prst="donut">
                    <a:avLst>
                      <a:gd name="adj" fmla="val 10097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同心圆 46"/>
                  <p:cNvSpPr/>
                  <p:nvPr/>
                </p:nvSpPr>
                <p:spPr>
                  <a:xfrm>
                    <a:off x="2614636" y="974427"/>
                    <a:ext cx="1826499" cy="1826497"/>
                  </a:xfrm>
                  <a:prstGeom prst="donut">
                    <a:avLst>
                      <a:gd name="adj" fmla="val 8132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3792561" y="1777065"/>
                <a:ext cx="2713136" cy="1150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2000" b="1" dirty="0">
                    <a:solidFill>
                      <a:srgbClr val="F8F8F8"/>
                    </a:solidFill>
                    <a:latin typeface="+mn-lt"/>
                    <a:ea typeface="+mn-ea"/>
                    <a:cs typeface="+mn-ea"/>
                    <a:sym typeface="+mn-lt"/>
                  </a:rPr>
                  <a:t>① </a:t>
                </a:r>
                <a:endParaRPr lang="en-US" altLang="zh-CN" sz="2000" b="1" dirty="0">
                  <a:solidFill>
                    <a:srgbClr val="F8F8F8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b="1" dirty="0">
                    <a:solidFill>
                      <a:srgbClr val="F8F8F8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独立模式</a:t>
                </a:r>
              </a:p>
            </p:txBody>
          </p:sp>
        </p:grpSp>
        <p:grpSp>
          <p:nvGrpSpPr>
            <p:cNvPr id="24590" name="组合 24"/>
            <p:cNvGrpSpPr>
              <a:grpSpLocks/>
            </p:cNvGrpSpPr>
            <p:nvPr/>
          </p:nvGrpSpPr>
          <p:grpSpPr bwMode="auto">
            <a:xfrm>
              <a:off x="2776464" y="3957478"/>
              <a:ext cx="2054437" cy="1987550"/>
              <a:chOff x="3791910" y="1160192"/>
              <a:chExt cx="2713759" cy="2592289"/>
            </a:xfrm>
          </p:grpSpPr>
          <p:grpSp>
            <p:nvGrpSpPr>
              <p:cNvPr id="24596" name="组合 35"/>
              <p:cNvGrpSpPr>
                <a:grpSpLocks/>
              </p:cNvGrpSpPr>
              <p:nvPr/>
            </p:nvGrpSpPr>
            <p:grpSpPr bwMode="auto">
              <a:xfrm>
                <a:off x="3852813" y="1160192"/>
                <a:ext cx="2592288" cy="2592289"/>
                <a:chOff x="3091333" y="1182834"/>
                <a:chExt cx="3298687" cy="3298688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3456059" y="1539583"/>
                  <a:ext cx="2581815" cy="2585437"/>
                </a:xfrm>
                <a:prstGeom prst="ellipse">
                  <a:avLst/>
                </a:prstGeom>
                <a:solidFill>
                  <a:srgbClr val="0056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accent4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3091333" y="1182834"/>
                  <a:ext cx="3298687" cy="3298688"/>
                  <a:chOff x="2555776" y="915566"/>
                  <a:chExt cx="1944216" cy="1944216"/>
                </a:xfrm>
                <a:effectLst>
                  <a:outerShdw blurRad="63500" dist="50800" dir="8100000" algn="tr" rotWithShape="0">
                    <a:prstClr val="black">
                      <a:alpha val="35000"/>
                    </a:prstClr>
                  </a:outerShdw>
                </a:effectLst>
              </p:grpSpPr>
              <p:sp>
                <p:nvSpPr>
                  <p:cNvPr id="40" name="同心圆 39"/>
                  <p:cNvSpPr/>
                  <p:nvPr/>
                </p:nvSpPr>
                <p:spPr>
                  <a:xfrm>
                    <a:off x="2555776" y="915566"/>
                    <a:ext cx="1944216" cy="1944216"/>
                  </a:xfrm>
                  <a:prstGeom prst="donut">
                    <a:avLst>
                      <a:gd name="adj" fmla="val 10097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同心圆 40"/>
                  <p:cNvSpPr/>
                  <p:nvPr/>
                </p:nvSpPr>
                <p:spPr>
                  <a:xfrm>
                    <a:off x="2614636" y="974427"/>
                    <a:ext cx="1826499" cy="1826497"/>
                  </a:xfrm>
                  <a:prstGeom prst="donut">
                    <a:avLst>
                      <a:gd name="adj" fmla="val 8132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3791910" y="1695463"/>
                <a:ext cx="2713759" cy="1291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b="1" dirty="0">
                    <a:solidFill>
                      <a:srgbClr val="F8F8F8"/>
                    </a:solidFill>
                    <a:latin typeface="+mn-lt"/>
                    <a:ea typeface="+mn-ea"/>
                    <a:cs typeface="+mn-ea"/>
                    <a:sym typeface="+mn-lt"/>
                  </a:rPr>
                  <a:t>② </a:t>
                </a:r>
                <a:endParaRPr lang="en-US" altLang="zh-CN" b="1" dirty="0">
                  <a:solidFill>
                    <a:srgbClr val="F8F8F8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b="1" dirty="0">
                    <a:solidFill>
                      <a:srgbClr val="F8F8F8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伪分布模式</a:t>
                </a:r>
              </a:p>
            </p:txBody>
          </p:sp>
        </p:grpSp>
        <p:grpSp>
          <p:nvGrpSpPr>
            <p:cNvPr id="24591" name="组合 25"/>
            <p:cNvGrpSpPr>
              <a:grpSpLocks/>
            </p:cNvGrpSpPr>
            <p:nvPr/>
          </p:nvGrpSpPr>
          <p:grpSpPr bwMode="auto">
            <a:xfrm>
              <a:off x="2521108" y="2636678"/>
              <a:ext cx="1696555" cy="1639888"/>
              <a:chOff x="3792217" y="1160192"/>
              <a:chExt cx="2712709" cy="2592289"/>
            </a:xfrm>
          </p:grpSpPr>
          <p:grpSp>
            <p:nvGrpSpPr>
              <p:cNvPr id="24592" name="组合 29"/>
              <p:cNvGrpSpPr>
                <a:grpSpLocks/>
              </p:cNvGrpSpPr>
              <p:nvPr/>
            </p:nvGrpSpPr>
            <p:grpSpPr bwMode="auto">
              <a:xfrm>
                <a:off x="3852813" y="1160192"/>
                <a:ext cx="2592288" cy="2592289"/>
                <a:chOff x="3091333" y="1182834"/>
                <a:chExt cx="3298687" cy="3298688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3455062" y="1535536"/>
                  <a:ext cx="2582054" cy="259248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61950" indent="9525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25488" indent="18891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87438" indent="284163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450975" indent="37782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7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>
                  <a:off x="3091333" y="1182834"/>
                  <a:ext cx="3298687" cy="3298688"/>
                  <a:chOff x="2555776" y="915566"/>
                  <a:chExt cx="1944216" cy="1944216"/>
                </a:xfrm>
                <a:effectLst>
                  <a:outerShdw blurRad="63500" dist="50800" dir="8100000" algn="tr" rotWithShape="0">
                    <a:prstClr val="black">
                      <a:alpha val="35000"/>
                    </a:prstClr>
                  </a:outerShdw>
                </a:effectLst>
              </p:grpSpPr>
              <p:sp>
                <p:nvSpPr>
                  <p:cNvPr id="34" name="同心圆 33"/>
                  <p:cNvSpPr/>
                  <p:nvPr/>
                </p:nvSpPr>
                <p:spPr>
                  <a:xfrm>
                    <a:off x="2555776" y="915566"/>
                    <a:ext cx="1944216" cy="1944216"/>
                  </a:xfrm>
                  <a:prstGeom prst="donut">
                    <a:avLst>
                      <a:gd name="adj" fmla="val 10097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81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同心圆 34"/>
                  <p:cNvSpPr/>
                  <p:nvPr/>
                </p:nvSpPr>
                <p:spPr>
                  <a:xfrm>
                    <a:off x="2614636" y="974427"/>
                    <a:ext cx="1826500" cy="1826497"/>
                  </a:xfrm>
                  <a:prstGeom prst="donut">
                    <a:avLst>
                      <a:gd name="adj" fmla="val 8132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61950" indent="9525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725488" indent="18891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87438" indent="284163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50975" indent="377825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75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1" name="矩形 30"/>
              <p:cNvSpPr>
                <a:spLocks noChangeArrowheads="1"/>
              </p:cNvSpPr>
              <p:nvPr/>
            </p:nvSpPr>
            <p:spPr bwMode="auto">
              <a:xfrm>
                <a:off x="3792217" y="1510781"/>
                <a:ext cx="2712709" cy="202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1pPr>
                <a:lvl2pPr marL="361950" indent="9525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2pPr>
                <a:lvl3pPr marL="725488" indent="18891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3pPr>
                <a:lvl4pPr marL="1087438" indent="284163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4pPr>
                <a:lvl5pPr marL="1450975" indent="37782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melia BT"/>
                    <a:ea typeface="宋体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600" b="1" dirty="0">
                    <a:latin typeface="+mn-lt"/>
                    <a:ea typeface="+mn-ea"/>
                    <a:cs typeface="+mn-ea"/>
                    <a:sym typeface="+mn-lt"/>
                  </a:rPr>
                  <a:t>③ </a:t>
                </a:r>
                <a:endParaRPr lang="en-US" altLang="zh-CN" sz="16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完全分布式</a:t>
                </a:r>
                <a:endParaRPr lang="en-US" altLang="zh-CN" sz="1600" b="1" dirty="0"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模式</a:t>
                </a:r>
              </a:p>
            </p:txBody>
          </p:sp>
        </p:grpSp>
      </p:grpSp>
      <p:sp>
        <p:nvSpPr>
          <p:cNvPr id="24586" name="矩形 26"/>
          <p:cNvSpPr>
            <a:spLocks noChangeArrowheads="1"/>
          </p:cNvSpPr>
          <p:nvPr/>
        </p:nvSpPr>
        <p:spPr bwMode="auto">
          <a:xfrm>
            <a:off x="4193308" y="4867342"/>
            <a:ext cx="2954075" cy="12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2" tIns="43201" rIns="86402" bIns="43201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在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伪分布式模式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下，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lt"/>
              </a:rPr>
              <a:t> Hadoop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程序的守护进程都运行在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一台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节点上，该模式主要用于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调试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lt"/>
              </a:rPr>
              <a:t>Hadoop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分布式程序的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代码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，以及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程序执行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是否正确。伪分布式模式是完全分布式模式的一个特例。</a:t>
            </a:r>
          </a:p>
        </p:txBody>
      </p:sp>
      <p:sp>
        <p:nvSpPr>
          <p:cNvPr id="24587" name="矩形 27"/>
          <p:cNvSpPr>
            <a:spLocks noChangeArrowheads="1"/>
          </p:cNvSpPr>
          <p:nvPr/>
        </p:nvSpPr>
        <p:spPr bwMode="auto">
          <a:xfrm>
            <a:off x="5930900" y="2444241"/>
            <a:ext cx="2755900" cy="128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2" tIns="43201" rIns="86402" bIns="43201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在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独立模式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下，所有程序都在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单个</a:t>
            </a:r>
            <a:r>
              <a:rPr lang="en-US" altLang="zh-CN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JVM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上执行，调试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lt"/>
              </a:rPr>
              <a:t>Hadoop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集群的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sym typeface="+mn-lt"/>
              </a:rPr>
              <a:t>MapReduce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程序也非常方便。一般情况下，该模式常用于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学习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或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开发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阶段进行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调试程序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sym typeface="+mn-lt"/>
              </a:rPr>
              <a:t>。</a:t>
            </a:r>
          </a:p>
        </p:txBody>
      </p:sp>
      <p:sp>
        <p:nvSpPr>
          <p:cNvPr id="24588" name="矩形 28"/>
          <p:cNvSpPr>
            <a:spLocks noChangeArrowheads="1"/>
          </p:cNvSpPr>
          <p:nvPr/>
        </p:nvSpPr>
        <p:spPr bwMode="auto">
          <a:xfrm>
            <a:off x="344255" y="2456285"/>
            <a:ext cx="2452687" cy="152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2" tIns="43201" rIns="86402" bIns="43201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完全分布式模式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下，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的守护进程分别运行在由</a:t>
            </a:r>
            <a:r>
              <a:rPr lang="zh-CN" altLang="zh-CN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多个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主机搭建的集群上，不同节点担任不同的角色，在实际工作应用开发中，通常使用该模式构建</a:t>
            </a:r>
            <a:r>
              <a:rPr lang="zh-CN" altLang="zh-CN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企业级</a:t>
            </a:r>
            <a:r>
              <a:rPr lang="en-US" altLang="zh-CN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5606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3584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集群部署模式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157101"/>
            <a:ext cx="397351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矩形 2"/>
          <p:cNvSpPr>
            <a:spLocks noChangeArrowheads="1"/>
          </p:cNvSpPr>
          <p:nvPr/>
        </p:nvSpPr>
        <p:spPr bwMode="auto">
          <a:xfrm>
            <a:off x="1065213" y="1845811"/>
            <a:ext cx="7243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本书将以前面安装的虚拟机为例，阐述</a:t>
            </a:r>
            <a:r>
              <a:rPr lang="zh-CN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完全分布模式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集群的</a:t>
            </a:r>
            <a:r>
              <a:rPr lang="zh-CN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。当前规划的</a:t>
            </a:r>
            <a:r>
              <a:rPr lang="en-US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一台</a:t>
            </a:r>
            <a:r>
              <a:rPr lang="en-US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Master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两台</a:t>
            </a:r>
            <a:r>
              <a:rPr lang="en-US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Slave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节点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，具体规划如图所示。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663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1530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3" name="矩形 2"/>
          <p:cNvSpPr>
            <a:spLocks noChangeArrowheads="1"/>
          </p:cNvSpPr>
          <p:nvPr/>
        </p:nvSpPr>
        <p:spPr bwMode="auto">
          <a:xfrm>
            <a:off x="804863" y="1900637"/>
            <a:ext cx="7935912" cy="9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由于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是由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语言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开发的，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集群的使用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依赖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，因此安装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集群之前，需要先安装并配置好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F52102C-3537-034D-BA01-81BF5CF6BDC0}"/>
              </a:ext>
            </a:extLst>
          </p:cNvPr>
          <p:cNvSpPr/>
          <p:nvPr/>
        </p:nvSpPr>
        <p:spPr>
          <a:xfrm>
            <a:off x="947376" y="3000374"/>
            <a:ext cx="6710724" cy="246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）下载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）安装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环境变量</a:t>
            </a:r>
            <a:endParaRPr lang="en-US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JDK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环境变量验证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95063F-5F67-A646-92F7-C70BA363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10" y="2861862"/>
            <a:ext cx="3206627" cy="2808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92966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765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251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7" name="矩形 2"/>
          <p:cNvSpPr>
            <a:spLocks noChangeArrowheads="1"/>
          </p:cNvSpPr>
          <p:nvPr/>
        </p:nvSpPr>
        <p:spPr bwMode="auto">
          <a:xfrm>
            <a:off x="947738" y="1923803"/>
            <a:ext cx="7681912" cy="9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Apache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基金会面向全球</a:t>
            </a:r>
            <a:r>
              <a:rPr lang="zh-CN" altLang="en-US" sz="2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开源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的产品之一，任何用户都可以从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Apache 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官网下载使用。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009851F-42C6-3248-B9FC-C11836C3E92A}"/>
              </a:ext>
            </a:extLst>
          </p:cNvPr>
          <p:cNvSpPr/>
          <p:nvPr/>
        </p:nvSpPr>
        <p:spPr>
          <a:xfrm>
            <a:off x="947376" y="3000374"/>
            <a:ext cx="7853724" cy="12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）下载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安装包</a:t>
            </a:r>
            <a:endParaRPr lang="en-US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）解压安装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48F4326-7081-4646-9142-9D8CDC0659E1}"/>
              </a:ext>
            </a:extLst>
          </p:cNvPr>
          <p:cNvSpPr/>
          <p:nvPr/>
        </p:nvSpPr>
        <p:spPr>
          <a:xfrm>
            <a:off x="947376" y="4230904"/>
            <a:ext cx="4572000" cy="11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环境变量</a:t>
            </a:r>
            <a:endParaRPr lang="en-US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）验证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环境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AC06143-317A-0A44-B38A-8F53CC321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023" y="2885028"/>
            <a:ext cx="3206627" cy="28082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039C706-D6EE-1648-8ADE-2722A3A184DE}"/>
              </a:ext>
            </a:extLst>
          </p:cNvPr>
          <p:cNvSpPr/>
          <p:nvPr/>
        </p:nvSpPr>
        <p:spPr>
          <a:xfrm>
            <a:off x="533039" y="1712382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集群主要配置文件</a:t>
            </a:r>
            <a:endParaRPr lang="en-US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xmlns="" id="{3BEB5347-2C27-3C46-9240-6B771AAD3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8152"/>
              </p:ext>
            </p:extLst>
          </p:nvPr>
        </p:nvGraphicFramePr>
        <p:xfrm>
          <a:off x="598487" y="2513013"/>
          <a:ext cx="8150226" cy="3569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0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9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85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/>
                        <a:t>配置文件</a:t>
                      </a:r>
                    </a:p>
                  </a:txBody>
                  <a:tcPr marL="89700" marR="8970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功能描述</a:t>
                      </a:r>
                    </a:p>
                  </a:txBody>
                  <a:tcPr marL="121319" marR="121319" marT="60659" marB="60659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51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hadoop-env.sh</a:t>
                      </a:r>
                      <a:r>
                        <a:rPr lang="zh-CN" altLang="zh-CN" sz="1400" dirty="0">
                          <a:effectLst/>
                        </a:rPr>
                        <a:t> </a:t>
                      </a: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700" marR="897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运行所需的环境变量 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700" marR="897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yarn-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env.sh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运行所需的环境变量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site.xml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Hadoop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核心全局配置文件，可在其他配置文件中引用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hdfs-site.xml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HDFS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配置文件，继承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site.xml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6945510"/>
                  </a:ext>
                </a:extLst>
              </a:tr>
              <a:tr h="591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mapred-site.xml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配置文件，继承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site.xml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7863367"/>
                  </a:ext>
                </a:extLst>
              </a:tr>
              <a:tr h="524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yarn-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site.xml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Yarn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配置文件，继承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site.xml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配置文件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99995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802093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AF94C7D-8B70-7C44-AC4F-5C4BEA91715E}"/>
              </a:ext>
            </a:extLst>
          </p:cNvPr>
          <p:cNvSpPr/>
          <p:nvPr/>
        </p:nvSpPr>
        <p:spPr bwMode="auto">
          <a:xfrm>
            <a:off x="777940" y="3428899"/>
            <a:ext cx="6218238" cy="6816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850328"/>
            <a:ext cx="7853724" cy="55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403225" y="2762436"/>
            <a:ext cx="659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kern="1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hadoop-env.sh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B852E7-EB00-4348-BC54-300DFF147360}"/>
              </a:ext>
            </a:extLst>
          </p:cNvPr>
          <p:cNvSpPr/>
          <p:nvPr/>
        </p:nvSpPr>
        <p:spPr>
          <a:xfrm>
            <a:off x="639827" y="3585048"/>
            <a:ext cx="6935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zh-CN" kern="100" dirty="0">
                <a:latin typeface="Courier New" panose="02070309020205020404" pitchFamily="49" charset="0"/>
                <a:cs typeface="Times New Roman" panose="02020603050405020304" pitchFamily="18" charset="0"/>
              </a:rPr>
              <a:t>export JAVA_HOME=/export/servers/</a:t>
            </a:r>
            <a:r>
              <a:rPr lang="en-US" altLang="zh-CN" kern="100" dirty="0" err="1">
                <a:latin typeface="Courier New" panose="02070309020205020404" pitchFamily="49" charset="0"/>
                <a:cs typeface="Times New Roman" panose="02020603050405020304" pitchFamily="18" charset="0"/>
              </a:rPr>
              <a:t>jdk</a:t>
            </a:r>
            <a:endParaRPr lang="zh-CN" altLang="zh-CN" kern="10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44929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AF94C7D-8B70-7C44-AC4F-5C4BEA91715E}"/>
              </a:ext>
            </a:extLst>
          </p:cNvPr>
          <p:cNvSpPr/>
          <p:nvPr/>
        </p:nvSpPr>
        <p:spPr bwMode="auto">
          <a:xfrm>
            <a:off x="718189" y="2932681"/>
            <a:ext cx="7223796" cy="34196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311149" y="2471463"/>
            <a:ext cx="659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core-</a:t>
            </a:r>
            <a:r>
              <a:rPr lang="en-US" altLang="zh-CN" kern="1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site.xml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B852E7-EB00-4348-BC54-300DFF147360}"/>
              </a:ext>
            </a:extLst>
          </p:cNvPr>
          <p:cNvSpPr/>
          <p:nvPr/>
        </p:nvSpPr>
        <p:spPr>
          <a:xfrm>
            <a:off x="1065212" y="3049796"/>
            <a:ext cx="6775054" cy="31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1600" dirty="0"/>
              <a:t>&lt;configuration&gt;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zh-CN" altLang="en-US" sz="1600" dirty="0"/>
              <a:t>        </a:t>
            </a:r>
            <a:r>
              <a:rPr lang="en-US" altLang="zh-CN" sz="1600" dirty="0"/>
              <a:t>&lt;property&gt;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&lt;name&gt;</a:t>
            </a:r>
            <a:r>
              <a:rPr lang="en-US" altLang="zh-CN" sz="1600" dirty="0" err="1"/>
              <a:t>fs.defaultFS</a:t>
            </a:r>
            <a:r>
              <a:rPr lang="en-US" altLang="zh-CN" sz="1600" dirty="0"/>
              <a:t>&lt;/name&gt;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	&lt;value&gt;</a:t>
            </a:r>
            <a:r>
              <a:rPr lang="en-US" altLang="zh-CN" sz="1600" b="1" dirty="0" err="1">
                <a:solidFill>
                  <a:srgbClr val="0070C0"/>
                </a:solidFill>
              </a:rPr>
              <a:t>hdfs</a:t>
            </a:r>
            <a:r>
              <a:rPr lang="en-US" altLang="zh-CN" sz="1600" b="1" dirty="0">
                <a:solidFill>
                  <a:srgbClr val="0070C0"/>
                </a:solidFill>
              </a:rPr>
              <a:t>://hadoop01:9000</a:t>
            </a:r>
            <a:r>
              <a:rPr lang="en-US" altLang="zh-CN" sz="1600" dirty="0"/>
              <a:t>&lt;/value&gt;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&lt;/property&gt;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zh-CN" altLang="en-US" sz="1600" dirty="0"/>
              <a:t>       </a:t>
            </a:r>
            <a:r>
              <a:rPr lang="en-US" altLang="zh-CN" sz="1600" dirty="0"/>
              <a:t>&lt;property&gt;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&lt;name&gt;</a:t>
            </a:r>
            <a:r>
              <a:rPr lang="en-US" altLang="zh-CN" sz="1600" dirty="0" err="1"/>
              <a:t>hadoop.tmp.dir</a:t>
            </a:r>
            <a:r>
              <a:rPr lang="en-US" altLang="zh-CN" sz="1600" dirty="0"/>
              <a:t>&lt;/name&gt;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&lt;value</a:t>
            </a:r>
            <a:r>
              <a:rPr lang="en-US" altLang="zh-CN" sz="1600" dirty="0">
                <a:solidFill>
                  <a:srgbClr val="0070C0"/>
                </a:solidFill>
              </a:rPr>
              <a:t>&gt;</a:t>
            </a:r>
            <a:r>
              <a:rPr lang="en-US" altLang="zh-CN" sz="1600" b="1" dirty="0">
                <a:solidFill>
                  <a:srgbClr val="0070C0"/>
                </a:solidFill>
              </a:rPr>
              <a:t>/export/servers/hadoop-2.7.4/</a:t>
            </a:r>
            <a:r>
              <a:rPr lang="en-US" altLang="zh-CN" sz="1600" b="1" dirty="0" err="1">
                <a:solidFill>
                  <a:srgbClr val="0070C0"/>
                </a:solidFill>
              </a:rPr>
              <a:t>tmp</a:t>
            </a:r>
            <a:r>
              <a:rPr lang="en-US" altLang="zh-CN" sz="1600" dirty="0"/>
              <a:t>&lt;/value&gt;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&lt;/property&gt;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&lt;/configuration&gt;</a:t>
            </a:r>
            <a:endParaRPr lang="zh-CN" altLang="zh-CN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66023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81"/>
          <p:cNvSpPr>
            <a:spLocks noChangeArrowheads="1"/>
          </p:cNvSpPr>
          <p:nvPr/>
        </p:nvSpPr>
        <p:spPr bwMode="auto">
          <a:xfrm>
            <a:off x="2598738" y="5318125"/>
            <a:ext cx="6142037" cy="561975"/>
          </a:xfrm>
          <a:prstGeom prst="roundRect">
            <a:avLst>
              <a:gd name="adj" fmla="val 50000"/>
            </a:avLst>
          </a:prstGeom>
          <a:solidFill>
            <a:srgbClr val="D5EBFF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82588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127" name="TextBox 312"/>
          <p:cNvSpPr txBox="1">
            <a:spLocks noChangeArrowheads="1"/>
          </p:cNvSpPr>
          <p:nvPr/>
        </p:nvSpPr>
        <p:spPr bwMode="auto">
          <a:xfrm>
            <a:off x="2584450" y="1703388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/>
              <a:t>2.1  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安装准备</a:t>
            </a:r>
            <a:endParaRPr lang="zh-CN" altLang="en-US" sz="28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5130" name="组合 311"/>
          <p:cNvGrpSpPr>
            <a:grpSpLocks/>
          </p:cNvGrpSpPr>
          <p:nvPr/>
        </p:nvGrpSpPr>
        <p:grpSpPr bwMode="auto">
          <a:xfrm>
            <a:off x="1106488" y="2787650"/>
            <a:ext cx="7629525" cy="677863"/>
            <a:chOff x="1029300" y="5035787"/>
            <a:chExt cx="7628925" cy="678543"/>
          </a:xfrm>
        </p:grpSpPr>
        <p:grpSp>
          <p:nvGrpSpPr>
            <p:cNvPr id="5168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74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5170" name="组合 347"/>
            <p:cNvGrpSpPr>
              <a:grpSpLocks/>
            </p:cNvGrpSpPr>
            <p:nvPr/>
          </p:nvGrpSpPr>
          <p:grpSpPr bwMode="auto">
            <a:xfrm>
              <a:off x="1029300" y="5035787"/>
              <a:ext cx="634950" cy="637226"/>
              <a:chOff x="1098627" y="4762556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98627" y="4762556"/>
                <a:ext cx="903180" cy="90641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5131" name="组合 313"/>
          <p:cNvGrpSpPr>
            <a:grpSpLocks/>
          </p:cNvGrpSpPr>
          <p:nvPr/>
        </p:nvGrpSpPr>
        <p:grpSpPr bwMode="auto">
          <a:xfrm>
            <a:off x="1328738" y="3614738"/>
            <a:ext cx="7407275" cy="668337"/>
            <a:chOff x="1252258" y="5045323"/>
            <a:chExt cx="7405967" cy="669007"/>
          </a:xfrm>
        </p:grpSpPr>
        <p:grpSp>
          <p:nvGrpSpPr>
            <p:cNvPr id="5161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65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2" name="组合 314"/>
          <p:cNvGrpSpPr>
            <a:grpSpLocks/>
          </p:cNvGrpSpPr>
          <p:nvPr/>
        </p:nvGrpSpPr>
        <p:grpSpPr bwMode="auto">
          <a:xfrm>
            <a:off x="1328738" y="4467225"/>
            <a:ext cx="7407275" cy="668338"/>
            <a:chOff x="1252258" y="5045323"/>
            <a:chExt cx="7405967" cy="669007"/>
          </a:xfrm>
        </p:grpSpPr>
        <p:grpSp>
          <p:nvGrpSpPr>
            <p:cNvPr id="5154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73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5158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75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76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71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72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3" name="组合 315"/>
          <p:cNvGrpSpPr>
            <a:grpSpLocks/>
          </p:cNvGrpSpPr>
          <p:nvPr/>
        </p:nvGrpSpPr>
        <p:grpSpPr bwMode="auto">
          <a:xfrm>
            <a:off x="1112838" y="3611563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34" name="组合 316"/>
          <p:cNvGrpSpPr>
            <a:grpSpLocks/>
          </p:cNvGrpSpPr>
          <p:nvPr/>
        </p:nvGrpSpPr>
        <p:grpSpPr bwMode="auto">
          <a:xfrm>
            <a:off x="1112838" y="4440238"/>
            <a:ext cx="635000" cy="636587"/>
            <a:chOff x="1190461" y="2772022"/>
            <a:chExt cx="635025" cy="637257"/>
          </a:xfrm>
        </p:grpSpPr>
        <p:sp>
          <p:nvSpPr>
            <p:cNvPr id="81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82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135" name="TextBox 317"/>
          <p:cNvSpPr txBox="1">
            <a:spLocks noChangeArrowheads="1"/>
          </p:cNvSpPr>
          <p:nvPr/>
        </p:nvSpPr>
        <p:spPr bwMode="auto">
          <a:xfrm>
            <a:off x="1022350" y="2952750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2.1.1</a:t>
            </a:r>
            <a:endParaRPr lang="zh-CN" altLang="en-US" sz="1600"/>
          </a:p>
        </p:txBody>
      </p:sp>
      <p:sp>
        <p:nvSpPr>
          <p:cNvPr id="5136" name="TextBox 319"/>
          <p:cNvSpPr txBox="1">
            <a:spLocks noChangeArrowheads="1"/>
          </p:cNvSpPr>
          <p:nvPr/>
        </p:nvSpPr>
        <p:spPr bwMode="auto">
          <a:xfrm>
            <a:off x="1022350" y="457993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2.1.3</a:t>
            </a:r>
          </a:p>
        </p:txBody>
      </p:sp>
      <p:sp>
        <p:nvSpPr>
          <p:cNvPr id="5137" name="TextBox 320"/>
          <p:cNvSpPr txBox="1">
            <a:spLocks noChangeArrowheads="1"/>
          </p:cNvSpPr>
          <p:nvPr/>
        </p:nvSpPr>
        <p:spPr bwMode="auto">
          <a:xfrm>
            <a:off x="3213100" y="2898775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虚拟机安装</a:t>
            </a:r>
          </a:p>
        </p:txBody>
      </p:sp>
      <p:sp>
        <p:nvSpPr>
          <p:cNvPr id="5138" name="TextBox 321"/>
          <p:cNvSpPr txBox="1">
            <a:spLocks noChangeArrowheads="1"/>
          </p:cNvSpPr>
          <p:nvPr/>
        </p:nvSpPr>
        <p:spPr bwMode="auto">
          <a:xfrm>
            <a:off x="3213100" y="370681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虚拟机克隆</a:t>
            </a:r>
          </a:p>
        </p:txBody>
      </p:sp>
      <p:sp>
        <p:nvSpPr>
          <p:cNvPr id="5139" name="TextBox 322"/>
          <p:cNvSpPr txBox="1">
            <a:spLocks noChangeArrowheads="1"/>
          </p:cNvSpPr>
          <p:nvPr/>
        </p:nvSpPr>
        <p:spPr bwMode="auto">
          <a:xfrm>
            <a:off x="3213100" y="4570413"/>
            <a:ext cx="244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系统网络配置</a:t>
            </a:r>
          </a:p>
        </p:txBody>
      </p:sp>
      <p:sp>
        <p:nvSpPr>
          <p:cNvPr id="5140" name="TextBox 317"/>
          <p:cNvSpPr txBox="1">
            <a:spLocks noChangeArrowheads="1"/>
          </p:cNvSpPr>
          <p:nvPr/>
        </p:nvSpPr>
        <p:spPr bwMode="auto">
          <a:xfrm>
            <a:off x="1020763" y="374967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2.1.2</a:t>
            </a:r>
            <a:endParaRPr lang="zh-CN" altLang="en-US" sz="1600"/>
          </a:p>
        </p:txBody>
      </p:sp>
      <p:grpSp>
        <p:nvGrpSpPr>
          <p:cNvPr id="5141" name="组合 314"/>
          <p:cNvGrpSpPr>
            <a:grpSpLocks/>
          </p:cNvGrpSpPr>
          <p:nvPr/>
        </p:nvGrpSpPr>
        <p:grpSpPr bwMode="auto">
          <a:xfrm>
            <a:off x="1365250" y="5349875"/>
            <a:ext cx="1746250" cy="265113"/>
            <a:chOff x="1252258" y="5064392"/>
            <a:chExt cx="1745941" cy="265378"/>
          </a:xfrm>
        </p:grpSpPr>
        <p:sp>
          <p:nvSpPr>
            <p:cNvPr id="48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3" cy="170033"/>
            </a:xfrm>
            <a:prstGeom prst="ellips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</p:spPr>
          <p:txBody>
            <a:bodyPr/>
            <a:lstStyle/>
            <a:p>
              <a:pPr latinLnBrk="1">
                <a:defRPr/>
              </a:pPr>
              <a:endParaRPr kumimoji="1" lang="ko-KR" altLang="ko-K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7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5142" name="组合 316"/>
          <p:cNvGrpSpPr>
            <a:grpSpLocks/>
          </p:cNvGrpSpPr>
          <p:nvPr/>
        </p:nvGrpSpPr>
        <p:grpSpPr bwMode="auto">
          <a:xfrm>
            <a:off x="1120775" y="5303838"/>
            <a:ext cx="635000" cy="636587"/>
            <a:chOff x="1161431" y="2772022"/>
            <a:chExt cx="635025" cy="637257"/>
          </a:xfrm>
        </p:grpSpPr>
        <p:sp>
          <p:nvSpPr>
            <p:cNvPr id="61" name="Oval 148"/>
            <p:cNvSpPr>
              <a:spLocks noChangeArrowheads="1"/>
            </p:cNvSpPr>
            <p:nvPr/>
          </p:nvSpPr>
          <p:spPr bwMode="auto">
            <a:xfrm>
              <a:off x="116143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62" name="Oval 151"/>
            <p:cNvSpPr>
              <a:spLocks noChangeArrowheads="1"/>
            </p:cNvSpPr>
            <p:nvPr/>
          </p:nvSpPr>
          <p:spPr bwMode="auto">
            <a:xfrm>
              <a:off x="1412266" y="2791092"/>
              <a:ext cx="169870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5143" name="TextBox 319"/>
          <p:cNvSpPr txBox="1">
            <a:spLocks noChangeArrowheads="1"/>
          </p:cNvSpPr>
          <p:nvPr/>
        </p:nvSpPr>
        <p:spPr bwMode="auto">
          <a:xfrm>
            <a:off x="1058863" y="5443538"/>
            <a:ext cx="792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2.1.4</a:t>
            </a:r>
          </a:p>
        </p:txBody>
      </p:sp>
      <p:sp>
        <p:nvSpPr>
          <p:cNvPr id="74" name="AutoShape 202"/>
          <p:cNvSpPr>
            <a:spLocks noChangeArrowheads="1"/>
          </p:cNvSpPr>
          <p:nvPr/>
        </p:nvSpPr>
        <p:spPr bwMode="auto">
          <a:xfrm>
            <a:off x="2828925" y="5408613"/>
            <a:ext cx="5691188" cy="382587"/>
          </a:xfrm>
          <a:prstGeom prst="roundRect">
            <a:avLst>
              <a:gd name="adj" fmla="val 50000"/>
            </a:avLst>
          </a:prstGeom>
          <a:solidFill>
            <a:srgbClr val="FFFFFF">
              <a:alpha val="45882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145" name="TextBox 322"/>
          <p:cNvSpPr txBox="1">
            <a:spLocks noChangeArrowheads="1"/>
          </p:cNvSpPr>
          <p:nvPr/>
        </p:nvSpPr>
        <p:spPr bwMode="auto">
          <a:xfrm>
            <a:off x="3217863" y="5421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SSH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服务配置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AF94C7D-8B70-7C44-AC4F-5C4BEA91715E}"/>
              </a:ext>
            </a:extLst>
          </p:cNvPr>
          <p:cNvSpPr/>
          <p:nvPr/>
        </p:nvSpPr>
        <p:spPr bwMode="auto">
          <a:xfrm>
            <a:off x="718189" y="2904105"/>
            <a:ext cx="7223796" cy="34196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311149" y="2471463"/>
            <a:ext cx="659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dirty="0" err="1"/>
              <a:t>hdfs-site.xml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B852E7-EB00-4348-BC54-300DFF147360}"/>
              </a:ext>
            </a:extLst>
          </p:cNvPr>
          <p:cNvSpPr/>
          <p:nvPr/>
        </p:nvSpPr>
        <p:spPr>
          <a:xfrm>
            <a:off x="942560" y="3015438"/>
            <a:ext cx="6775054" cy="313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1600" dirty="0"/>
              <a:t>&lt;configuration&gt;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zh-CN" altLang="en-US" sz="1600" dirty="0"/>
              <a:t>         </a:t>
            </a:r>
            <a:r>
              <a:rPr lang="en-US" altLang="zh-CN" sz="1600" dirty="0"/>
              <a:t>&lt;property&gt;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&lt;name&gt;</a:t>
            </a:r>
            <a:r>
              <a:rPr lang="en-US" altLang="zh-CN" sz="1600" dirty="0" err="1"/>
              <a:t>dfs.replication</a:t>
            </a:r>
            <a:r>
              <a:rPr lang="en-US" altLang="zh-CN" sz="1600" dirty="0"/>
              <a:t>&lt;/name&gt;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&lt;value&gt;3&lt;/value&gt;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&lt;/property&gt;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zh-CN" altLang="en-US" sz="1600" dirty="0"/>
              <a:t>        </a:t>
            </a:r>
            <a:r>
              <a:rPr lang="en-US" altLang="zh-CN" sz="1600" dirty="0"/>
              <a:t>&lt;property&gt;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&lt;name&gt;</a:t>
            </a:r>
            <a:r>
              <a:rPr lang="en-US" altLang="zh-CN" sz="1600" dirty="0" err="1"/>
              <a:t>dfs.namenode.secondary.http</a:t>
            </a:r>
            <a:r>
              <a:rPr lang="en-US" altLang="zh-CN" sz="1600" dirty="0"/>
              <a:t>-address&lt;/name&gt;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        &lt;value&gt;hadoop02:50090&lt;/value&gt;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        &lt;/property&gt;</a:t>
            </a:r>
            <a:endParaRPr lang="zh-CN" altLang="zh-CN" sz="1600" dirty="0"/>
          </a:p>
          <a:p>
            <a:pPr>
              <a:lnSpc>
                <a:spcPts val="2420"/>
              </a:lnSpc>
            </a:pPr>
            <a:r>
              <a:rPr lang="en-US" altLang="zh-CN" sz="1600" dirty="0"/>
              <a:t>&lt;/configuration&gt;</a:t>
            </a:r>
            <a:endParaRPr lang="zh-CN" altLang="zh-CN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05987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AF94C7D-8B70-7C44-AC4F-5C4BEA91715E}"/>
              </a:ext>
            </a:extLst>
          </p:cNvPr>
          <p:cNvSpPr/>
          <p:nvPr/>
        </p:nvSpPr>
        <p:spPr bwMode="auto">
          <a:xfrm>
            <a:off x="718189" y="2904106"/>
            <a:ext cx="7223796" cy="29839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311149" y="2471463"/>
            <a:ext cx="659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dirty="0" err="1"/>
              <a:t>mapred-site.xml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B852E7-EB00-4348-BC54-300DFF147360}"/>
              </a:ext>
            </a:extLst>
          </p:cNvPr>
          <p:cNvSpPr/>
          <p:nvPr/>
        </p:nvSpPr>
        <p:spPr>
          <a:xfrm>
            <a:off x="942560" y="3086878"/>
            <a:ext cx="6775054" cy="280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dirty="0"/>
              <a:t>&lt;configuration&gt;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&lt;!-- </a:t>
            </a:r>
            <a:r>
              <a:rPr lang="zh-CN" altLang="zh-CN" dirty="0"/>
              <a:t>指定</a:t>
            </a:r>
            <a:r>
              <a:rPr lang="en-US" altLang="zh-CN" dirty="0"/>
              <a:t>MapReduce</a:t>
            </a:r>
            <a:r>
              <a:rPr lang="zh-CN" altLang="zh-CN" dirty="0"/>
              <a:t>运行时框架，这里指定在</a:t>
            </a:r>
            <a:r>
              <a:rPr lang="en-US" altLang="zh-CN" dirty="0"/>
              <a:t>Yarn</a:t>
            </a:r>
            <a:r>
              <a:rPr lang="zh-CN" altLang="zh-CN" dirty="0"/>
              <a:t>上，默认是</a:t>
            </a:r>
            <a:r>
              <a:rPr lang="en-US" altLang="zh-CN" dirty="0"/>
              <a:t>local --&gt;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&lt;property&gt;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&lt;name&gt;</a:t>
            </a:r>
            <a:r>
              <a:rPr lang="en-US" altLang="zh-CN" dirty="0" err="1"/>
              <a:t>mapreduce.framework.name</a:t>
            </a:r>
            <a:r>
              <a:rPr lang="en-US" altLang="zh-CN" dirty="0"/>
              <a:t>&lt;/name&gt;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&lt;value&gt;yarn&lt;/value&gt;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&lt;/property&gt;</a:t>
            </a:r>
            <a:endParaRPr lang="zh-CN" altLang="zh-CN" dirty="0"/>
          </a:p>
          <a:p>
            <a:r>
              <a:rPr lang="en-US" altLang="zh-CN" dirty="0"/>
              <a:t>&lt;/configuration&gt;</a:t>
            </a:r>
            <a:endParaRPr lang="zh-CN" altLang="zh-CN" dirty="0"/>
          </a:p>
          <a:p>
            <a:pPr>
              <a:lnSpc>
                <a:spcPts val="2420"/>
              </a:lnSpc>
            </a:pPr>
            <a:endParaRPr lang="zh-CN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08763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AF94C7D-8B70-7C44-AC4F-5C4BEA91715E}"/>
              </a:ext>
            </a:extLst>
          </p:cNvPr>
          <p:cNvSpPr/>
          <p:nvPr/>
        </p:nvSpPr>
        <p:spPr bwMode="auto">
          <a:xfrm>
            <a:off x="718189" y="2904105"/>
            <a:ext cx="7223796" cy="34109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311149" y="2471463"/>
            <a:ext cx="659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dirty="0"/>
              <a:t>yarn-</a:t>
            </a:r>
            <a:r>
              <a:rPr lang="en-US" altLang="zh-CN" dirty="0" err="1"/>
              <a:t>site.xml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CB852E7-EB00-4348-BC54-300DFF147360}"/>
              </a:ext>
            </a:extLst>
          </p:cNvPr>
          <p:cNvSpPr/>
          <p:nvPr/>
        </p:nvSpPr>
        <p:spPr>
          <a:xfrm>
            <a:off x="942560" y="3078380"/>
            <a:ext cx="6775054" cy="3145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dirty="0"/>
              <a:t>&lt;configuration&gt;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zh-CN" altLang="en-US" dirty="0"/>
              <a:t>       </a:t>
            </a:r>
            <a:r>
              <a:rPr lang="en-US" altLang="zh-CN" dirty="0"/>
              <a:t>&lt;property&gt;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&lt;name&gt;</a:t>
            </a:r>
            <a:r>
              <a:rPr lang="en-US" altLang="zh-CN" dirty="0" err="1"/>
              <a:t>yarn.resourcemanager.hostname</a:t>
            </a:r>
            <a:r>
              <a:rPr lang="en-US" altLang="zh-CN" dirty="0"/>
              <a:t>&lt;/name&gt;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&lt;value&gt;hadoop01&lt;/value&gt;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&lt;/property&gt;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&lt;property&gt;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&lt;name&gt;</a:t>
            </a:r>
            <a:r>
              <a:rPr lang="en-US" altLang="zh-CN" dirty="0" err="1"/>
              <a:t>yarn.nodemanager.aux</a:t>
            </a:r>
            <a:r>
              <a:rPr lang="en-US" altLang="zh-CN" dirty="0"/>
              <a:t>-services&lt;/name&gt;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        &lt;value&gt;</a:t>
            </a:r>
            <a:r>
              <a:rPr lang="en-US" altLang="zh-CN" dirty="0" err="1"/>
              <a:t>mapreduce_shuffle</a:t>
            </a:r>
            <a:r>
              <a:rPr lang="en-US" altLang="zh-CN" dirty="0"/>
              <a:t>&lt;/value&gt;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        &lt;/property&gt;</a:t>
            </a:r>
            <a:endParaRPr lang="zh-CN" altLang="zh-CN" dirty="0"/>
          </a:p>
          <a:p>
            <a:pPr>
              <a:lnSpc>
                <a:spcPts val="2420"/>
              </a:lnSpc>
            </a:pPr>
            <a:r>
              <a:rPr lang="en-US" altLang="zh-CN" dirty="0"/>
              <a:t>&lt;/configuration&gt;</a:t>
            </a:r>
            <a:endParaRPr lang="zh-CN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39338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7A80B1B-4525-0647-B632-44ECB244D2C1}"/>
              </a:ext>
            </a:extLst>
          </p:cNvPr>
          <p:cNvSpPr/>
          <p:nvPr/>
        </p:nvSpPr>
        <p:spPr bwMode="auto">
          <a:xfrm>
            <a:off x="767537" y="3429000"/>
            <a:ext cx="7262038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配置</a:t>
            </a: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Hadoop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集群主节点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B141486-ABB7-7A4E-97F6-70A738C0BB29}"/>
              </a:ext>
            </a:extLst>
          </p:cNvPr>
          <p:cNvSpPr/>
          <p:nvPr/>
        </p:nvSpPr>
        <p:spPr>
          <a:xfrm>
            <a:off x="507206" y="2394389"/>
            <a:ext cx="812958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修改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slaves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r>
              <a:rPr lang="zh-CN" altLang="en-US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打开该配置文件，先删除里面的内容（默认</a:t>
            </a:r>
            <a:r>
              <a:rPr lang="en-US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localhost</a:t>
            </a:r>
            <a:r>
              <a:rPr lang="zh-CN" altLang="zh-CN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），然后配置如下内容。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E873E00-9838-0C4F-A815-5595CD763ED0}"/>
              </a:ext>
            </a:extLst>
          </p:cNvPr>
          <p:cNvSpPr/>
          <p:nvPr/>
        </p:nvSpPr>
        <p:spPr>
          <a:xfrm>
            <a:off x="1114425" y="3471862"/>
            <a:ext cx="4228902" cy="166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hadoop01</a:t>
            </a:r>
            <a:endParaRPr lang="zh-CN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hadoop02</a:t>
            </a:r>
            <a:endParaRPr lang="zh-CN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hadoop03</a:t>
            </a:r>
            <a:endParaRPr lang="zh-CN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85181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7A80B1B-4525-0647-B632-44ECB244D2C1}"/>
              </a:ext>
            </a:extLst>
          </p:cNvPr>
          <p:cNvSpPr/>
          <p:nvPr/>
        </p:nvSpPr>
        <p:spPr bwMode="auto">
          <a:xfrm>
            <a:off x="767537" y="3356051"/>
            <a:ext cx="7262038" cy="18573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675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2.2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集群搭建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8679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755775" y="1143000"/>
            <a:ext cx="29178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集群配置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EB24EA2-C973-1E4D-85BE-295053014ED5}"/>
              </a:ext>
            </a:extLst>
          </p:cNvPr>
          <p:cNvSpPr/>
          <p:nvPr/>
        </p:nvSpPr>
        <p:spPr>
          <a:xfrm>
            <a:off x="403225" y="1764600"/>
            <a:ext cx="7853724" cy="1230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2000" b="1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将集群主节点的配置文件分发到其他子节点</a:t>
            </a: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endParaRPr lang="zh-CN" altLang="zh-CN" sz="2000" b="1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E873E00-9838-0C4F-A815-5595CD763ED0}"/>
              </a:ext>
            </a:extLst>
          </p:cNvPr>
          <p:cNvSpPr/>
          <p:nvPr/>
        </p:nvSpPr>
        <p:spPr>
          <a:xfrm>
            <a:off x="1000737" y="3409408"/>
            <a:ext cx="7142524" cy="1702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$ </a:t>
            </a:r>
            <a:r>
              <a:rPr lang="en-US" altLang="zh-CN" dirty="0" err="1"/>
              <a:t>scp</a:t>
            </a:r>
            <a:r>
              <a:rPr lang="en-US" altLang="zh-CN" dirty="0"/>
              <a:t> /</a:t>
            </a:r>
            <a:r>
              <a:rPr lang="en-US" altLang="zh-CN" dirty="0" err="1"/>
              <a:t>etc</a:t>
            </a:r>
            <a:r>
              <a:rPr lang="en-US" altLang="zh-CN" dirty="0"/>
              <a:t>/profile hadoop02:/</a:t>
            </a:r>
            <a:r>
              <a:rPr lang="en-US" altLang="zh-CN" dirty="0" err="1"/>
              <a:t>etc</a:t>
            </a:r>
            <a:r>
              <a:rPr lang="en-US" altLang="zh-CN" dirty="0"/>
              <a:t>/profile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$ </a:t>
            </a:r>
            <a:r>
              <a:rPr lang="en-US" altLang="zh-CN" dirty="0" err="1"/>
              <a:t>scp</a:t>
            </a:r>
            <a:r>
              <a:rPr lang="en-US" altLang="zh-CN" dirty="0"/>
              <a:t> /</a:t>
            </a:r>
            <a:r>
              <a:rPr lang="en-US" altLang="zh-CN" dirty="0" err="1"/>
              <a:t>etc</a:t>
            </a:r>
            <a:r>
              <a:rPr lang="en-US" altLang="zh-CN" dirty="0"/>
              <a:t>/profile hadoop03:/</a:t>
            </a:r>
            <a:r>
              <a:rPr lang="en-US" altLang="zh-CN" dirty="0" err="1"/>
              <a:t>etc</a:t>
            </a:r>
            <a:r>
              <a:rPr lang="en-US" altLang="zh-CN" dirty="0"/>
              <a:t>/profile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$ </a:t>
            </a:r>
            <a:r>
              <a:rPr lang="en-US" altLang="zh-CN" dirty="0" err="1"/>
              <a:t>scp</a:t>
            </a:r>
            <a:r>
              <a:rPr lang="en-US" altLang="zh-CN" dirty="0"/>
              <a:t> -r /export/ hadoop02:/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$ </a:t>
            </a:r>
            <a:r>
              <a:rPr lang="en-US" altLang="zh-CN" dirty="0" err="1"/>
              <a:t>scp</a:t>
            </a:r>
            <a:r>
              <a:rPr lang="en-US" altLang="zh-CN" dirty="0"/>
              <a:t> -r /export/ hadoop03:/</a:t>
            </a:r>
            <a:endParaRPr lang="zh-CN" altLang="zh-CN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0003EB3-D788-5A46-B89F-D83179DC3904}"/>
              </a:ext>
            </a:extLst>
          </p:cNvPr>
          <p:cNvSpPr/>
          <p:nvPr/>
        </p:nvSpPr>
        <p:spPr>
          <a:xfrm>
            <a:off x="625681" y="2416734"/>
            <a:ext cx="7892637" cy="78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集群主节点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的配置后，还需要将系统环境配置文件、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安装目录和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安装目录分发到其他子节点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hadoop02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上，具体指令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909414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9702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矩形 14"/>
          <p:cNvSpPr>
            <a:spLocks noChangeArrowheads="1"/>
          </p:cNvSpPr>
          <p:nvPr/>
        </p:nvSpPr>
        <p:spPr bwMode="auto">
          <a:xfrm>
            <a:off x="1357313" y="2181225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55775" y="1143000"/>
            <a:ext cx="2519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格式化文件系统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705" name="矩形 1"/>
          <p:cNvSpPr>
            <a:spLocks noChangeArrowheads="1"/>
          </p:cNvSpPr>
          <p:nvPr/>
        </p:nvSpPr>
        <p:spPr bwMode="auto">
          <a:xfrm>
            <a:off x="550069" y="1934054"/>
            <a:ext cx="8043862" cy="12305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初次启动</a:t>
            </a:r>
            <a:r>
              <a:rPr lang="en-US" altLang="zh-CN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HDFS</a:t>
            </a:r>
            <a:r>
              <a:rPr lang="zh-CN" altLang="zh-CN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集群时，必须对主节点进行</a:t>
            </a:r>
            <a:r>
              <a:rPr lang="zh-CN" altLang="zh-CN" sz="2000" kern="1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格式化处理</a:t>
            </a: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格式化文件系统指令如下：</a:t>
            </a:r>
            <a:endParaRPr lang="en-US" altLang="zh-CN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1734ABB-3C25-E640-B931-4283AA30A00B}"/>
              </a:ext>
            </a:extLst>
          </p:cNvPr>
          <p:cNvSpPr/>
          <p:nvPr/>
        </p:nvSpPr>
        <p:spPr bwMode="auto">
          <a:xfrm>
            <a:off x="767537" y="3356052"/>
            <a:ext cx="7262038" cy="7301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25C186D-3C85-8141-91C9-4BBB5755B6B6}"/>
              </a:ext>
            </a:extLst>
          </p:cNvPr>
          <p:cNvSpPr/>
          <p:nvPr/>
        </p:nvSpPr>
        <p:spPr>
          <a:xfrm>
            <a:off x="1000737" y="3409408"/>
            <a:ext cx="7142524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$ </a:t>
            </a:r>
            <a:r>
              <a:rPr lang="en-US" altLang="zh-CN" sz="2000" dirty="0" err="1"/>
              <a:t>hdfs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namenode</a:t>
            </a:r>
            <a:r>
              <a:rPr lang="en-US" altLang="zh-CN" sz="2000" dirty="0"/>
              <a:t> -format</a:t>
            </a:r>
            <a:endParaRPr lang="zh-CN" altLang="zh-CN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425FF2A-5F7C-604E-B9FA-4F552AC3A236}"/>
              </a:ext>
            </a:extLst>
          </p:cNvPr>
          <p:cNvSpPr/>
          <p:nvPr/>
        </p:nvSpPr>
        <p:spPr bwMode="auto">
          <a:xfrm>
            <a:off x="767537" y="4351189"/>
            <a:ext cx="7262038" cy="7301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515140C-3385-C74D-B2D6-DC7B2F02143B}"/>
              </a:ext>
            </a:extLst>
          </p:cNvPr>
          <p:cNvSpPr/>
          <p:nvPr/>
        </p:nvSpPr>
        <p:spPr>
          <a:xfrm>
            <a:off x="1000737" y="4461695"/>
            <a:ext cx="7142524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$ </a:t>
            </a:r>
            <a:r>
              <a:rPr lang="en-US" altLang="zh-CN" dirty="0" err="1"/>
              <a:t>hadoop</a:t>
            </a:r>
            <a:r>
              <a:rPr lang="en-US" altLang="zh-CN" dirty="0"/>
              <a:t> </a:t>
            </a:r>
            <a:r>
              <a:rPr lang="en-US" altLang="zh-CN" dirty="0" err="1"/>
              <a:t>namenode</a:t>
            </a:r>
            <a:r>
              <a:rPr lang="en-US" altLang="zh-CN" dirty="0"/>
              <a:t> -format</a:t>
            </a:r>
            <a:endParaRPr lang="zh-CN" altLang="zh-CN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0726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755775" y="1143000"/>
            <a:ext cx="3917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启动和关闭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7" descr="总结小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8" y="1625143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932156" y="2911228"/>
            <a:ext cx="4785715" cy="1753051"/>
            <a:chOff x="3108325" y="2827338"/>
            <a:chExt cx="5001331" cy="1753051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237456" y="2927816"/>
              <a:ext cx="47974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针对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集群的启动，需要启动内部包含的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YARN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集群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两个集群框架。启动方式有两种：一种是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单节点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逐个启动；另一种是使用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脚本一键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启动。</a:t>
              </a:r>
            </a:p>
          </p:txBody>
        </p:sp>
        <p:sp>
          <p:nvSpPr>
            <p:cNvPr id="17" name="圆角矩形标注 16"/>
            <p:cNvSpPr/>
            <p:nvPr/>
          </p:nvSpPr>
          <p:spPr bwMode="auto">
            <a:xfrm>
              <a:off x="3108325" y="2827338"/>
              <a:ext cx="5001331" cy="1753051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175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3917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启动和关闭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2" name="圆角矩形 1"/>
          <p:cNvSpPr>
            <a:spLocks noChangeArrowheads="1"/>
          </p:cNvSpPr>
          <p:nvPr/>
        </p:nvSpPr>
        <p:spPr bwMode="auto">
          <a:xfrm>
            <a:off x="1173163" y="2058988"/>
            <a:ext cx="3398837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1753" name="矩形 14"/>
          <p:cNvSpPr>
            <a:spLocks noChangeArrowheads="1"/>
          </p:cNvSpPr>
          <p:nvPr/>
        </p:nvSpPr>
        <p:spPr bwMode="auto">
          <a:xfrm>
            <a:off x="1355725" y="2087563"/>
            <a:ext cx="305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单节点逐个启动和关闭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43013" y="3086100"/>
            <a:ext cx="6689725" cy="2217738"/>
            <a:chOff x="1243013" y="3086100"/>
            <a:chExt cx="6689725" cy="2217738"/>
          </a:xfrm>
        </p:grpSpPr>
        <p:sp>
          <p:nvSpPr>
            <p:cNvPr id="31754" name="矩形 8"/>
            <p:cNvSpPr>
              <a:spLocks noChangeArrowheads="1"/>
            </p:cNvSpPr>
            <p:nvPr/>
          </p:nvSpPr>
          <p:spPr bwMode="auto">
            <a:xfrm>
              <a:off x="1243013" y="3171825"/>
              <a:ext cx="6689725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在主节点上执行指令启动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 </a:t>
              </a:r>
              <a:r>
                <a:rPr lang="en-US" altLang="zh-CN" sz="1600" dirty="0" err="1">
                  <a:latin typeface="微软雅黑" pitchFamily="34" charset="-122"/>
                  <a:ea typeface="微软雅黑" pitchFamily="34" charset="-122"/>
                </a:rPr>
                <a:t>NameNode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在每个从节点上执行指令启动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 </a:t>
              </a:r>
              <a:r>
                <a:rPr lang="en-US" altLang="zh-CN" sz="1600" dirty="0" err="1">
                  <a:latin typeface="微软雅黑" pitchFamily="34" charset="-122"/>
                  <a:ea typeface="微软雅黑" pitchFamily="34" charset="-122"/>
                </a:rPr>
                <a:t>DataNode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在主节点上执行指令启动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YARN </a:t>
              </a:r>
              <a:r>
                <a:rPr lang="en-US" altLang="zh-CN" sz="1600" dirty="0" err="1">
                  <a:latin typeface="微软雅黑" pitchFamily="34" charset="-122"/>
                  <a:ea typeface="微软雅黑" pitchFamily="34" charset="-122"/>
                </a:rPr>
                <a:t>ResourceManager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在每个从节点上执行指令启动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YARN </a:t>
              </a:r>
              <a:r>
                <a:rPr lang="en-US" altLang="zh-CN" sz="1600" dirty="0" err="1">
                  <a:latin typeface="微软雅黑" pitchFamily="34" charset="-122"/>
                  <a:ea typeface="微软雅黑" pitchFamily="34" charset="-122"/>
                </a:rPr>
                <a:t>nodemanager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在节点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hadoop02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执行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指令启动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</a:t>
              </a:r>
              <a:r>
                <a:rPr lang="en-US" altLang="zh-CN" sz="1600" dirty="0" err="1">
                  <a:latin typeface="微软雅黑" pitchFamily="34" charset="-122"/>
                  <a:ea typeface="微软雅黑" pitchFamily="34" charset="-122"/>
                </a:rPr>
                <a:t>SecondaryNameNode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进程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sp>
          <p:nvSpPr>
            <p:cNvPr id="18" name="圆角矩形标注 17"/>
            <p:cNvSpPr/>
            <p:nvPr/>
          </p:nvSpPr>
          <p:spPr bwMode="auto">
            <a:xfrm rot="5400000">
              <a:off x="3427413" y="901700"/>
              <a:ext cx="2217738" cy="6586537"/>
            </a:xfrm>
            <a:prstGeom prst="wedgeRoundRectCallout">
              <a:avLst>
                <a:gd name="adj1" fmla="val -59068"/>
                <a:gd name="adj2" fmla="val 1982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277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3917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启动和关闭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776" name="圆角矩形 1"/>
          <p:cNvSpPr>
            <a:spLocks noChangeArrowheads="1"/>
          </p:cNvSpPr>
          <p:nvPr/>
        </p:nvSpPr>
        <p:spPr bwMode="auto">
          <a:xfrm>
            <a:off x="1173163" y="2058988"/>
            <a:ext cx="3398837" cy="490537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2777" name="矩形 14"/>
          <p:cNvSpPr>
            <a:spLocks noChangeArrowheads="1"/>
          </p:cNvSpPr>
          <p:nvPr/>
        </p:nvSpPr>
        <p:spPr bwMode="auto">
          <a:xfrm>
            <a:off x="1355725" y="2087563"/>
            <a:ext cx="280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脚本一键启动和关闭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22477" y="2846387"/>
            <a:ext cx="7964323" cy="2868612"/>
            <a:chOff x="803778" y="2858294"/>
            <a:chExt cx="7258472" cy="2696370"/>
          </a:xfrm>
        </p:grpSpPr>
        <p:sp>
          <p:nvSpPr>
            <p:cNvPr id="32778" name="矩形 8"/>
            <p:cNvSpPr>
              <a:spLocks noChangeArrowheads="1"/>
            </p:cNvSpPr>
            <p:nvPr/>
          </p:nvSpPr>
          <p:spPr bwMode="auto">
            <a:xfrm>
              <a:off x="969628" y="3197677"/>
              <a:ext cx="6951662" cy="230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在主节点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hadoop01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上执行指令“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start-dfs.sh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”或“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stop-dfs.sh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关闭所有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服务进程；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在主节点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hadoop01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上执行指令“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start-yarn.sh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”或“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stop-yarn.sh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关闭所有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YARN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服务进程；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just">
                <a:lnSpc>
                  <a:spcPct val="150000"/>
                </a:lnSpc>
                <a:buFontTx/>
                <a:buAutoNum type="arabicParenBoth"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在主节点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hadoop01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上执行“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start-all.sh”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或“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stop-all.sh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”指令，直接启动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关闭整个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集群服务。</a:t>
              </a:r>
            </a:p>
          </p:txBody>
        </p:sp>
        <p:sp>
          <p:nvSpPr>
            <p:cNvPr id="18" name="圆角矩形标注 17"/>
            <p:cNvSpPr/>
            <p:nvPr/>
          </p:nvSpPr>
          <p:spPr bwMode="auto">
            <a:xfrm rot="5400000">
              <a:off x="3084829" y="577243"/>
              <a:ext cx="2696370" cy="7258472"/>
            </a:xfrm>
            <a:prstGeom prst="wedgeRoundRectCallout">
              <a:avLst>
                <a:gd name="adj1" fmla="val -59068"/>
                <a:gd name="adj2" fmla="val 19822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3798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39179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启动和关闭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800" name="圆角矩形 1"/>
          <p:cNvSpPr>
            <a:spLocks noChangeArrowheads="1"/>
          </p:cNvSpPr>
          <p:nvPr/>
        </p:nvSpPr>
        <p:spPr bwMode="auto">
          <a:xfrm>
            <a:off x="1173163" y="1876425"/>
            <a:ext cx="3398837" cy="490538"/>
          </a:xfrm>
          <a:prstGeom prst="roundRect">
            <a:avLst>
              <a:gd name="adj" fmla="val 16667"/>
            </a:avLst>
          </a:prstGeom>
          <a:solidFill>
            <a:srgbClr val="6B81BB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3801" name="矩形 14"/>
          <p:cNvSpPr>
            <a:spLocks noChangeArrowheads="1"/>
          </p:cNvSpPr>
          <p:nvPr/>
        </p:nvSpPr>
        <p:spPr bwMode="auto">
          <a:xfrm>
            <a:off x="1355725" y="1905000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Hadoop</a:t>
            </a:r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测试效果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22754" y="3586353"/>
            <a:ext cx="6704843" cy="2845082"/>
            <a:chOff x="920750" y="3435350"/>
            <a:chExt cx="7056947" cy="2994491"/>
          </a:xfrm>
        </p:grpSpPr>
        <p:pic>
          <p:nvPicPr>
            <p:cNvPr id="33802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0" y="3435350"/>
              <a:ext cx="3502025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3" name="图片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797" y="3435350"/>
              <a:ext cx="3517900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图片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688" y="4862979"/>
              <a:ext cx="3962400" cy="156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162776" y="2549962"/>
            <a:ext cx="6860636" cy="830997"/>
            <a:chOff x="1355724" y="2499628"/>
            <a:chExt cx="5917531" cy="830997"/>
          </a:xfrm>
        </p:grpSpPr>
        <p:sp>
          <p:nvSpPr>
            <p:cNvPr id="33805" name="矩形 1"/>
            <p:cNvSpPr>
              <a:spLocks noChangeArrowheads="1"/>
            </p:cNvSpPr>
            <p:nvPr/>
          </p:nvSpPr>
          <p:spPr bwMode="auto">
            <a:xfrm>
              <a:off x="1417638" y="2499628"/>
              <a:ext cx="58556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集群服务启动后，在各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个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机器上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执行“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jps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”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指令查看各节点的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服务进程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启动情况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，效果如下所示。</a:t>
              </a:r>
              <a:endParaRPr lang="zh-CN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圆角矩形标注 11"/>
            <p:cNvSpPr/>
            <p:nvPr/>
          </p:nvSpPr>
          <p:spPr bwMode="auto">
            <a:xfrm rot="5400000">
              <a:off x="3940532" y="-27212"/>
              <a:ext cx="747916" cy="5917531"/>
            </a:xfrm>
            <a:prstGeom prst="wedgeRoundRectCallout">
              <a:avLst>
                <a:gd name="adj1" fmla="val -71048"/>
                <a:gd name="adj2" fmla="val 19960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TextBox 312"/>
          <p:cNvSpPr txBox="1">
            <a:spLocks noChangeArrowheads="1"/>
          </p:cNvSpPr>
          <p:nvPr/>
        </p:nvSpPr>
        <p:spPr bwMode="auto">
          <a:xfrm>
            <a:off x="2660650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/>
              <a:t>2.2  Hadoop</a:t>
            </a:r>
            <a:r>
              <a:rPr lang="zh-CN" altLang="en-US" sz="2800" b="1"/>
              <a:t>集群搭建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6153" name="组合 311"/>
          <p:cNvGrpSpPr>
            <a:grpSpLocks/>
          </p:cNvGrpSpPr>
          <p:nvPr/>
        </p:nvGrpSpPr>
        <p:grpSpPr bwMode="auto">
          <a:xfrm>
            <a:off x="1087438" y="2768600"/>
            <a:ext cx="7648575" cy="668338"/>
            <a:chOff x="1010252" y="5045323"/>
            <a:chExt cx="7647973" cy="669007"/>
          </a:xfrm>
        </p:grpSpPr>
        <p:grpSp>
          <p:nvGrpSpPr>
            <p:cNvPr id="6195" name="组合 345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201" name="组合 351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3"/>
                  <a:ext cx="6136792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7"/>
                  <a:ext cx="5689152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5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6197" name="组合 347"/>
            <p:cNvGrpSpPr>
              <a:grpSpLocks/>
            </p:cNvGrpSpPr>
            <p:nvPr/>
          </p:nvGrpSpPr>
          <p:grpSpPr bwMode="auto">
            <a:xfrm>
              <a:off x="1010252" y="5045328"/>
              <a:ext cx="634950" cy="637227"/>
              <a:chOff x="1071531" y="4776118"/>
              <a:chExt cx="903180" cy="906418"/>
            </a:xfrm>
          </p:grpSpPr>
          <p:sp>
            <p:nvSpPr>
              <p:cNvPr id="55" name="Oval 148"/>
              <p:cNvSpPr>
                <a:spLocks noChangeArrowheads="1"/>
              </p:cNvSpPr>
              <p:nvPr/>
            </p:nvSpPr>
            <p:spPr bwMode="auto">
              <a:xfrm>
                <a:off x="1071531" y="4776111"/>
                <a:ext cx="903180" cy="90641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56" name="Oval 151"/>
              <p:cNvSpPr>
                <a:spLocks noChangeArrowheads="1"/>
              </p:cNvSpPr>
              <p:nvPr/>
            </p:nvSpPr>
            <p:spPr bwMode="auto">
              <a:xfrm>
                <a:off x="1428287" y="4789673"/>
                <a:ext cx="241600" cy="24186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</p:grpSp>
      <p:grpSp>
        <p:nvGrpSpPr>
          <p:cNvPr id="6154" name="组合 313"/>
          <p:cNvGrpSpPr>
            <a:grpSpLocks/>
          </p:cNvGrpSpPr>
          <p:nvPr/>
        </p:nvGrpSpPr>
        <p:grpSpPr bwMode="auto">
          <a:xfrm>
            <a:off x="1328738" y="3624263"/>
            <a:ext cx="7407275" cy="668337"/>
            <a:chOff x="1252258" y="5045323"/>
            <a:chExt cx="7405967" cy="669007"/>
          </a:xfrm>
        </p:grpSpPr>
        <p:grpSp>
          <p:nvGrpSpPr>
            <p:cNvPr id="6188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92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5" name="组合 314"/>
          <p:cNvGrpSpPr>
            <a:grpSpLocks/>
          </p:cNvGrpSpPr>
          <p:nvPr/>
        </p:nvGrpSpPr>
        <p:grpSpPr bwMode="auto">
          <a:xfrm>
            <a:off x="1328738" y="4476750"/>
            <a:ext cx="7407275" cy="668338"/>
            <a:chOff x="1252258" y="5045323"/>
            <a:chExt cx="7405967" cy="669007"/>
          </a:xfrm>
        </p:grpSpPr>
        <p:grpSp>
          <p:nvGrpSpPr>
            <p:cNvPr id="6181" name="组合 331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73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85" name="组合 335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75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76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71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72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6" name="组合 315"/>
          <p:cNvGrpSpPr>
            <a:grpSpLocks/>
          </p:cNvGrpSpPr>
          <p:nvPr/>
        </p:nvGrpSpPr>
        <p:grpSpPr bwMode="auto">
          <a:xfrm>
            <a:off x="1112838" y="3602038"/>
            <a:ext cx="635000" cy="638175"/>
            <a:chOff x="1190461" y="2772022"/>
            <a:chExt cx="635025" cy="637257"/>
          </a:xfrm>
        </p:grpSpPr>
        <p:sp>
          <p:nvSpPr>
            <p:cNvPr id="78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79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57" name="组合 316"/>
          <p:cNvGrpSpPr>
            <a:grpSpLocks/>
          </p:cNvGrpSpPr>
          <p:nvPr/>
        </p:nvGrpSpPr>
        <p:grpSpPr bwMode="auto">
          <a:xfrm>
            <a:off x="1112838" y="4440238"/>
            <a:ext cx="635000" cy="636587"/>
            <a:chOff x="1190461" y="2772022"/>
            <a:chExt cx="635025" cy="637257"/>
          </a:xfrm>
        </p:grpSpPr>
        <p:sp>
          <p:nvSpPr>
            <p:cNvPr id="81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82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58" name="TextBox 317"/>
          <p:cNvSpPr txBox="1">
            <a:spLocks noChangeArrowheads="1"/>
          </p:cNvSpPr>
          <p:nvPr/>
        </p:nvSpPr>
        <p:spPr bwMode="auto">
          <a:xfrm>
            <a:off x="1012825" y="2886075"/>
            <a:ext cx="792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2.2.1</a:t>
            </a:r>
            <a:endParaRPr lang="zh-CN" altLang="en-US" sz="1600"/>
          </a:p>
        </p:txBody>
      </p:sp>
      <p:sp>
        <p:nvSpPr>
          <p:cNvPr id="6159" name="TextBox 319"/>
          <p:cNvSpPr txBox="1">
            <a:spLocks noChangeArrowheads="1"/>
          </p:cNvSpPr>
          <p:nvPr/>
        </p:nvSpPr>
        <p:spPr bwMode="auto">
          <a:xfrm>
            <a:off x="1022350" y="4570413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2.2.3</a:t>
            </a:r>
            <a:endParaRPr lang="zh-CN" altLang="en-US" sz="1600"/>
          </a:p>
        </p:txBody>
      </p:sp>
      <p:sp>
        <p:nvSpPr>
          <p:cNvPr id="6160" name="TextBox 320"/>
          <p:cNvSpPr txBox="1">
            <a:spLocks noChangeArrowheads="1"/>
          </p:cNvSpPr>
          <p:nvPr/>
        </p:nvSpPr>
        <p:spPr bwMode="auto">
          <a:xfrm>
            <a:off x="3213100" y="287020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集群部署模式</a:t>
            </a:r>
          </a:p>
        </p:txBody>
      </p:sp>
      <p:sp>
        <p:nvSpPr>
          <p:cNvPr id="6161" name="TextBox 321"/>
          <p:cNvSpPr txBox="1">
            <a:spLocks noChangeArrowheads="1"/>
          </p:cNvSpPr>
          <p:nvPr/>
        </p:nvSpPr>
        <p:spPr bwMode="auto">
          <a:xfrm>
            <a:off x="3213100" y="3725863"/>
            <a:ext cx="448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JDK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安装</a:t>
            </a:r>
          </a:p>
        </p:txBody>
      </p:sp>
      <p:sp>
        <p:nvSpPr>
          <p:cNvPr id="6162" name="TextBox 322"/>
          <p:cNvSpPr txBox="1">
            <a:spLocks noChangeArrowheads="1"/>
          </p:cNvSpPr>
          <p:nvPr/>
        </p:nvSpPr>
        <p:spPr bwMode="auto">
          <a:xfrm>
            <a:off x="3213100" y="4579938"/>
            <a:ext cx="244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安装</a:t>
            </a:r>
          </a:p>
        </p:txBody>
      </p:sp>
      <p:sp>
        <p:nvSpPr>
          <p:cNvPr id="6163" name="TextBox 317"/>
          <p:cNvSpPr txBox="1">
            <a:spLocks noChangeArrowheads="1"/>
          </p:cNvSpPr>
          <p:nvPr/>
        </p:nvSpPr>
        <p:spPr bwMode="auto">
          <a:xfrm>
            <a:off x="1027113" y="3724275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2.2.2</a:t>
            </a:r>
            <a:endParaRPr lang="zh-CN" altLang="en-US" sz="1600"/>
          </a:p>
        </p:txBody>
      </p:sp>
      <p:grpSp>
        <p:nvGrpSpPr>
          <p:cNvPr id="6164" name="组合 313"/>
          <p:cNvGrpSpPr>
            <a:grpSpLocks/>
          </p:cNvGrpSpPr>
          <p:nvPr/>
        </p:nvGrpSpPr>
        <p:grpSpPr bwMode="auto">
          <a:xfrm>
            <a:off x="1365250" y="5329238"/>
            <a:ext cx="7407275" cy="668337"/>
            <a:chOff x="1252258" y="5045323"/>
            <a:chExt cx="7405967" cy="669007"/>
          </a:xfrm>
        </p:grpSpPr>
        <p:grpSp>
          <p:nvGrpSpPr>
            <p:cNvPr id="6170" name="组合 338"/>
            <p:cNvGrpSpPr>
              <a:grpSpLocks/>
            </p:cNvGrpSpPr>
            <p:nvPr/>
          </p:nvGrpSpPr>
          <p:grpSpPr bwMode="auto"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9" name="AutoShape 218"/>
              <p:cNvSpPr>
                <a:spLocks noChangeArrowheads="1"/>
              </p:cNvSpPr>
              <p:nvPr/>
            </p:nvSpPr>
            <p:spPr bwMode="auto">
              <a:xfrm>
                <a:off x="2720437" y="5393591"/>
                <a:ext cx="5807636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6174" name="组合 342"/>
              <p:cNvGrpSpPr>
                <a:grpSpLocks/>
              </p:cNvGrpSpPr>
              <p:nvPr/>
            </p:nvGrpSpPr>
            <p:grpSpPr bwMode="auto"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2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3" y="4868193"/>
                  <a:ext cx="614095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54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4" y="4984196"/>
                  <a:ext cx="5690182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latinLnBrk="1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47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8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3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grpSp>
        <p:nvGrpSpPr>
          <p:cNvPr id="6165" name="组合 315"/>
          <p:cNvGrpSpPr>
            <a:grpSpLocks/>
          </p:cNvGrpSpPr>
          <p:nvPr/>
        </p:nvGrpSpPr>
        <p:grpSpPr bwMode="auto">
          <a:xfrm>
            <a:off x="1135063" y="5278438"/>
            <a:ext cx="635000" cy="638175"/>
            <a:chOff x="1190461" y="2772022"/>
            <a:chExt cx="635025" cy="637257"/>
          </a:xfrm>
        </p:grpSpPr>
        <p:sp>
          <p:nvSpPr>
            <p:cNvPr id="61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Gulim" pitchFamily="34" charset="-127"/>
              </a:endParaRPr>
            </a:p>
          </p:txBody>
        </p:sp>
        <p:sp>
          <p:nvSpPr>
            <p:cNvPr id="62" name="Oval 151"/>
            <p:cNvSpPr>
              <a:spLocks noChangeArrowheads="1"/>
            </p:cNvSpPr>
            <p:nvPr/>
          </p:nvSpPr>
          <p:spPr bwMode="auto">
            <a:xfrm>
              <a:off x="1412720" y="2791045"/>
              <a:ext cx="169869" cy="1696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ko-KR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6166" name="TextBox 317"/>
          <p:cNvSpPr txBox="1">
            <a:spLocks noChangeArrowheads="1"/>
          </p:cNvSpPr>
          <p:nvPr/>
        </p:nvSpPr>
        <p:spPr bwMode="auto">
          <a:xfrm>
            <a:off x="1049338" y="5429250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2.2.4</a:t>
            </a:r>
            <a:endParaRPr lang="zh-CN" altLang="en-US" sz="1600"/>
          </a:p>
        </p:txBody>
      </p:sp>
      <p:sp>
        <p:nvSpPr>
          <p:cNvPr id="6167" name="TextBox 322"/>
          <p:cNvSpPr txBox="1">
            <a:spLocks noChangeArrowheads="1"/>
          </p:cNvSpPr>
          <p:nvPr/>
        </p:nvSpPr>
        <p:spPr bwMode="auto">
          <a:xfrm>
            <a:off x="3235325" y="5443538"/>
            <a:ext cx="244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集群配置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4822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5311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界面查看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运行状态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824" name="组合 2"/>
          <p:cNvGrpSpPr>
            <a:grpSpLocks/>
          </p:cNvGrpSpPr>
          <p:nvPr/>
        </p:nvGrpSpPr>
        <p:grpSpPr bwMode="auto">
          <a:xfrm>
            <a:off x="2765046" y="2812133"/>
            <a:ext cx="5097463" cy="2045093"/>
            <a:chOff x="3089907" y="2301675"/>
            <a:chExt cx="5097781" cy="2044981"/>
          </a:xfrm>
        </p:grpSpPr>
        <p:sp>
          <p:nvSpPr>
            <p:cNvPr id="34826" name="矩形 1"/>
            <p:cNvSpPr>
              <a:spLocks noChangeArrowheads="1"/>
            </p:cNvSpPr>
            <p:nvPr/>
          </p:nvSpPr>
          <p:spPr bwMode="auto">
            <a:xfrm>
              <a:off x="3161413" y="2340566"/>
              <a:ext cx="4957133" cy="193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集群正常启动后，它默认开放了两个端口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50070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8088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，分别用于</a:t>
              </a:r>
              <a:r>
                <a:rPr lang="zh-CN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监控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集群和</a:t>
              </a:r>
              <a:r>
                <a:rPr lang="en-US" altLang="zh-CN" sz="16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YARN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集群。通过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UI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界面可以方便地进行集群的管理和查看，只需要在本地操作系统的浏览器输入集群服务的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IP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和对应的端口号即可访问。</a:t>
              </a:r>
            </a:p>
          </p:txBody>
        </p:sp>
        <p:sp>
          <p:nvSpPr>
            <p:cNvPr id="10" name="圆角矩形标注 9"/>
            <p:cNvSpPr/>
            <p:nvPr/>
          </p:nvSpPr>
          <p:spPr bwMode="auto">
            <a:xfrm>
              <a:off x="3089907" y="2301675"/>
              <a:ext cx="5097781" cy="2044981"/>
            </a:xfrm>
            <a:prstGeom prst="wedgeRoundRectCallout">
              <a:avLst>
                <a:gd name="adj1" fmla="val -55313"/>
                <a:gd name="adj2" fmla="val 16850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pic>
        <p:nvPicPr>
          <p:cNvPr id="11" name="Picture 7" descr="总结小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5" y="1946967"/>
            <a:ext cx="2349756" cy="381439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5846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5311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界面查看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运行状态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8" name="矩形 4"/>
          <p:cNvSpPr>
            <a:spLocks noChangeArrowheads="1"/>
          </p:cNvSpPr>
          <p:nvPr/>
        </p:nvSpPr>
        <p:spPr bwMode="auto">
          <a:xfrm>
            <a:off x="950913" y="1989793"/>
            <a:ext cx="7153275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系统下，访问</a:t>
            </a:r>
            <a:r>
              <a:rPr lang="en-US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http://hadoop01:50070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，查看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集群状态，且从图中可以看出</a:t>
            </a:r>
            <a:r>
              <a:rPr lang="en-US" altLang="zh-CN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集群状态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显示</a:t>
            </a:r>
            <a:r>
              <a:rPr lang="zh-CN" altLang="en-US" sz="16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正常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35849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81" y="2995817"/>
            <a:ext cx="4330190" cy="30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2.3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集群测试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6870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5311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界面查看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运行状态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72" name="矩形 4"/>
          <p:cNvSpPr>
            <a:spLocks noChangeArrowheads="1"/>
          </p:cNvSpPr>
          <p:nvPr/>
        </p:nvSpPr>
        <p:spPr bwMode="auto">
          <a:xfrm>
            <a:off x="797485" y="1951343"/>
            <a:ext cx="7228353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系统下，访问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http://hadoop01:8088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，查看</a:t>
            </a:r>
            <a:r>
              <a:rPr lang="en-US" altLang="zh-CN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集群状态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，且从图中可以看出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集群状态显示正常。</a:t>
            </a:r>
          </a:p>
        </p:txBody>
      </p:sp>
      <p:pic>
        <p:nvPicPr>
          <p:cNvPr id="36873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5" y="3014968"/>
            <a:ext cx="7168309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ChangeArrowheads="1"/>
          </p:cNvSpPr>
          <p:nvPr/>
        </p:nvSpPr>
        <p:spPr bwMode="auto">
          <a:xfrm>
            <a:off x="147638" y="136525"/>
            <a:ext cx="62753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2.4  Hadoop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集群初体验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951547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37894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755775" y="1143000"/>
            <a:ext cx="4965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经典案例</a:t>
            </a:r>
            <a:r>
              <a:rPr lang="en-US" altLang="zh-CN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单词统计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88A52105-DD15-6F4C-8318-90B06383CDF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98663"/>
            <a:ext cx="6096000" cy="1127125"/>
            <a:chOff x="1910363" y="2286295"/>
            <a:chExt cx="6096000" cy="1127125"/>
          </a:xfrm>
        </p:grpSpPr>
        <p:sp>
          <p:nvSpPr>
            <p:cNvPr id="25" name="任意多边形 12">
              <a:extLst>
                <a:ext uri="{FF2B5EF4-FFF2-40B4-BE49-F238E27FC236}">
                  <a16:creationId xmlns:a16="http://schemas.microsoft.com/office/drawing/2014/main" xmlns="" id="{F36E0FC1-C44D-4A47-952C-CF343C221A6C}"/>
                </a:ext>
              </a:extLst>
            </p:cNvPr>
            <p:cNvSpPr/>
            <p:nvPr/>
          </p:nvSpPr>
          <p:spPr>
            <a:xfrm>
              <a:off x="1910363" y="228629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13">
              <a:extLst>
                <a:ext uri="{FF2B5EF4-FFF2-40B4-BE49-F238E27FC236}">
                  <a16:creationId xmlns:a16="http://schemas.microsoft.com/office/drawing/2014/main" xmlns="" id="{F2C8697B-8AF6-574D-ABC6-E6928B602037}"/>
                </a:ext>
              </a:extLst>
            </p:cNvPr>
            <p:cNvSpPr/>
            <p:nvPr/>
          </p:nvSpPr>
          <p:spPr>
            <a:xfrm>
              <a:off x="2699351" y="2286295"/>
              <a:ext cx="5307012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4">
              <a:extLst>
                <a:ext uri="{FF2B5EF4-FFF2-40B4-BE49-F238E27FC236}">
                  <a16:creationId xmlns:a16="http://schemas.microsoft.com/office/drawing/2014/main" xmlns="" id="{3762381C-958B-FB45-AA05-BFBF7BA4A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347" y="2349794"/>
              <a:ext cx="5187954" cy="65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indent="0" defTabSz="622300">
                <a:lnSpc>
                  <a:spcPct val="120000"/>
                </a:lnSpc>
                <a:spcAft>
                  <a:spcPct val="1500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打开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UI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界面，查看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中是否有数据文件，默认是没有数据文件。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AEAA74F2-EF99-5C45-B0B3-25E0CD7F0F5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978150"/>
            <a:ext cx="6096000" cy="1127125"/>
            <a:chOff x="1910363" y="3264852"/>
            <a:chExt cx="6096000" cy="1127125"/>
          </a:xfrm>
        </p:grpSpPr>
        <p:sp>
          <p:nvSpPr>
            <p:cNvPr id="29" name="任意多边形 20">
              <a:extLst>
                <a:ext uri="{FF2B5EF4-FFF2-40B4-BE49-F238E27FC236}">
                  <a16:creationId xmlns:a16="http://schemas.microsoft.com/office/drawing/2014/main" xmlns="" id="{D431B18A-C561-AE42-B3BE-66EA785EF579}"/>
                </a:ext>
              </a:extLst>
            </p:cNvPr>
            <p:cNvSpPr/>
            <p:nvPr/>
          </p:nvSpPr>
          <p:spPr>
            <a:xfrm>
              <a:off x="1910363" y="3264852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21">
              <a:extLst>
                <a:ext uri="{FF2B5EF4-FFF2-40B4-BE49-F238E27FC236}">
                  <a16:creationId xmlns:a16="http://schemas.microsoft.com/office/drawing/2014/main" xmlns="" id="{451D9D14-AEB8-744C-9DD7-BE6500F9F3BF}"/>
                </a:ext>
              </a:extLst>
            </p:cNvPr>
            <p:cNvSpPr/>
            <p:nvPr/>
          </p:nvSpPr>
          <p:spPr>
            <a:xfrm>
              <a:off x="2699351" y="3264852"/>
              <a:ext cx="5307012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28">
              <a:extLst>
                <a:ext uri="{FF2B5EF4-FFF2-40B4-BE49-F238E27FC236}">
                  <a16:creationId xmlns:a16="http://schemas.microsoft.com/office/drawing/2014/main" xmlns="" id="{1544FDF1-B3AC-264C-BDDE-9022F8F4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347" y="3303570"/>
              <a:ext cx="5307012" cy="65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indent="0" defTabSz="622300">
                <a:lnSpc>
                  <a:spcPct val="120000"/>
                </a:lnSpc>
                <a:spcAft>
                  <a:spcPct val="15000"/>
                </a:spcAft>
                <a:defRPr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准备文本文件，在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Linux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系统上编辑一个文本文件，然后上传至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HDFS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上。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8234E7E-BE7F-9645-A6B5-B7EFBD22548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35415"/>
            <a:ext cx="6095996" cy="1147760"/>
            <a:chOff x="1910363" y="4222774"/>
            <a:chExt cx="6095996" cy="1147760"/>
          </a:xfrm>
        </p:grpSpPr>
        <p:sp>
          <p:nvSpPr>
            <p:cNvPr id="33" name="任意多边形 24">
              <a:extLst>
                <a:ext uri="{FF2B5EF4-FFF2-40B4-BE49-F238E27FC236}">
                  <a16:creationId xmlns:a16="http://schemas.microsoft.com/office/drawing/2014/main" xmlns="" id="{F7865A90-A9D2-7F4D-8DAC-CDBC52185901}"/>
                </a:ext>
              </a:extLst>
            </p:cNvPr>
            <p:cNvSpPr/>
            <p:nvPr/>
          </p:nvSpPr>
          <p:spPr>
            <a:xfrm>
              <a:off x="1910363" y="424340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同侧圆角矩形 33">
              <a:extLst>
                <a:ext uri="{FF2B5EF4-FFF2-40B4-BE49-F238E27FC236}">
                  <a16:creationId xmlns:a16="http://schemas.microsoft.com/office/drawing/2014/main" xmlns="" id="{3C9A991E-6099-164D-9E3B-76315FEB3533}"/>
                </a:ext>
              </a:extLst>
            </p:cNvPr>
            <p:cNvSpPr/>
            <p:nvPr/>
          </p:nvSpPr>
          <p:spPr>
            <a:xfrm rot="5400000">
              <a:off x="4986141" y="1935981"/>
              <a:ext cx="733425" cy="5307011"/>
            </a:xfrm>
            <a:prstGeom prst="round2SameRect">
              <a:avLst/>
            </a:pr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矩形 32">
              <a:extLst>
                <a:ext uri="{FF2B5EF4-FFF2-40B4-BE49-F238E27FC236}">
                  <a16:creationId xmlns:a16="http://schemas.microsoft.com/office/drawing/2014/main" xmlns="" id="{C52E540A-DFB3-3A4B-8279-F5577C04A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684" y="4275159"/>
              <a:ext cx="521034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/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运行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hadoop-mapreduce-examples-2.7.4.jar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包，实现词频统计。</a:t>
              </a:r>
            </a:p>
            <a:p>
              <a:pPr marL="0" indent="0"/>
              <a:endPara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21D328F6-E70D-7540-BF0B-49D5F896CCB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933950"/>
            <a:ext cx="6158620" cy="1127125"/>
            <a:chOff x="1910363" y="5221967"/>
            <a:chExt cx="6158620" cy="1127125"/>
          </a:xfrm>
        </p:grpSpPr>
        <p:sp>
          <p:nvSpPr>
            <p:cNvPr id="37" name="任意多边形 32">
              <a:extLst>
                <a:ext uri="{FF2B5EF4-FFF2-40B4-BE49-F238E27FC236}">
                  <a16:creationId xmlns:a16="http://schemas.microsoft.com/office/drawing/2014/main" xmlns="" id="{23913382-BE8D-0344-B997-4C2238E1376E}"/>
                </a:ext>
              </a:extLst>
            </p:cNvPr>
            <p:cNvSpPr/>
            <p:nvPr/>
          </p:nvSpPr>
          <p:spPr>
            <a:xfrm>
              <a:off x="1910363" y="5221967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606" tIns="409100" rIns="14605" bIns="409098" anchor="ctr"/>
            <a:lstStyle>
              <a:lvl1pPr defTabSz="10223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0223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0223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0223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0223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3">
              <a:extLst>
                <a:ext uri="{FF2B5EF4-FFF2-40B4-BE49-F238E27FC236}">
                  <a16:creationId xmlns:a16="http://schemas.microsoft.com/office/drawing/2014/main" xmlns="" id="{6306035B-CA2F-0043-9365-53FDB15643ED}"/>
                </a:ext>
              </a:extLst>
            </p:cNvPr>
            <p:cNvSpPr/>
            <p:nvPr/>
          </p:nvSpPr>
          <p:spPr>
            <a:xfrm>
              <a:off x="2699351" y="5221967"/>
              <a:ext cx="5307012" cy="733425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5129" tIns="47829" rIns="47829" bIns="47830" spcCol="1270" anchor="ctr"/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6">
              <a:extLst>
                <a:ext uri="{FF2B5EF4-FFF2-40B4-BE49-F238E27FC236}">
                  <a16:creationId xmlns:a16="http://schemas.microsoft.com/office/drawing/2014/main" xmlns="" id="{3177C58C-0729-FC44-BFF3-FD5C90C00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972" y="5264831"/>
              <a:ext cx="5307011" cy="658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1" indent="0" defTabSz="622300">
                <a:lnSpc>
                  <a:spcPct val="120000"/>
                </a:lnSpc>
                <a:spcAft>
                  <a:spcPct val="1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Yarn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集群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界面出现程序运行成功的信息。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HDFS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集群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UI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界面出现了结果文件。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907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74" name="TextBox 312"/>
          <p:cNvSpPr txBox="1">
            <a:spLocks noChangeArrowheads="1"/>
          </p:cNvSpPr>
          <p:nvPr/>
        </p:nvSpPr>
        <p:spPr bwMode="auto">
          <a:xfrm>
            <a:off x="2670175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2.3  Hadoop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集群测试</a:t>
            </a:r>
            <a:endParaRPr lang="zh-CN" altLang="en-US" sz="28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7177" name="组合 1"/>
          <p:cNvGrpSpPr>
            <a:grpSpLocks/>
          </p:cNvGrpSpPr>
          <p:nvPr/>
        </p:nvGrpSpPr>
        <p:grpSpPr bwMode="auto">
          <a:xfrm>
            <a:off x="1081088" y="2971800"/>
            <a:ext cx="6662737" cy="577850"/>
            <a:chOff x="1040636" y="2276476"/>
            <a:chExt cx="6663609" cy="577956"/>
          </a:xfrm>
        </p:grpSpPr>
        <p:grpSp>
          <p:nvGrpSpPr>
            <p:cNvPr id="7206" name="组合 311"/>
            <p:cNvGrpSpPr>
              <a:grpSpLocks/>
            </p:cNvGrpSpPr>
            <p:nvPr/>
          </p:nvGrpSpPr>
          <p:grpSpPr bwMode="auto">
            <a:xfrm>
              <a:off x="1106489" y="2276476"/>
              <a:ext cx="6597756" cy="577956"/>
              <a:chOff x="1029300" y="5045322"/>
              <a:chExt cx="7628925" cy="669008"/>
            </a:xfrm>
          </p:grpSpPr>
          <p:grpSp>
            <p:nvGrpSpPr>
              <p:cNvPr id="7209" name="组合 345"/>
              <p:cNvGrpSpPr>
                <a:grpSpLocks/>
              </p:cNvGrpSpPr>
              <p:nvPr/>
            </p:nvGrpSpPr>
            <p:grpSpPr bwMode="auto"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1080" y="5393260"/>
                  <a:ext cx="5806800" cy="32107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grpSp>
              <p:nvGrpSpPr>
                <p:cNvPr id="7215" name="组合 351"/>
                <p:cNvGrpSpPr>
                  <a:grpSpLocks/>
                </p:cNvGrpSpPr>
                <p:nvPr/>
              </p:nvGrpSpPr>
              <p:grpSpPr bwMode="auto"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20973" y="4868192"/>
                    <a:ext cx="6137252" cy="72027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  <p:sp>
                <p:nvSpPr>
                  <p:cNvPr id="14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3306" y="4983531"/>
                    <a:ext cx="5689304" cy="4896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</p:grpSp>
          </p:grpSp>
          <p:sp>
            <p:nvSpPr>
              <p:cNvPr id="133" name="Line 188"/>
              <p:cNvSpPr>
                <a:spLocks noChangeShapeType="1"/>
              </p:cNvSpPr>
              <p:nvPr/>
            </p:nvSpPr>
            <p:spPr bwMode="auto">
              <a:xfrm flipH="1">
                <a:off x="1500239" y="5330202"/>
                <a:ext cx="149805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latinLnBrk="1">
                  <a:defRPr/>
                </a:pPr>
                <a:endParaRPr kumimoji="1"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7211" name="组合 347"/>
              <p:cNvGrpSpPr>
                <a:grpSpLocks/>
              </p:cNvGrpSpPr>
              <p:nvPr/>
            </p:nvGrpSpPr>
            <p:grpSpPr bwMode="auto"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135" name="Oval 148"/>
                <p:cNvSpPr>
                  <a:spLocks noChangeArrowheads="1"/>
                </p:cNvSpPr>
                <p:nvPr/>
              </p:nvSpPr>
              <p:spPr bwMode="auto">
                <a:xfrm>
                  <a:off x="1097382" y="4776118"/>
                  <a:ext cx="903542" cy="9071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ko-KR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Gulim" pitchFamily="34" charset="-127"/>
                  </a:endParaRPr>
                </a:p>
              </p:txBody>
            </p:sp>
            <p:sp>
              <p:nvSpPr>
                <p:cNvPr id="136" name="Oval 151"/>
                <p:cNvSpPr>
                  <a:spLocks noChangeArrowheads="1"/>
                </p:cNvSpPr>
                <p:nvPr/>
              </p:nvSpPr>
              <p:spPr bwMode="auto">
                <a:xfrm>
                  <a:off x="1413361" y="4802262"/>
                  <a:ext cx="242859" cy="243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ko-KR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7207" name="TextBox 317"/>
            <p:cNvSpPr txBox="1">
              <a:spLocks noChangeArrowheads="1"/>
            </p:cNvSpPr>
            <p:nvPr/>
          </p:nvSpPr>
          <p:spPr bwMode="auto">
            <a:xfrm>
              <a:off x="1040636" y="2381257"/>
              <a:ext cx="685035" cy="3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600"/>
                <a:t>2.3.1</a:t>
              </a:r>
              <a:endParaRPr lang="zh-CN" altLang="en-US" sz="1600"/>
            </a:p>
          </p:txBody>
        </p:sp>
        <p:sp>
          <p:nvSpPr>
            <p:cNvPr id="7208" name="TextBox 320"/>
            <p:cNvSpPr txBox="1">
              <a:spLocks noChangeArrowheads="1"/>
            </p:cNvSpPr>
            <p:nvPr/>
          </p:nvSpPr>
          <p:spPr bwMode="auto">
            <a:xfrm>
              <a:off x="3096973" y="2324275"/>
              <a:ext cx="4038648" cy="36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格式化文件系统</a:t>
              </a:r>
            </a:p>
          </p:txBody>
        </p:sp>
      </p:grpSp>
      <p:grpSp>
        <p:nvGrpSpPr>
          <p:cNvPr id="7178" name="组合 2"/>
          <p:cNvGrpSpPr>
            <a:grpSpLocks/>
          </p:cNvGrpSpPr>
          <p:nvPr/>
        </p:nvGrpSpPr>
        <p:grpSpPr bwMode="auto">
          <a:xfrm>
            <a:off x="1090613" y="3740150"/>
            <a:ext cx="6692900" cy="614363"/>
            <a:chOff x="1040636" y="2814639"/>
            <a:chExt cx="6693664" cy="612880"/>
          </a:xfrm>
        </p:grpSpPr>
        <p:grpSp>
          <p:nvGrpSpPr>
            <p:cNvPr id="7193" name="组合 313"/>
            <p:cNvGrpSpPr>
              <a:grpSpLocks/>
            </p:cNvGrpSpPr>
            <p:nvPr/>
          </p:nvGrpSpPr>
          <p:grpSpPr bwMode="auto">
            <a:xfrm>
              <a:off x="1328739" y="2849564"/>
              <a:ext cx="6405561" cy="577955"/>
              <a:chOff x="1252258" y="5045323"/>
              <a:chExt cx="7405967" cy="669007"/>
            </a:xfrm>
          </p:grpSpPr>
          <p:grpSp>
            <p:nvGrpSpPr>
              <p:cNvPr id="7199" name="组合 338"/>
              <p:cNvGrpSpPr>
                <a:grpSpLocks/>
              </p:cNvGrpSpPr>
              <p:nvPr/>
            </p:nvGrpSpPr>
            <p:grpSpPr bwMode="auto"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51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44664" y="5394094"/>
                  <a:ext cx="5883230" cy="32023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grpSp>
              <p:nvGrpSpPr>
                <p:cNvPr id="7203" name="组合 342"/>
                <p:cNvGrpSpPr>
                  <a:grpSpLocks/>
                </p:cNvGrpSpPr>
                <p:nvPr/>
              </p:nvGrpSpPr>
              <p:grpSpPr bwMode="auto"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5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40907" y="4868067"/>
                    <a:ext cx="6217318" cy="72075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EBFF"/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  <p:sp>
                <p:nvSpPr>
                  <p:cNvPr id="15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85048" y="4983107"/>
                    <a:ext cx="5767585" cy="49067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</p:grpSp>
          </p:grpSp>
          <p:sp>
            <p:nvSpPr>
              <p:cNvPr id="149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29366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latinLnBrk="1">
                  <a:defRPr/>
                </a:pPr>
                <a:endParaRPr kumimoji="1"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50" name="Oval 151"/>
              <p:cNvSpPr>
                <a:spLocks noChangeArrowheads="1"/>
              </p:cNvSpPr>
              <p:nvPr/>
            </p:nvSpPr>
            <p:spPr bwMode="auto">
              <a:xfrm>
                <a:off x="1251410" y="5063556"/>
                <a:ext cx="170715" cy="17048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grpSp>
          <p:nvGrpSpPr>
            <p:cNvPr id="7194" name="组合 315"/>
            <p:cNvGrpSpPr>
              <a:grpSpLocks/>
            </p:cNvGrpSpPr>
            <p:nvPr/>
          </p:nvGrpSpPr>
          <p:grpSpPr bwMode="auto">
            <a:xfrm>
              <a:off x="1112838" y="2814639"/>
              <a:ext cx="549127" cy="551873"/>
              <a:chOff x="1190461" y="2772022"/>
              <a:chExt cx="635025" cy="637257"/>
            </a:xfrm>
          </p:grpSpPr>
          <p:sp>
            <p:nvSpPr>
              <p:cNvPr id="146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638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147" name="Oval 151"/>
              <p:cNvSpPr>
                <a:spLocks noChangeArrowheads="1"/>
              </p:cNvSpPr>
              <p:nvPr/>
            </p:nvSpPr>
            <p:spPr bwMode="auto">
              <a:xfrm>
                <a:off x="1411747" y="2790309"/>
                <a:ext cx="170751" cy="17006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195" name="TextBox 321"/>
            <p:cNvSpPr txBox="1">
              <a:spLocks noChangeArrowheads="1"/>
            </p:cNvSpPr>
            <p:nvPr/>
          </p:nvSpPr>
          <p:spPr bwMode="auto">
            <a:xfrm>
              <a:off x="3082460" y="2908236"/>
              <a:ext cx="3327036" cy="36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启动和关闭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集群</a:t>
              </a:r>
            </a:p>
          </p:txBody>
        </p:sp>
        <p:sp>
          <p:nvSpPr>
            <p:cNvPr id="7196" name="TextBox 317"/>
            <p:cNvSpPr txBox="1">
              <a:spLocks noChangeArrowheads="1"/>
            </p:cNvSpPr>
            <p:nvPr/>
          </p:nvSpPr>
          <p:spPr bwMode="auto">
            <a:xfrm>
              <a:off x="1040636" y="2903706"/>
              <a:ext cx="685035" cy="33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600"/>
                <a:t>2.3.2</a:t>
              </a:r>
              <a:endParaRPr lang="zh-CN" altLang="en-US" sz="1600"/>
            </a:p>
          </p:txBody>
        </p:sp>
      </p:grpSp>
      <p:grpSp>
        <p:nvGrpSpPr>
          <p:cNvPr id="7179" name="组合 4"/>
          <p:cNvGrpSpPr>
            <a:grpSpLocks/>
          </p:cNvGrpSpPr>
          <p:nvPr/>
        </p:nvGrpSpPr>
        <p:grpSpPr bwMode="auto">
          <a:xfrm>
            <a:off x="1090613" y="4516438"/>
            <a:ext cx="6692900" cy="612775"/>
            <a:chOff x="1040637" y="3360738"/>
            <a:chExt cx="6693662" cy="614476"/>
          </a:xfrm>
        </p:grpSpPr>
        <p:grpSp>
          <p:nvGrpSpPr>
            <p:cNvPr id="7180" name="组合 314"/>
            <p:cNvGrpSpPr>
              <a:grpSpLocks/>
            </p:cNvGrpSpPr>
            <p:nvPr/>
          </p:nvGrpSpPr>
          <p:grpSpPr bwMode="auto">
            <a:xfrm>
              <a:off x="1328005" y="3397356"/>
              <a:ext cx="6406294" cy="577858"/>
              <a:chOff x="1251410" y="5045440"/>
              <a:chExt cx="7406815" cy="668893"/>
            </a:xfrm>
          </p:grpSpPr>
          <p:grpSp>
            <p:nvGrpSpPr>
              <p:cNvPr id="7186" name="组合 331"/>
              <p:cNvGrpSpPr>
                <a:grpSpLocks/>
              </p:cNvGrpSpPr>
              <p:nvPr/>
            </p:nvGrpSpPr>
            <p:grpSpPr bwMode="auto">
              <a:xfrm>
                <a:off x="2453757" y="5045440"/>
                <a:ext cx="6204468" cy="668893"/>
                <a:chOff x="2453757" y="4924808"/>
                <a:chExt cx="6204468" cy="789522"/>
              </a:xfrm>
            </p:grpSpPr>
            <p:sp>
              <p:nvSpPr>
                <p:cNvPr id="16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7514" y="5392429"/>
                  <a:ext cx="5870380" cy="3219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grpSp>
              <p:nvGrpSpPr>
                <p:cNvPr id="7190" name="组合 335"/>
                <p:cNvGrpSpPr>
                  <a:grpSpLocks/>
                </p:cNvGrpSpPr>
                <p:nvPr/>
              </p:nvGrpSpPr>
              <p:grpSpPr bwMode="auto">
                <a:xfrm>
                  <a:off x="2453757" y="4924808"/>
                  <a:ext cx="6204468" cy="663369"/>
                  <a:chOff x="2453757" y="4868343"/>
                  <a:chExt cx="6204468" cy="719775"/>
                </a:xfrm>
              </p:grpSpPr>
              <p:sp>
                <p:nvSpPr>
                  <p:cNvPr id="16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3758" y="4868336"/>
                    <a:ext cx="6204467" cy="71978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  <p:sp>
                <p:nvSpPr>
                  <p:cNvPr id="16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7898" y="4983974"/>
                    <a:ext cx="5754735" cy="488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</p:grpSp>
          </p:grpSp>
          <p:sp>
            <p:nvSpPr>
              <p:cNvPr id="163" name="Line 188"/>
              <p:cNvSpPr>
                <a:spLocks noChangeShapeType="1"/>
              </p:cNvSpPr>
              <p:nvPr/>
            </p:nvSpPr>
            <p:spPr bwMode="auto">
              <a:xfrm flipH="1">
                <a:off x="1499224" y="5331052"/>
                <a:ext cx="1497883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latinLnBrk="1">
                  <a:defRPr/>
                </a:pPr>
                <a:endParaRPr kumimoji="1"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sp>
            <p:nvSpPr>
              <p:cNvPr id="164" name="Oval 151"/>
              <p:cNvSpPr>
                <a:spLocks noChangeArrowheads="1"/>
              </p:cNvSpPr>
              <p:nvPr/>
            </p:nvSpPr>
            <p:spPr bwMode="auto">
              <a:xfrm>
                <a:off x="1251412" y="5063861"/>
                <a:ext cx="170715" cy="17137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grpSp>
          <p:nvGrpSpPr>
            <p:cNvPr id="7181" name="组合 316"/>
            <p:cNvGrpSpPr>
              <a:grpSpLocks/>
            </p:cNvGrpSpPr>
            <p:nvPr/>
          </p:nvGrpSpPr>
          <p:grpSpPr bwMode="auto"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60" name="Oval 148"/>
              <p:cNvSpPr>
                <a:spLocks noChangeArrowheads="1"/>
              </p:cNvSpPr>
              <p:nvPr/>
            </p:nvSpPr>
            <p:spPr bwMode="auto">
              <a:xfrm>
                <a:off x="1189587" y="2772022"/>
                <a:ext cx="635269" cy="637605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Gulim" pitchFamily="34" charset="-127"/>
                </a:endParaRPr>
              </a:p>
            </p:txBody>
          </p:sp>
          <p:sp>
            <p:nvSpPr>
              <p:cNvPr id="161" name="Oval 151"/>
              <p:cNvSpPr>
                <a:spLocks noChangeArrowheads="1"/>
              </p:cNvSpPr>
              <p:nvPr/>
            </p:nvSpPr>
            <p:spPr bwMode="auto">
              <a:xfrm>
                <a:off x="1411748" y="2790450"/>
                <a:ext cx="170751" cy="17137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ko-KR" ker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</p:grpSp>
        <p:sp>
          <p:nvSpPr>
            <p:cNvPr id="7182" name="TextBox 322"/>
            <p:cNvSpPr txBox="1">
              <a:spLocks noChangeArrowheads="1"/>
            </p:cNvSpPr>
            <p:nvPr/>
          </p:nvSpPr>
          <p:spPr bwMode="auto">
            <a:xfrm>
              <a:off x="3082459" y="3461055"/>
              <a:ext cx="4043533" cy="37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通过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UI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界面查看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运行状态</a:t>
              </a:r>
            </a:p>
          </p:txBody>
        </p:sp>
        <p:sp>
          <p:nvSpPr>
            <p:cNvPr id="7183" name="TextBox 317"/>
            <p:cNvSpPr txBox="1">
              <a:spLocks noChangeArrowheads="1"/>
            </p:cNvSpPr>
            <p:nvPr/>
          </p:nvSpPr>
          <p:spPr bwMode="auto">
            <a:xfrm>
              <a:off x="1040637" y="3464262"/>
              <a:ext cx="685035" cy="33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600"/>
                <a:t>2.3.3</a:t>
              </a:r>
              <a:endParaRPr lang="zh-CN" altLang="en-US" sz="1600"/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latinLnBrk="1">
              <a:defRPr/>
            </a:pPr>
            <a:endParaRPr kumimoji="1"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ker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198" name="TextBox 312"/>
          <p:cNvSpPr txBox="1">
            <a:spLocks noChangeArrowheads="1"/>
          </p:cNvSpPr>
          <p:nvPr/>
        </p:nvSpPr>
        <p:spPr bwMode="auto">
          <a:xfrm>
            <a:off x="2670175" y="1712913"/>
            <a:ext cx="5976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2.4  Hadoop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集群初体验</a:t>
            </a:r>
            <a:endParaRPr lang="zh-CN" altLang="en-US" sz="2800" b="1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952625"/>
            <a:ext cx="16224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知识架构</a:t>
            </a:r>
          </a:p>
        </p:txBody>
      </p:sp>
      <p:grpSp>
        <p:nvGrpSpPr>
          <p:cNvPr id="8201" name="组合 1"/>
          <p:cNvGrpSpPr>
            <a:grpSpLocks/>
          </p:cNvGrpSpPr>
          <p:nvPr/>
        </p:nvGrpSpPr>
        <p:grpSpPr bwMode="auto">
          <a:xfrm>
            <a:off x="1081088" y="3097213"/>
            <a:ext cx="6662737" cy="693737"/>
            <a:chOff x="1040636" y="2276476"/>
            <a:chExt cx="6663609" cy="694248"/>
          </a:xfrm>
        </p:grpSpPr>
        <p:grpSp>
          <p:nvGrpSpPr>
            <p:cNvPr id="8202" name="组合 311"/>
            <p:cNvGrpSpPr>
              <a:grpSpLocks/>
            </p:cNvGrpSpPr>
            <p:nvPr/>
          </p:nvGrpSpPr>
          <p:grpSpPr bwMode="auto">
            <a:xfrm>
              <a:off x="1106489" y="2276476"/>
              <a:ext cx="6597756" cy="577956"/>
              <a:chOff x="1029300" y="5045322"/>
              <a:chExt cx="7628925" cy="669008"/>
            </a:xfrm>
          </p:grpSpPr>
          <p:grpSp>
            <p:nvGrpSpPr>
              <p:cNvPr id="8205" name="组合 345"/>
              <p:cNvGrpSpPr>
                <a:grpSpLocks/>
              </p:cNvGrpSpPr>
              <p:nvPr/>
            </p:nvGrpSpPr>
            <p:grpSpPr bwMode="auto"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1080" y="5393519"/>
                  <a:ext cx="5806800" cy="3212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en-US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  <p:grpSp>
              <p:nvGrpSpPr>
                <p:cNvPr id="8211" name="组合 351"/>
                <p:cNvGrpSpPr>
                  <a:grpSpLocks/>
                </p:cNvGrpSpPr>
                <p:nvPr/>
              </p:nvGrpSpPr>
              <p:grpSpPr bwMode="auto"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20973" y="4868192"/>
                    <a:ext cx="6137252" cy="7206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  <p:sp>
                <p:nvSpPr>
                  <p:cNvPr id="14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3306" y="4983593"/>
                    <a:ext cx="5689304" cy="48987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auto" latinLnBrk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1" lang="ko-KR" altLang="en-US" ker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Gulim" pitchFamily="34" charset="-127"/>
                      <a:ea typeface="Gulim" pitchFamily="34" charset="-127"/>
                    </a:endParaRPr>
                  </a:p>
                </p:txBody>
              </p:sp>
            </p:grpSp>
          </p:grpSp>
          <p:sp>
            <p:nvSpPr>
              <p:cNvPr id="133" name="Line 188"/>
              <p:cNvSpPr>
                <a:spLocks noChangeShapeType="1"/>
              </p:cNvSpPr>
              <p:nvPr/>
            </p:nvSpPr>
            <p:spPr bwMode="auto">
              <a:xfrm flipH="1">
                <a:off x="1500239" y="5330359"/>
                <a:ext cx="149805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latinLnBrk="1">
                  <a:defRPr/>
                </a:pPr>
                <a:endParaRPr kumimoji="1" lang="zh-CN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ulim" pitchFamily="34" charset="-127"/>
                  <a:ea typeface="Gulim" pitchFamily="34" charset="-127"/>
                </a:endParaRPr>
              </a:p>
            </p:txBody>
          </p:sp>
          <p:grpSp>
            <p:nvGrpSpPr>
              <p:cNvPr id="8207" name="组合 347"/>
              <p:cNvGrpSpPr>
                <a:grpSpLocks/>
              </p:cNvGrpSpPr>
              <p:nvPr/>
            </p:nvGrpSpPr>
            <p:grpSpPr bwMode="auto"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135" name="Oval 148"/>
                <p:cNvSpPr>
                  <a:spLocks noChangeArrowheads="1"/>
                </p:cNvSpPr>
                <p:nvPr/>
              </p:nvSpPr>
              <p:spPr bwMode="auto">
                <a:xfrm>
                  <a:off x="1097382" y="4776118"/>
                  <a:ext cx="903542" cy="9076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ko-KR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ea typeface="Gulim" pitchFamily="34" charset="-127"/>
                  </a:endParaRPr>
                </a:p>
              </p:txBody>
            </p:sp>
            <p:sp>
              <p:nvSpPr>
                <p:cNvPr id="136" name="Oval 151"/>
                <p:cNvSpPr>
                  <a:spLocks noChangeArrowheads="1"/>
                </p:cNvSpPr>
                <p:nvPr/>
              </p:nvSpPr>
              <p:spPr bwMode="auto">
                <a:xfrm>
                  <a:off x="1413361" y="4802276"/>
                  <a:ext cx="242859" cy="2432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ko-KR" altLang="ko-KR" ker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sp>
          <p:nvSpPr>
            <p:cNvPr id="8203" name="TextBox 317"/>
            <p:cNvSpPr txBox="1">
              <a:spLocks noChangeArrowheads="1"/>
            </p:cNvSpPr>
            <p:nvPr/>
          </p:nvSpPr>
          <p:spPr bwMode="auto">
            <a:xfrm>
              <a:off x="1040636" y="2381257"/>
              <a:ext cx="685035" cy="33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endParaRPr lang="zh-CN" altLang="en-US" sz="1600"/>
            </a:p>
          </p:txBody>
        </p:sp>
        <p:sp>
          <p:nvSpPr>
            <p:cNvPr id="8204" name="TextBox 320"/>
            <p:cNvSpPr txBox="1">
              <a:spLocks noChangeArrowheads="1"/>
            </p:cNvSpPr>
            <p:nvPr/>
          </p:nvSpPr>
          <p:spPr bwMode="auto">
            <a:xfrm>
              <a:off x="3096973" y="2324274"/>
              <a:ext cx="4038648" cy="6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经典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单词统计</a:t>
              </a:r>
            </a:p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142875" y="2859088"/>
            <a:ext cx="8716963" cy="3556000"/>
            <a:chOff x="72259" y="2611079"/>
            <a:chExt cx="7633371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358632" y="3720029"/>
              <a:ext cx="7346998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528346" y="4037718"/>
              <a:ext cx="5479802" cy="76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latinLnBrk="1"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本章将带领大家从零开始搭建一个简单的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集群，并体验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集群的简单使用。。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2611079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章节概要</a:t>
            </a: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954881" y="2050663"/>
            <a:ext cx="7234238" cy="9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“磨刀不误砍柴工”，要想深入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掌握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的相关应用，首先必须得学会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搭建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一个属于自己的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941763"/>
            <a:ext cx="25257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ACE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         </a:t>
            </a:r>
            <a:r>
              <a:rPr lang="en-US" altLang="zh-CN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2.1  </a:t>
            </a:r>
            <a:r>
              <a:rPr lang="zh-CN" altLang="en-US" sz="32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安装准备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4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247" name="Picture 2" descr="C:\Documents and Settings\Administrator\桌面\小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9699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755775" y="1123950"/>
            <a:ext cx="1851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2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虚拟机安装</a:t>
            </a:r>
            <a:endParaRPr lang="en-US" altLang="zh-CN" sz="2400" b="1" spc="200" dirty="0">
              <a:solidFill>
                <a:srgbClr val="1369B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576" y="2294259"/>
            <a:ext cx="7710848" cy="188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搭建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要涉及到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多台机器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，而在日常学习和个人开发测试过程中，这显然是不可行的，为此，可以使用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虚拟机软件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（例如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VMware Workstation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）在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同一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台电脑上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构建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多个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虚拟机环境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，从而进行</a:t>
            </a:r>
            <a:r>
              <a:rPr lang="en-US" altLang="zh-CN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学习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和个人</a:t>
            </a:r>
            <a:r>
              <a:rPr lang="zh-CN" altLang="en-US" sz="2000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603B9F-2677-4BA3-A03D-A4DB72100EA7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Bt1aEihpCSsOQQAAH8OAAAdAAAAdW5pdmVyc2FsL2NvbW1vbl9tZXNzYWdlcy5sbmetV11r21YYvi/0PxwEhe1iaTto6YWjcGyd2CLykSvJcbIPxIl14orIOp4ke82uythKM9haaBnd1q0EumawroNCR9dAf00sN/9iryS7tdMNS/EubHyEn+f9fvSe0sr1rocGPAhd4S9LF5cuSIj7beG4fmdZalqrH1yRUBgx32Ge8Pmy5AsJrchnz5Q85nf6rMPh99kzCJW6PAzhGMrJ6e0Zuc6y1CjbFb3ewHTT1vSqbpfVqiRXRLfH/F2kiY74JHjvw8tXrl+8dPn90vkxMg+RWceaNkuFUqZLF3IQUcvQNRvYiGZTsmFJ8vDOd0cvbhzvPy8G1puWplIC+EcHo5fPXh/cHP70qhhFwyDrgN/7Nqf9pmEQatmmpirEVk2b6laaGo1YRJHk+P6fwzuPR4cHo8M/jl58A6Txk/3Rj1/Fz2+/Prg1j10xcEulVdvSdc20CVUmTyR5dHg3/vnh6N7h6Mm9gjQGNokBrt19fPzDo1Ng7bTWGTzeuxE/2CtGUlOrNQ0+VuLF8e/3j14+LUbQIBQSMD/uOjFNXCV2Wd+Aukgy1Ysg9DVJ1teKIDaJKcnwNQ9D8bpaxZaq06RjDGJahlpJ22VT9FGb+Uj43i5i7TbgUC/gA1f0Q3gycPnn3EGh5zo8LGbFJFeb0Kgq1jIr19iAo0iklGNC5PoousZRxx1wcCFweDDPBkxLhShJZa421Y/sVaxqRLGhVIresq10lBNjLODIFxFinieSAMAucwbMb3O0xdusH3K0C39zXCf9W49B2Iknn/XdLxCLMv/QufGQUYVsnFtazDXV0kAmWizwQWALUs2M+LvBdvshRBpFvNuL5kUxlYml/8WLReNqYNP8z6Dy1GXBiE7YLxqOCS1ODHivwbSXXZEfQerQH5JMusz18qNUugqGGgEPuR/xAKn+dgGbVB8TUIFOy7EOmZ9xYR0qUgDfImVTtZIc863Qjfg8ZFqorN7/3iNtWAE8HvG3fbLFtwXMv8fZAIoIz90wa5ylUxgr1BATZU0kcFqnxywUHOqwCBYuBC55bhfid3JwNutkksFMXmcy0RJ9z0nlzHN3UomF2vS7WUJ6WZ0yo9uB6KZPPRZOZilT+JVFvMiCMzKjjSmD80hNgo1Kza5gWiEwC8Pb38d/3coJgl5OfNIs09ZwOYHHz/ZhM4i//C1++Gu89wp2nuHNr4dP/85JmG1jClnFQDpObcaUk+CkO5kXsDX98qAQA8xookzkDdPHVEQ8/HQeiYXLs7j0kAc13mInuCK7bFr8ce6wZeFKrQ79YabtIPpBe/7WMM1Qx8YaaES6dElynQU7IDCWEF4hljTuROSiYtZPtcxPEyym00nUltqwsaKkdxy43Xhueyd7vzmIpUqXXHY8uOzkJavUMAUROsHHHTcqSJjq/mTkYfiy86TTkrXundfAm1OYXhVL56dujv8AUEsDBBQAAgAIABt1aEjdAs1yHwQAAAkQAAAnAAAAdW5pdmVyc2FsL2ZsYXNoX3B1Ymxpc2hpbmdfc2V0dGluZ3MueG1s1VffaxtHEH7XX7FcyWN0cmLXjjnJGFsiIrLkWlcaU4pZ3a10W+/tXm73pChPoSQhLrQN9KWkocXQxn3oDwgE0hryx5RISv+Lzt3KshTJ6Yng4qAH6eZmvpn5dvZbrbV222eoTUJJBc8bC9mcgQh3hEt5K298bJcurxhIKsxdzAQneYMLA60VMlYQNRiVXp0oBa4SAQyXq4HKG55SwappdjqdLJVBGL8VLFKAL7OO8M0gJJJwRUIzYLgLX6obEGkUMhmELG3aEm7ECKIulMBpXB1mJYalZ5jarYGd/VYoIu5uCCZCFLYaeeODlfX4c+KjoTapT3jcnCyAMTarVey6NK4Hszq9Q5BHaMuDwpcXDdShrvLyxtXclRgG3M1pmARcN4FjmA0B3XA1xPeJwi5WWD/qhIrcVvLEoE1ul2OfOja8QTEBeWPT3qtXypvFvWrNLtb3rttbFV3DHEF28aY9R5BdtivFefzTwl/f3S7uVMrVG3t2rVaxy9unUcDoBCGWOcmYBcyKKHTIiDBLeZHf4JgymLY3aJREwbwyHLaILUoUVrGJmSQG+jwgrY8izKjqwljnYKz3CQnWZUActRMvW95QYUSMUzgNCIXBWo5mYunaaCaWVyZaN3X207ZmVmlhpbDjwfCALSnNMsdNJ25NwSdai59RQzB31BDxG8StYp+M7Yn6PuUl8FwwUBMWgUGr6yHFzEBUQevOKFhGDamoSnZhadwTARbsdoK26lNUOB4O5QTjI9bjwXcKn1aFIvIzTYU2neX6iYiYi7oiQozuE6QEgmWOfPjlETS+mVAzFH5ihf2ukGQUimtT0iHuWppEu5DCjyASpCZgROkMtyJ6BzVIU4SAS3AbRAnsVGr87FzAAZbyFBSf1HhJb5FydbN481LcIHbbmDtzgsNsED9Q54GPoXcuIAVjAtgcgwBmHBxJkqyPS93ELU2bqXL3v/uj9+jp4PhocPzbqxdfvnpxt//r4eDxvf7zb14fPUxbvYM5Epx1EXZAGmQ8M20qIgkWPR26PpkWz8PtZAzj4GEoojxpuAW7C5KFLgnToOUWrlxdXPpweeXaatb8++7Ty28NGsrlNsNxNq2XG2fqcbqoN1T5P4Leos1TsSUR+vFIulNJZ583Q12cVg7LjBVttsAlOnwR9a3/48/9g5eD42/7PzxJNenPDvtPDvpf/DIMfHyv9+B+7/c/08T2fjoa/PXs9dGD3vcv0/gn/KcCPvgKttw/h89TOT/6Or3zbroCqrU0XrUbabx29KGxPXZgpDp9cMhB8t8L1yqcTi19FML5xKhPYfu9Fzp0liS8u4T9LzL0Tv+ztIadpwyd2whceI0/T24vEmP6aXQtmrgHWebMG2f8xqec+sBj/B9mdE0tLC3m4GY181UmA2iT1/dC5l9QSwMEFAACAAgAG3VoSMtwdQu3AgAAVAoAACEAAAB1bml2ZXJzYWwvZmxhc2hfc2tpbl9zZXR0aW5ncy54bWyVVttu2zAMfd9XBNl73V3TAWqANs2AAt1arEXfZZuxhciSIcnp8vfTtZYSO/FMBLDIc0SKIukguSVs+WE2QwWnXDyDUoRV0miCbkbK63neKcXZRcGZAqYuGBcNpvPlx5/2QZlFnmPxHYipnA0uoHezsM8UivfxbWFkjFDwpsVs/8ArfpHjYlsJ3rHybGj1vgVBCdtq5OWPxWo96oASqe4VNElM6ysj0yitACnBhPR9beQsi+IcaPB0aZ+JnN7V6dMf0HZEEmVpN5+MjNFaXEGa5KsbI+N4pndPb2Vh5DRBwV+loV8+GxmFUrwHkW5+99XIKIO3Xfs/NdIKXpmEppzTl/jOoRyXuv1MVJdGzhLMgYyjs7fg02PPeheB/Gvc98i0q+D0yeT1YCCYS88pLJXoAGVh5Wyy5m+PndL9AcsNplIDYlUPetJBP+FOhm1SXY/7A2+ElRHIK3rEK6ddAysXb+w0NfSE1erWzooY+66LIhSw88ooxF7ZI3/rvB4hI2WPfKakhEdG98cRHJocKVzyLfbXeTr/2goM62XIWFgFq/H0YFpXRqF6RcA0vISlNOG8kAbMvaHM6lxI2VFMiOEdqbAinP0yuHxvDyNRdmDwtTZcWUgRRWGo4GyMekzH6bLrtB69NS1I91noD+fWM6Wn+PUcK4WLutGfJTmfeZ5uE52YeTbMMHNSw0Hcsw2PONb3GKnBYgvihXM61Q3jCuTU7blrrjE4yqIcoGw4y8hvMpR+1jU5iLW+NQKhbFKdw9Wkqqn+qVcCb1CmhBGjY6pab8cwea/KSOFLALAo6lCzbuEsTUcVobAD6q2Rwh547GRI6hodK7cb9QAbFRec10yqSD8p+kqJcalhgPCq4xpmOMv5KaxwLu3Jkr4PQ7hv/GQsh2FmSi/27hS+lJKdtf04hVpp/k3+A1BLAwQUAAIACAAbdWhIQfN7bvMDAAAaDwAAJgAAAHVuaXZlcnNhbC9odG1sX3B1Ymxpc2hpbmdfc2V0dGluZ3MueG1s1VddaxtHFH3Xrxi25DFaOx+1Y1YyxpaxiCI59pbGlGJGOyPt1LMzm51ZKcpTCGmoC20DfSlpaDG0cR/6AYFAWkN+TImk9F/0jkaWrch2VzRJG/Qg7d17z733zJ0zGm/xVsRRiyaKSVFwZvMzDqIikISJZsH5wF89P+8gpbEgmEtBC46QDlos5rw4rXOmwk2qNbgqBDBCLcS64IRaxwuu226380zFiXkreaoBX+UDGblxQhUVmiZuzHEHvnQnpsop5nIIedZ0TZKUU8QIlCCYqQ7zNR1xx7VedRzsNBOZCrIsuUxQ0qwXnPfml8zn0McirbCICtObKoLRmPUCJoSZcjDfZLcpCilrhlD33CUHtRnRYcG5OHPBwIC7OwkzALc9YAOzLKEZoYf4EdWYYI3to02o6S2tDg3WRDoCRyzw4Q0y/RecFX97s1JeKW1Xa35pc3vNv1axNUwR5Jdu+FME+WW/UprGPyv82tZ6aaNSrl7d9mu1il9eP4oCRscI8dxxxjxgVqZJQEeEeTpMo7rAjMOwvUKjohrGleOkSX25ymAVG5gr6qBPYtq8nmLOdAemegameofSeEnFNNAbZtkKjk5S6hzBWUAoDNZyNBOXr4xmYm5+rHXXZj9q68QqPaw1DkIYHrANSvPc46ZDt4YUY62ZZ1SXnIwaagDLHHpZShjmDmIaegtGb7VhQK8yDvyb2Nl8Q+iJ5oIQJ2qMwxGPZpSD4kdVqan62DZnTae5fihTTlBHpoizHYq0RLBwaQS/QoqObw/USGQ0sHKsNFKcEYpajLYpWcySaAtSRClEgnbEnGqb4WbKbqM6bcgEcClugcqAnSmLn58KOMZKHYHiwxrP2aEvV1dKN86ZBjFpYRFMCQ6rTaNYvwl8DL0LCSk4l8DmMQhgJsCpooP1IYwM3LK0mSl375vfug8e9w/2+we/vHj2+Ytnd3o/7/Uf3us9/erl/mdZqw+wQFLwDsIBbHZlZqbFZKrAYqfD1qey4oW4NRhDEzwMRUwMGm7CEQLJEkKTLGgzsxcuXrr8/tz8lYW8++edx+fPDBoK4DrHJptVwOVTFTZb1Cs6+w9BZ6jtROyqTCIzkmQi6cknyFDpJpXDc43OnCxZA2V9O4rV+/7H3u7z/sHXve8eZZrdJ3u9R7u9uz8NAx/e697/tPvr71liuz/s9/948nL/fvfb51n8B4xmAt79AjbRX3tPMzk/+DK781a2Aqq1LF61q1m8NuwxsH7sCMh0nuBEgIi/E65VOG+a9nCDE4eziMGGeieU5bRN/u9F6a0Iy9n/hazsvFZheWOL+t/r8Gtl6//EgX0aXS/G7hOee+LNLQf28ftsMfc3UEsDBBQAAgAIABt1aEhuh488mwEAAB4GAAAfAAAAdW5pdmVyc2FsL2h0bWxfc2tpbl9zZXR0aW5ncy5qc42Uy27CMBBF93xF5G4rRJ+03aFCpUosKpVd1YUThhDh2JbtpKSIf2/GvOzEKXg28c3JnfFEnk0vqhdJSPQSbeyz3X/4e6sBakYVcO3rrEPPUSeaZXOYZTmwjANpIOXh06O8PREhY8KtaVx9oq12/IjANwvKtIvLgIUKaDqglQHtJ5RkHRJ/j2LPOdfuTE6j48IYwfuJ4Aa46XOhcmoZcvVml3vEBixKUGfQBU3AMx3a1UWeHB+GGC6XiFxSXk1FKvoxTVapEgWfd+VfVhJU/ctXO2DwPHydeHYs0+bdQN5MPHnC6CalAq1hn/dxghGEGY2BOb4Du/5BPeP2gRp0menMHOjRDYZLS5pCq0tPIwwf47VXq5tDjDZnYG12xN0thkcwWoFqWY3vMTxQyEJe8AOlEil2pIW2e35EmaDzjKf71AOMIIfFom1X904HteWPiXeFROMKLQP3NO8aHRfce+MNpUNW3cg6DV16FhJ5SBSBxDIElsFqTHOM4P4rItQYmizzejrUs7FuA1UrUDMhWF3+97lCy8bI6m3/AFBLAwQUAAIACAAbdWhI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G3VoSJQTsyJpAAAAbgAAABwAAAB1bml2ZXJzYWwvbG9jYWxfc2V0dGluZ3MueG1sDcwxDoMwDEDRnVNY3int1oHAxlaW0gNYxEWRHBuRgOD2ZPvD02/7MwocvKVg6vD1eCKwzuaDLg5/01C/EVIm9SSm7FANoe+qVmwm+XLOBSZYhS7eJo4lMo8Uixx2EajhU17/wB6brroB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t1aE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G3VoSO+rBkGPJwAAXpMAABcAAAB1bml2ZXJzYWwvdW5pdmVyc2FsLnBuZ+19CVTS2ft3ZVmW7ZqZlZZZmlvqqJUL1lSmtmmLWSolqU2mZqa4AVrTVG60mFiaVI45jQaZuSJiJeKC0iqiggupNSKEpqBs75eaXzMp0P/8zvs/73nPYc7JJr3c73M/93mez+e59369V/btcZ47e9nsKVOmzHXZuc1jypQZAVOmqJybpQp8xxbONQX+mhru4bx1CqZ5+UfgH9MDt+zeMmVKIXKO8PgM4N9qZ3Z6hU+ZMu+F9M9UUugfJ6ZMuT7ssm3LgSjfQXpoUgTVC/Spci043tzpw43ZR2rWXQ9czb3226FC8S8uc1zbVmvk5C7cuv6dh86zRQU7/ridePHUrPSTb+xPBp1q0n26+/SpXiGcWp26Ls8qvLm82ToWHNTU/1vmGh45u6gPByo6JPAJxAoS6AysbWdcOK8pFB7OG8EiRH/xhikgTqn60mPxU1Unf0n4NSE3MKXZuoIqAs83kXBDJaOhz3f/ml95iGFVPUVFfcPEL9VGqvcv+MB9NIuw+NHbHoeMGmW1Ar50FCZ88GNSVULxI+mPORtZ+9vOoiGeF2UaITiut5k2sydOxVYI7zjDo8ECZBl7LFblVb3jp+dzzA0D8JB0WT0BXw7XO517Mv9kXWloHV2FJ3vQAn8nC5zHHPbMAbjoWHkn21bWQINVNYoSvULdA2X3cXOuYYDnvI49V+4skm3IPvL6gMHfNshGsQHo3HhmiG1NyCzZ8BkGaBZF/jyp467LCVjYYBCO6hsbzMNzYKH9qOlr9BIy5vjtuVy+6ugT4wDTql/svc5hivRrvu90w/UEhLgfwcCPtBy9bai202ka6LoTea6F84m+n4gFfjYz1l1oshZf0ppg6GVV8TBIsn+FwVS1nV210/1S68jBiV7E07P3qGYGCedvmIDKwrkfctboTVVb7qZnVWoEjCHRaxIwZcTqwq21JAOgmWGA6e9LPCa1MLS5e/Z6/PQ1Z0ymEk9zazLV3lqvbDw+0R3MVEiztXVRQLurt3gr/O+Si280TAIy1fJlgYvTNK01dzOKrx7ZqT0R0Lut1TN8UtwM9BJir8f7lUT1NE3/63b5Ss8wEH3vhLHFvjYeswEazllUV6CZarmvr83Ff9K8O2t773MpPzBt0T7ykZ2mv0+a232nnXrXSLE8PC2R1nPFdvEfQfY9zye6h7dqqqaloxnQTs+KY9fgdCto3c1JHrbc/67XjfjpZjudLIJWFV+1nOhFToUJcyqWoVydpvHWfMMx3AHTA69AT7CL97vnULCrFKarXsbL5UJZdvf62YfT5UMZ3+AybdHV6sLpGkXExaFr91GjaiYGfEK5+nLjE3HeQDunAAY0LcGSumf9JO/f2OBUtHaqmvfVeL+WradWTYI5wU9F65y12c346WyXbzj2xXgTRedAE+xiu2Dft6dJYdIrOrRRLpRnthj0eqjJh3LqzRvSQIMALpu0jrHrLoZ7ec5Es8O1Nx6q45dJ25ErOYYq/pg7Byb59pm0hIDd0xaV6U0lFlx8u3UyzERVsw+nvNdPVeu48Q1H8khZouAjfIJdHTd860uNpDA5BTw6IxfKrvOuDbmLFEC5fp00HZAAl12yt/KWkw9zodZEs/sszxRc5YZJ292K7nRXbfC2ezjJt7sMVZpuA1G7ZVqi15yHF9MmwZw41/vluzIgOMrWfcPx1kCYJu+N6MSEHLEOfz10vxSmBPKRbrlQPptxMw2IXflQHtgDDHx6qsHdDNPsKKuEilp9s4lmk/27Dq9iMqXtLIerctTTyiM9Jvl2tbvqbWsgas8DU7LEY47RJJg1dMru5ocBwXFm7zccrajM9ew8Qf33dp05iv18QVd4jDc+gOX4xg4W0wkSAUFgqqK61moBqJ1rtRI0UCpqkJtiEt67q0q4upLCWGaKbSRAry0O0eC7AFg84wQ+LRXN5Xt5ko+YmKZPmp/H9xPaGzKiUAVgIEiFassFXrxUmua63l2tGC5/kjcztfeRm8EVY/MMpGm4oOddquGkURecdrKILXgyFKZGRsf7RfZeoZr1ReEy2LdiayekvWAnCzvExz67tC/ZIdELd3+yeU+mElmFDQ0kgw0IIKhvrmP8tcIGTMGY/sAyvxaMIss+7+kSdErE7PL+7HYRDS2itRPQ8PGP9DnmlWeGqjWLjPdWRlqQ2onnKB1WE5A+pZJIu4EzRhsmRKoJqQgRlc0l6XY6jLZCqGLxDdDYjRu1BRkHyW2a/jLlwd6/HsVdn95msICTltJj7UozR4w14vicXk+NEi6Gxm+1otiHn2P9aKQrBwvizk8/snaBPyuYOAAPEzwKhQ20cLZY5GcUG0/2eWOdfeQSVoe66zTnxVFD9euwqRatiDxW93b3uuwhjBeR1bAY60PmRlrQrXjJExJ4W7zf6ElJ7+I1Ly0TDL2Z5sLNowNplP1SIZNoKVPDkE6Z6qKcKNP3GHlD3ufFZUt9oDTmUhO1KGiiMKyOAto7uNnmXAdcIJ3AHyjJUfeN+Zib7zfKEbM5WRZBCctCE85OnoVbAJTId2BHs4RstaxhFAI/1GCcSLu17mxnpuTec/lPMVIz4dxOKQrgdW7S2X5a2HuMG0Ljr0BD2+2CVvgDuap/loXMMeW9BTs6T3NYfPnJyMc8NBwX75PYOiCOPropP8Mnuqc4aRPD7EFsX/aEDx8AcB816Uh2nda/ZkFgfS0uANVJsR8msy9q+bY6iPlMjmFw6PpATQW+v2kERblZfVit5pqqoPe0UBDR37Q+wDM7Kh/aGueAK5n4oeRAIKYOvQp4umijbUJuFv5hWgo2T4E7Uh6Vx1VN73MDtO9QTZBWeKXPLh7ZAfJ92z9s7mbcwZ4YXuHS1aEwUMs10ymo6jggj//AQnB9n9316nK1L4p2+6TMeswfCLJwYxO0ecIYkDkx9tw24vJQrTcO4ZQJ+f5PYAz9xrQ4Z2C88sO+q2RafzHVtx3PrdXpj7R3BE9btNQwga+NRI+0w/1tfl1Z5/1+GQ45aVBnwOodh2qFXTNBrbB+u04aEfdRmD5VJXzZ5a8ZFVNpHAleot2ZJ9lCnOg1I6qqMRD0PUBA6RhcvQXCQw69Gli4VJbw3eGARAGqRdVVvmZLqFj1M9DEBmhy1J4bMC0ixRkxsaeMxn96UqgQN+ybEfDHog8o+eQvWq+nD2jtim8UGYAhHezYy7sxITccnXrCHtBshOmWQRflk6Totpn+9Won+cJ+wz7bE38A9LNDsZBq/aOf+wRo5qR2og/mrG0YPvj7JKzic9RV/6xWPzhNJF9s3wXPOLENMLv0B1LqnHF8svM0ACgFSsob0BuZoVXlgkaCsJGuK3ymy4ILShGxvHzCeD68MT7h2dwaylnhLhIlUpisK8iVW3AEXyQbYyufxPK7L0HnO3y+2ml57JiHyt/E76FQhB3VHq5ZvNeQudaUmTZoozMKPLHC79DYqf4bkyb/0E9Aayb9SYPdDLZowwLQQCLA9b52WeGDZyrQ7HUT/K62Otg/2YMNTzvLLhIsV5UX+feBwPPYY9EIkD3RxbboQt8yO+wkQRWot59cJaBzGGMOUNWGNoFnSwyp4KzMcD2pd5RcNf5Xvh2hn9z1MC97CFVFf0H4vNsC11MThAqv8tnDe+swwW03UoGnN58duf7a2yJWwjAdMFTJLVjhPnklgBbvd8gi9nDPeiDzXBp+Xq7jyB2bf8LsbAp9++TYNP8yZiJLZOI3n7IwMu1ZA86P53+NCxvXPTDJE0KdAPY9CPAiUHamjZTNlik/vrb4KjBmDy6ZtJ4ite4/beQkRi8gzUkbSXnH+JTnZEX9xeavbeSJgfVfqvCvvO8uY07v/m2CtCMfeSh+tRPI9IOJMuhl6t8mHFSgFP62U0o9nm9luILh3yYAbYJkDPSQzTc7Ab3ki7svA7F/IJdLW/+xU0ozmrIQ+wanfB79206p2sX8IQOxb5DLV6b/do3tMhBTuobSNf53XYPW4Dd6ZV12K5FjOJ4qEqMQYyh6NycwO7rvrwr+MISqCxdCdAWtXtSaIBj/hW7VyEjzGDyday/89CIUQRcNAMUQAqZFYA5bgnkd9s0iYXvfefIRrlPfaurhtMnLllVfhp6fSKPE9Vl5ZomFFInw9/M/Odo2vBV1urnHhNRXVDKHsywtGzp7I0Ji8HzfPSJ4OpVBCCAk0xF4MtWhP7YxDuPXggtwePJ8sjMvk3YPVAWI8TxEG4yp09lKBO01tXzB2D2jZ8j6fmsyFCUWcyTig1cqKnUijGyYBBT0LuPAbFJ/DfVyUM+ACTb6cJoZYiVWG6tpwD2esAxRolHfGMRBzA8bHDLrevF67KanLw320Q1cEUNldVPpko5dD4+EpQA0eIVXxRKOOQ6enZjgzxRJnarkfoYP42NMs90WbCyJ5RFplhuske5+spZjaJ/zNg4o4TGJTRsT9cQOYhNfxFjMJQP/tHtux5f3csVhao12/ihqEhU8+21ZCIGVAp1OGiCOcMe5xemcWMnSC2Xsx/EpFrX9JOplaivFqHYJtlzoBZQNuaHbx2LaqfvkhFzil/lP9ButIPGRmleOcz4l03I/dJgHMDtR9y0TmwwtUVh8ZdIoUJ/d3+VTxfboMetvXbmkyD2Vjb6mM2NgiE033DUftEQXJHTkuVFFCALb8MLSvcIjzdkp2Aj+ZtLZgvEyKTDUkHsrIDJjoNQkIHS9Ji+JJiLMMpndZvhzzukUUKe5a+jmZatSzS9D89m6Bmf2W+DA2bX9LK18qqjAm4dKu7OfvMMijo7dj7zwx3p/lJ/gwZhe0SF+I0EDH+k1KRK6lkgjgbWTyIIv1M4N0MC4bYptv1Uc5lNpbM0I05kxuJt4Oq1K0P8SGFqexr3+JUXUm7i8yj0j/VGkAuJrv3o5XsZ5kuEjvp8/4FrTnvg2k2GhQ/wlrbCRmgSZe/+0D4Nbvnz3Y4lWNJF6pKFl42s9RnAsMI7lNx8vN32cJVqGJmTtxy3Pf4zwHRTztIisCES9p8Zj6h0LHaZXrRY4FlH5rjffKsAzy9sq1CoyhXR4kk4B/R29Ngx8BaLSSeOeLV7/cwk00Uw3aQBFKDB2JRqa5SzwgRP7Tbf/opEnkODTrlpk93qm3W3k9wyYBVLYSAOxPfDjHc8q4uCVeyprh4IQ3oKLgWkFbmo4tLNGCbefyxWBkBYmnW/E/BYTf0DjPC7Wl8cgxkm04sZtWN5LpLAXQtu13P/x0PugmZ/FrPgKKtt6gutFfM32p33Kb5lut/P+Uq1qT06lmt9SaY76oaxzg9fbDCY3+o6dVvyYnZJlPEnJTkrhohQuStf4/9I1pKXz1yo7UBUkegPCJ91v5ghuPgsO3xLwKEov/FqQiaucZS6pjGvYNMNAhVftJCwwDsAHtegby9kvWJcdtdUIOt91EycZDwb+sOEkSoVi3SP9mKdvtH+/T5GrHXGwQ7Un0B7eIs+F7yccbc+QSJ6FxjF1cEgYC8LYNHCnSH3XST14CTNQ2Iol96VLKbHOyrbOOvLRRBxaW75tJ5/o+0XqoGbGk08j+P2z7Spvb+o/+5LftoGDdc2vEYTaE1ch/8j6zw43R8F+YgF0KAx4Xrr8DaOXO1ycpi3amP6f5y1DkidiswGVALlIjtCVDBDEA3c6wwOvhnXfjl5cRxbI2xzqAURbGmzknaco+6cLedkxpxi/vYKmK1hu3OWWk3EHl3aIHABf31e14+81xyZvZH7Z5FWiB3s8AKe0CvG2Cpl2q/i5/H1AkllWGOs8lJx69C7jXZ2mPAjqNDYxLAZWFGnbYrRt/9nrD5Ox13/rz51AyDWVhTWVKV4TXO7fZXgh7OgrVX1PeauCem/GAI0HJQd0lAV0/GBl8MSfq6XHI5i11sy1CjfHz6Ql5KjXBm/XSfaWD3Y/c0URwyIzjHk7bLHC7darDxOlOi9Zh5qcqXCjvNpdNdVyaalm8IazcndBLe8goeQY0unalKDa3U4/mOL1/8Mpdtbe2HCs49DTZwqm95yjcnqV0/v/fHpHXzaVEkSDdK2qTxfpN/Y6Ro8IiFpge9cBWiCaDutS0W3F8/Ac/LioFYJcge/DgFbVwpo3joJAGNxHQSon9D34B1B1cN1V5zvyuw5aCDrCKT6aQEF5bb7D55cH1ZZRazh8nuGpUqEmc6M/q3EpDwRypXHgPBx1nsSHE0NN72whYh/J2ytwelDITfXiZNChi3vf5yAdx+e5khLroi4Fx+0RhkuocKNlBv0ebSurFlsDpkIa0RzEoGESKigdAfaFSiJCjAMg6o1251HTIiXDORkMRJP/cm65IJqFFH0SUIT2mLCUb9xTJoN7dj3MAVQIo2/t7Ib9jIhlnIwUSpL+3HmI7be0Oc9TkM7aFZKQtl6IuyqJxBjO5nnj91snvuTzeinMcQqMHe4J3pz4KgrPF0Z5hsSdHtPELqTWBNWMUFMcZr/lt1qm83m5x3wcQWJtyGUwN7pxgBhkCpTkOC6ncSnztn/yLTSxGFMvl+qmSj20KxVpeXj2c8OVOZfte5NphvtR06waGspCjGxyOujme3mdx3WoNSQU2J1VO7CdVi7pd3PHaRQJSOom2z9242Ch62/m2NNBAaswRxu6BhJpA7UrmZct2AQc/5PAO/+kAy9CLntvLL17hcKTzg2+ucnDMtujwRcKq4RYz37Tm9XG573obHw11S0hNkr9eTfafAar+9XsRoS582ITcP8DgKJ/TdkaEe086DGFgxAPpdIGqmqHYribqDDwLfQLa6y7wgMkV42g0tzxs637ATMkD+233lFSQfgQFC2UPN6AfxSfsvpcdN6AuHCW+4PajHQomY1IyTVMgT7fsSquIINOsPE1ry0X+gdeAmYTyqslYWPxIua8PfUPG/tPtMxWFJhnLjlrm5DUt9WXCy96Ntp5MiHuT1aKj7i+eaGvln6W92nnr4beKKQpabYJIqzl7LxBYNz9tYxDZDNsUdwjwySsHcSmqgVOW4YujSNQV/gvgPi49vBX8pK6yiKj8YYX57t1mPmzxBvlIl6X5vQl3QhC7t9NPjv0CRq3RwNtK9p+rNHODeUsyHncAVI9bgRBDQfyQEu2fzxLF9v58iT2VYyzGFb30lFJ7Kbzq6p84x6JsKVxaG7EfScfXysMEpRkYYrWlXjXlmlUcccu+YdqvLsEXjccXtZnrfCAnmVvKqDdv6b6uh846TwkkMJDfhrav1juRmXXW78AyXAlpMXu7+Ss+FSb5cFr/zxd0WlEIIkTc9SzY9nlQTp1meK4joohsSIGK34vZbDYD314DozTjjj3hkAY8OE0nAnffUHxqb4Tm3W/ZtrduQNitHGAFSjY4YfRCwATxSokRbpXmHHSfGa3Zort/6z9kjrQugTQp4T5rOXhL3Pi8b9oyFXtJ/7S42SMpNLaAavf4E6gQAguUQub2JGbnCKBU2IZN+59uH3zB0eyrn6MkEaUWyJtHTruLK/rwnx2D7qRI7pvA3ltDc1UeLoOIGhoVNqWA+dJDAOcZJN7be1CVQHxtFAgZRxcsBZs5Jz8kuPE7WVfjHdjWAgumscd533IQVaJDKRlne/Np4k08l7mZqrCjfK6t5ul1W4EkdUNFhdXuo1+ouRchn24dwkjfo3tpRcJtgfX/h7EtlF8IjFHnc03vMCfU9ljPpz4OmLMDX9/feVHChOCFnT0YxJpUTMfgfHynVdv/8zo/wXB9WyFrv+GkN6T7/MUnN41yiV398vQA7Kd9N8PV3Ro+L9We3Ic7Du5p9ib/ju5l+LsPfmQyPdqT9G5zf9a7ck+T/yd3FPMKv+l3FNOr3J6ldP7ZbltprP2tk0DvCxt4QuQ8EXZ3PvXOl3kU06HSxIzydVp2v4fHPg69udona3+VLUOFwV14r64tGd3fgJV/TF9zUsb+aew22y2qK6dqvbURfF4M/tITmv0EkoUV4htS3xV1yYslH/m69ivHnVLDfQSgn8wrY+D6cx3QLuFit/nSH4J086Z3rZWLgU5ta+tqwbstlF8pO3kG+HSy1KcFFLxlvbnjdVrNmyVP4HJ+2YD9qx5HPwDiVjyKLayYrq0K0XF64WFFeaQNKd2+cuUJ9una2cAdq9VXOEH39ZVuRYP4KQwMk8ejQI626HglZWFrqsgafHTS36wkFFdEoH0RMUDXSl8rWPDVp5/8qKTmfLPPwZn6qncAOxeo/AVgbu7hyF6i64COCl8RyB4jrnKjepZCo4/bjU6kbzoanXJD95/aC1hc/8C2s1SnF93fKhKdp8WLF+Z3Q1efOIYYHem4sz69Be4+rZpAE4K16LuBnf7H1u0dJX8QN9heBGwZ1GrzQ8IpL3FwddnGtCV4rc7ZtFRFq53g+XHwtPg8+q7ALtvxCtcx7BpQibsdAJwUlioPTWtBDrTV6A1Z+VetQBSZ/vaH6TO9gpSvpsT0JVCgbv0nsByh9rT3fJjoWT31QQXwG7Fb+a8fDBmsUBtJ4CTIg1woeQiKsHl2K/yA33pPQ3Anp3H2n+g4E8f5UVFAO1+VXwUWP8cuNYwoUR+LLwsUbPcANi9W/GbcG0/gVRXA+SxW+FB55cln4DOkhW85aSftrXWcKra6cwfvOYXPLASazYV6Eoh1R/7ld241EBJekrSU5KekvSUpKckPSXpKUlPSXpK0lOSnpL0lKSnJD0l6SlJT0l6StJTkp6S9JSkpyQ9JekpSU9JekrSU5KekvSUpKckPSXpKUlPSXpK0lOSnpL0lKSnJD0l6SlJT0l6StJTkp6S9JSkpyQ9JekpSU9JekrSU5KekvSUpKckPSXpKUlPSXpK0lOSnpL0lKSnJD0l6SlJT0l6StJTkp6S9P4vkd4nPAeGDdaW+mf1qFrN8nsKb00OAgva2JdAwu7RQeRCYDIHF10uX9V3+WsuDflyQXzfuO7aiWmeV189x7zycexwk237za2qawDWQzmR1SxsT/Rvlf56t5R1Sc0RYpLOJDyAFAOz/XotwqTR/XOV6E0VAsduahUCd3zy54Ev9oQv19n+Jutnf1/dYDwzxLY6dYGKzM9/ucX056WKnl+q42f7q4wf/31/BW6VzI6/3qrakNA+t1Dn+RSZD5feF0FfILPjL/dWRPZWD/7WOvd4vMyHS29GCJkle1QFp7sSJGKOhDFmqqIqZ3AO0uc/9cuWPTLphRU+m87g5g0Mbq470iLrKT5z/wfgcdpe6qDo+jKf0WIlnf02OQP8co+J57wOzIsY3Lwn6dYyRurk+T/BEGfzudafd1nmM0Z+5AAP/UZHqOBOmHgY3QkTMnU7HYbq9HGXdOFldM5Sz2TzWm3mu1EsdbRRNkYC1VFBTTiu5gO/hxcIEtCKYqqimsoCyh2HK6A002wfcpVwqBHHI0hEg4mt7edTuLVlu2etnS4bLutPr93Mb+LLrWKq+DEk9vG4PQcvaYdOcei1RqZ8/MQM1CpCj7/N+229P+q5TS0sZGNenDjQcfiWj9CxNxzR6wn3541gESJnR16oZDQUShDgCLEjAi5JF/Qx6M5QjGM/f81wRzgFf0f0Zi9IlMricdziGLujax2OsjuhVcN3oHGMct7IWn1NbNhpE93xl5ciS2FoVMyf8Dw8lKjLg310CMcnT4hkM+sFoekF8B7xDbTw/SuxiWN/B7SOMTrGdThA4A6z/Er+/AWj3peG1WRWabzuHnFPF7UiRa0HjaANVPinZzMR74fvv00BIRdtgEtq9gpr3oH2jgGGDtVbPEFutbGUEMFCYj4C6Z1zzIe9PY6VB/8rL8TkHbOCn1Vm4xhabt69uqE5tysFAYqkYKyeJA9ep5YFm3DxtbwF6ZwGhg/hDQPXYy7x2hjwhuRPnvBrGDEJUTdacpCOR45cNXPoKizMeq2VLdjExR9YeSsm0iKWHW8HExfqRDaTcuoSF5mJo10tdDhpeExGEnQnG3W8EbeMop1Eadqd7NZd8V6LsyTF0kYca2SJQm5X0+WtF9s1fO7NNiWyh6K7j0fPjNC4I+DcFXF1JdygRnpvW2byCbB+1aXeFW2lKQZV/cRhH82ioMo3YgxDk9NvzBs2sC2fcF11zVgB9N3clcMRnlidzjeFVMcRZiLtfWdJif0Q7NS1ZURGd84Qlb6Gk+ET+vpI6sxWwnz3Y7UI3SV97ofNOAEp52FG4JzTdAKcu+Dih24cGAXd0fn5RfSNa6ygmoGLbyAQr4Z2CNMuwqOcPdwSlSfyqTQWX+fQigdEJhM93wmkErZ2wOdmDjcCSR/GxQzup5Q52FTxy/xsvMhm3dlHyLV2i+ZTdB0qt7irmnEa7Hv7xrIa194ZYNM9yCvT0wREVsR29r1LA46Sw1zAAv9dNOrGCBNSLfRKKe62+nwC2wBybtAftHfohu6EbO+nt5KHdfQc7ZjXZYa7vPH13ec4v8hcv9GKop9ROksvBsd5G+HY01seZeDrL/uNdt+Atq5fux0MoaN/jm7M/L5WojiNgCsjfOpjyE0+S4q4xUDsUny9m9cHeBoGMGddyGy+l+Jh0/ynQ6/5b5tVm0mUzLqejedFlnGSZBp/uLfsfF0E8H+iLOaHK72G8cB3gG8X9Va29Q6H2kFGbfRRVbUPIbTxFUUI/iVEWax4rB9qXsXvYb9Biz/X+7PE2wYCuyrRU6PrkyZe6V5dRHHMHJd87l/ykFQLY1Mb48SeVUM3kxpoTYk0+jOsKFRcgvTfunkkNMgu8mesgG/krL3tY0WWSyzf+v6UZD+blbZgOEcLdsuivO+pi/XZ1Cfnym0Fzi7bjHR4BonDufbgxDYRQRgkuc3fLOgN0vhTQF2+pFjA+5hxLdfJsd96VDKE3V/75KCF4Boy7gRPenn9CtAogquFuHa7hgZqqsp6XzMhkrRUfeFjvfRlCAo5PZDMht6QRmBWk4dFbLddQE5UOyKwN8K254HzW5S+eg9TQEDC8KymSDpyT8W1iOWaCwio1ZH1Rg0veyHcPa29FB5gQO5TH8dQCcPU4FScyex2Q0ZoxUxSasXlwjuCZY1gsSY2uuFwiPEl8+LwN7+57jqGxY+2tedKL2DnZMD+epiHcTRnuMS2T0d83OjDQWRMTNtXbRcEYn2HHjSEYxwi0c1jR1BxbAPp1e3mJgHIVZ+4wvlFrL569gM1M9fWXmow53qK/rxRBGysEcwg2gVTHPiZD6N3laPYBt/1+rLRKas8xuVZNLuYxJaUgznXKZRsW+mlUw86Q2CsmdWk2N1XjzKQA2tLo3gDQ8aJLe1rq18wd4esDy8VrsTbcCYwC+9dtSdh/N1BN5qZszYLqn3tWTkPbJGf4aDTVF4XV3XxY8XriGit08vdz7Rzp3NR5wclMYBCg3LZbRtjntkF0CwJE8Z9OrRLmqTx5gH6F8JNpVdVBeZs0rpF6YSf7xhf6e1JNvMf0CLwiUfXcaJsB8VYftLzkBjoYEtnHjXwzoSrGh2Xlb1fGs8qJp1thtPdMHY2D14gjQNCjQIkI2BJBK8VgvTBW4VKoEKvOFbHY1hV/VjVsjIgLAdP08rMHFdybqcgzAgaRfB09gDlOicT9u/eP5zsum5pFTtYuPwJmHd9IDXFxSL2ud2JnHMpq0fvXVrZJr3elAH7nKMLI3Hmwz9dwKElY2jC+PIZj9S4HboVAv4YqhISWW7D8MrPGBmO1EXA4ygd/77zygmqgrQfqsODGvQsN/Ico0msLe6Cv/KxbPhHFPwXrd6gSjfOg040v2YdxnGdoy1mk20UOtQDv1cVYxwAjuMS87OtmzMc/G3Xp264DE61/FQUjoZHxmEr//2M6lmq2dF9t26ICSIjiUTylrIpvfEhOO+v4dUXIJChVJq+9DYHUhUHxsEVp9HNg5jhzNvhF3hja1sEJ7oqXL7kiXZOvENk1jMxeMro2/17N0FGf4WKO9eBqzyHv689HuMTkAghMz+9iMSOPtgd00C9whG1RmEEZVAyW3M5xYHX8W7hjFL8/tEKpIhFEbPYeyWf90IlfKTkA++YtlDKSu+uacI7s545Ow5de/v+Cai746crRJw/Cmx7s4hrxevLDPWFHREOizgIgvSK7sJ68vmPtwcll7Jju1b+Owao1QNYAnxAEgjK7bLvD0/12tgf5DNU/mp/DQ9+2j6Rpu+/Q5jrG/aAdXxs2cVXncKmTm+Rr3j1fRFl7FHn+CN6qLA21NB/prE/arWPUWxlRvMuszyNIvdxs9yBs7u2CJNNCWiEeKw0qZ2P4pfjgp9UnsvCcHDVOFv23O+DsfNL8LxjWMeSXxj4D2yiwnuNwS43n1iImxgWsc22h0fKSSGt5sLn5iw4hwfnrCCetreB8fe08otEfjYMjNAKNGwl/UX9TzmVDqNF4SxmqUidBL5fmqUrSF0SyQHdr0xBN0HCnxWG8aMk2zscziK/F56Fc+MASQkal3QiRRLBfkc4ud4IzHxNGXub53jTzF+zaCbnLuyLAqI/sV2x9wwf04YW1qMPfLlDzrbSWNS6TStUgJyLFOXMTScsZSWBhT1mAEeD9R3hpz1GuYVaUB5FBPlOjNVu+PQhB5n9WcLcOyYZt4U1W8xBxQ3ux8DeX3N+7bzUBMJLpeFXA+EEotRFpD2LdNbOsnx1Z3gTaa2/ri5kKhTdse57eXxaxZwgHLqDto0l122Cbe0LB8d8zE3q1HuQQTcOwNo16DVX2MdRWd2bioBaHPfyIJkBs4htB7fevCXE4Nb6Mlt/ZzEh5iw2WkD6LhUlQ/SafR+NS4RU2B3IEvZQMRo2Srs+b6sFzpMMByIbP2ouGc8njOeXNtL4vBcQdUDExXQKGP1ffzN612856j3km7isBcwgcAymsVCNTiJ5CenGvMTv8tSH411mgngIj4+Judwg7mb5RaZAq+jbz+RVZrLdwOOvDxZGHq5cKeCgBeXodtErXdE1v8hqv1EOUFnlme7PZ6gJGwnCRi3ONPqIvjp3eAWgiwHkV84pEnQ5TkjWJCf7X3zpI8QxDEmd2H+AEBJnTvLlZSHRPmSG/xufFS1iql1xk7gYLCimzwTxn90ABtZR1pf1EsYW3YrrGJDgqGGjDT67arnWxs0RYVih98TVjH2hXWaMgghXiif9OIOY+bzZLICzmowzOcEMQi/usCWMNflkWQsyCWOZpelF/yQv7oWjkgvG+29ZTq5dmDqXbQ8cdLiIOEXxpB2vDfq7V+albgxjLFJrRnAf/Zz709roIu4sqHD4k+GFzrE7neUxQgfHB2krEGc3PMNdklGR05f98WExZXCsJKopfHluIi3c99h7CqzvVmDkl5JCeuuSHZyEJpJ2iBnJopB1OmMNKBmlWZcNUF7qiJdEgzbCz8iu3rowX4o7xlij7PJberskZjnfx5pVhaHryCy5ai0+VQPFGSy47Gz6VDlFZr3TuSfzhV0zQQv4rgnthUsDSc/xZ7Gy2rIbvjQF/AcLZEk5VqkXnNDbTJsZKZGgoE2nJJw/RbwImp/M8UnUt2npEDCJNP4ISDIMWsa9uSxswe4dMnvtAKm8emZGYADzNx8OMCSbETNgOuPReXnDMrRccCfoHFZAEOuiE8UY3NxZm6YA/7ls37MNs/XY+f8DUEsDBBQAAgAIABt1aEiJd2BCSgAAAGsAAAAbAAAAdW5pdmVyc2FsL3VuaXZlcnNhbC5wbmcueG1ss7GvyM1RKEstKs7Mz7NVMtQzULK34+WyKShKLctMLVeoAIoBBSFASaESyDVCcMszU0oygEIGFgYIwYzUzPSMElslC0OEoD7QTABQSwECAAAUAAIACAAbdWhIoaQkrDkEAAB/DgAAHQAAAAAAAAABAAAAAAAAAAAAdW5pdmVyc2FsL2NvbW1vbl9tZXNzYWdlcy5sbmdQSwECAAAUAAIACAAbdWhI3QLNch8EAAAJEAAAJwAAAAAAAAABAAAAAAB0BAAAdW5pdmVyc2FsL2ZsYXNoX3B1Ymxpc2hpbmdfc2V0dGluZ3MueG1sUEsBAgAAFAACAAgAG3VoSMtwdQu3AgAAVAoAACEAAAAAAAAAAQAAAAAA2AgAAHVuaXZlcnNhbC9mbGFzaF9za2luX3NldHRpbmdzLnhtbFBLAQIAABQAAgAIABt1aEhB83tu8wMAABoPAAAmAAAAAAAAAAEAAAAAAM4LAAB1bml2ZXJzYWwvaHRtbF9wdWJsaXNoaW5nX3NldHRpbmdzLnhtbFBLAQIAABQAAgAIABt1aEhuh488mwEAAB4GAAAfAAAAAAAAAAEAAAAAAAUQAAB1bml2ZXJzYWwvaHRtbF9za2luX3NldHRpbmdzLmpzUEsBAgAAFAACAAgAG3VoSBra6juqAAAAHwEAABoAAAAAAAAAAQAAAAAA3REAAHVuaXZlcnNhbC9pMThuX3ByZXNldHMueG1sUEsBAgAAFAACAAgAG3VoSJQTsyJpAAAAbgAAABwAAAAAAAAAAQAAAAAAvxIAAHVuaXZlcnNhbC9sb2NhbF9zZXR0aW5ncy54bWxQSwECAAAUAAIACAB2uMNEzoIJN+wCAACICAAAFAAAAAAAAAABAAAAAABiEwAAdW5pdmVyc2FsL3BsYXllci54bWxQSwECAAAUAAIACAAbdWhINdvZrWgBAADzAgAAKQAAAAAAAAABAAAAAACAFgAAdW5pdmVyc2FsL3NraW5fY3VzdG9taXphdGlvbl9zZXR0aW5ncy54bWxQSwECAAAUAAIACAAbdWhI76sGQY8nAABekwAAFwAAAAAAAAAAAAAAAAAvGAAAdW5pdmVyc2FsL3VuaXZlcnNhbC5wbmdQSwECAAAUAAIACAAbdWhIiXdgQkoAAABrAAAAGwAAAAAAAAABAAAAAADzPwAAdW5pdmVyc2FsL3VuaXZlcnNhbC5wbmcueG1sUEsFBgAAAAALAAsASQMAAHZAAAAAAA=="/>
  <p:tag name="ISPRING_OUTPUT_FOLDER" val="E:\Photoshop CS6图像处理案例教程\PPT\PS CS6图像处理案例教程  web格式  PPt\第4章 矢量工具与文字工具"/>
  <p:tag name="ISPRING_PRESENTATION_TITLE" val="第4章 矢量工具与文字工具"/>
  <p:tag name="ISPRING_RESOURCE_PATHS_HASH_PRESENTER" val="22c3acfbce59e06db615abfb4b3e4a479c5ad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第2章 Hadoop集群的构建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1 安装准备"/>
  <p:tag name="GENSWF_ADVANCE_TIME" val="0.00"/>
  <p:tag name="ISPRING_SLIDE_INDENT_LEVEL" val="0"/>
  <p:tag name="ISPRING_CUSTOM_TIMING_US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2 Hadoop集群搭建"/>
  <p:tag name="GENSWF_ADVANCE_TIME" val="0.00"/>
  <p:tag name="ISPRING_SLIDE_INDENT_LEVEL" val="0"/>
  <p:tag name="ISPRING_CUSTOM_TIMING_US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3 Hadoop集群测试"/>
  <p:tag name="GENSWF_ADVANCE_TIME" val="0.00"/>
  <p:tag name="ISPRING_SLIDE_INDENT_LEVEL" val="0"/>
  <p:tag name="ISPRING_CUSTOM_TIMING_US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2.4 Hadoop集群初体验"/>
  <p:tag name="GENSWF_ADVANCE_TIME" val="0.00"/>
  <p:tag name="ISPRING_SLIDE_INDENT_LEVEL" val="0"/>
  <p:tag name="ISPRING_CUSTOM_TIMING_US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结束页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15578</TotalTime>
  <Pages>0</Pages>
  <Words>2247</Words>
  <Characters>0</Characters>
  <Application>Microsoft Office PowerPoint</Application>
  <DocSecurity>0</DocSecurity>
  <PresentationFormat>全屏显示(4:3)</PresentationFormat>
  <Lines>0</Lines>
  <Paragraphs>347</Paragraphs>
  <Slides>54</Slides>
  <Notes>8</Notes>
  <HiddenSlides>4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7" baseType="lpstr">
      <vt:lpstr>Gulim</vt:lpstr>
      <vt:lpstr>汉仪综艺体简</vt:lpstr>
      <vt:lpstr>宋体</vt:lpstr>
      <vt:lpstr>微软雅黑</vt:lpstr>
      <vt:lpstr>微软雅黑</vt:lpstr>
      <vt:lpstr>Arial</vt:lpstr>
      <vt:lpstr>Arial Black</vt:lpstr>
      <vt:lpstr>Calibri</vt:lpstr>
      <vt:lpstr>Cambria Math</vt:lpstr>
      <vt:lpstr>Courier New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第4章 矢量工具与文字工具</dc:title>
  <dc:creator>王哲</dc:creator>
  <cp:lastModifiedBy>itcast</cp:lastModifiedBy>
  <cp:revision>1064</cp:revision>
  <dcterms:created xsi:type="dcterms:W3CDTF">2013-01-25T01:44:32Z</dcterms:created>
  <dcterms:modified xsi:type="dcterms:W3CDTF">2019-05-05T02:22:36Z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2052-9.1.0.4517</vt:lpwstr>
  </property>
</Properties>
</file>