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412" r:id="rId3"/>
    <p:sldId id="264" r:id="rId4"/>
    <p:sldId id="408" r:id="rId5"/>
    <p:sldId id="265" r:id="rId6"/>
    <p:sldId id="326" r:id="rId7"/>
    <p:sldId id="358" r:id="rId8"/>
    <p:sldId id="359" r:id="rId9"/>
    <p:sldId id="360" r:id="rId10"/>
    <p:sldId id="361" r:id="rId11"/>
    <p:sldId id="275" r:id="rId12"/>
    <p:sldId id="276" r:id="rId13"/>
    <p:sldId id="362" r:id="rId14"/>
    <p:sldId id="413" r:id="rId15"/>
    <p:sldId id="363" r:id="rId16"/>
    <p:sldId id="364" r:id="rId17"/>
    <p:sldId id="414" r:id="rId18"/>
    <p:sldId id="365" r:id="rId19"/>
    <p:sldId id="366" r:id="rId20"/>
    <p:sldId id="367" r:id="rId21"/>
    <p:sldId id="409" r:id="rId22"/>
    <p:sldId id="368" r:id="rId23"/>
    <p:sldId id="410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374" r:id="rId37"/>
    <p:sldId id="427" r:id="rId38"/>
    <p:sldId id="428" r:id="rId39"/>
    <p:sldId id="375" r:id="rId40"/>
    <p:sldId id="429" r:id="rId41"/>
    <p:sldId id="430" r:id="rId42"/>
    <p:sldId id="431" r:id="rId43"/>
    <p:sldId id="432" r:id="rId44"/>
    <p:sldId id="433" r:id="rId45"/>
    <p:sldId id="434" r:id="rId46"/>
    <p:sldId id="377" r:id="rId47"/>
    <p:sldId id="435" r:id="rId48"/>
    <p:sldId id="378" r:id="rId49"/>
    <p:sldId id="260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AEB"/>
    <a:srgbClr val="EBEDF5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2" y="78"/>
      </p:cViewPr>
      <p:guideLst>
        <p:guide orient="horz" pos="2275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1CB6-B1E1-4D18-AC1B-B9F89CB36E0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8174-1906-437C-B9B4-8430A381E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2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9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939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295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879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130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274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6397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792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18558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47787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261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06996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535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8107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3053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768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77158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9126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1865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0581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992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2205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92937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6989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9625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8235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4809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95914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27237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5888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1595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0874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857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5024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8867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531711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037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07956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35511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0827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56967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67839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4452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3DF5170-8A0D-43AE-A108-EB1D46CE06DD}" type="slidenum">
              <a:rPr lang="zh-CN" altLang="en-US"/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903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806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560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9423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452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65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-1"/>
            <a:ext cx="91407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" y="0"/>
            <a:ext cx="9146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3600" dirty="0"/>
              <a:t>第</a:t>
            </a:r>
            <a:r>
              <a:rPr lang="en-US" altLang="zh-CN" sz="3600" dirty="0"/>
              <a:t>11</a:t>
            </a:r>
            <a:r>
              <a:rPr lang="zh-CN" altLang="en-US" sz="3600" dirty="0"/>
              <a:t>章  综合项目——网站流量日志数据分析系统</a:t>
            </a: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5256593" y="5312710"/>
            <a:ext cx="4207637" cy="148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模块开发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数据分析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模块开发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数据导出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模块开发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日志分析系统报表展示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2134" y="5335905"/>
            <a:ext cx="4572000" cy="14854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模块开发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数据采集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模块开发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数据预处理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模块开发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数据仓库开发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</a:p>
        </p:txBody>
      </p:sp>
      <p:pic>
        <p:nvPicPr>
          <p:cNvPr id="10" name="图片 9" descr="RQU1F~%XTK2P}12Z0UMJVU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5335905"/>
            <a:ext cx="1215390" cy="123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688529"/>
            <a:ext cx="59769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11.7  </a:t>
            </a:r>
            <a:r>
              <a:rPr lang="en-US" altLang="zh-CN" sz="2600" b="1" spc="-100" dirty="0">
                <a:latin typeface="Arial" panose="020B0604020202020204" pitchFamily="34" charset="0"/>
              </a:rPr>
              <a:t>模块开发 —</a:t>
            </a:r>
            <a:r>
              <a:rPr lang="zh-CN" altLang="en-US" sz="2600" b="1" spc="-100" dirty="0">
                <a:latin typeface="Arial" panose="020B0604020202020204" pitchFamily="34" charset="0"/>
              </a:rPr>
              <a:t>日志分析系统报表展示</a:t>
            </a:r>
            <a:endParaRPr lang="en-US" altLang="zh-CN" sz="2600" b="1" spc="-100" dirty="0">
              <a:latin typeface="Arial" panose="020B0604020202020204" pitchFamily="34" charset="0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010051" y="3563974"/>
            <a:ext cx="6821637" cy="612775"/>
            <a:chOff x="911884" y="3360738"/>
            <a:chExt cx="6822416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实现报表展示功能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911884" y="3465166"/>
              <a:ext cx="931651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11.7.2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973421" y="2807832"/>
            <a:ext cx="6858001" cy="612775"/>
            <a:chOff x="875516" y="3360738"/>
            <a:chExt cx="6858784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搭建日志分析系统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875516" y="3464529"/>
              <a:ext cx="1017386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11.7.1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067836" y="4320894"/>
            <a:ext cx="6763852" cy="612775"/>
            <a:chOff x="969676" y="3360738"/>
            <a:chExt cx="6764624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系统功能模块展示</a:t>
              </a:r>
            </a:p>
          </p:txBody>
        </p:sp>
        <p:sp>
          <p:nvSpPr>
            <p:cNvPr id="17" name="TextBox 317"/>
            <p:cNvSpPr txBox="1"/>
            <p:nvPr/>
          </p:nvSpPr>
          <p:spPr>
            <a:xfrm>
              <a:off x="969676" y="3465166"/>
              <a:ext cx="840201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11.7.3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-158" y="4113884"/>
              <a:ext cx="7347123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9" name="Text Box 6"/>
            <p:cNvSpPr txBox="1"/>
            <p:nvPr/>
          </p:nvSpPr>
          <p:spPr>
            <a:xfrm>
              <a:off x="1611755" y="4359416"/>
              <a:ext cx="5286180" cy="7274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457200" algn="just" latinLnBrk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本章将针对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生态体系技术实现网站流量日志分析系统进行详细详解。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</p:grpSp>
      <p:sp>
        <p:nvSpPr>
          <p:cNvPr id="8195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</a:p>
        </p:txBody>
      </p:sp>
      <p:sp>
        <p:nvSpPr>
          <p:cNvPr id="2" name="矩形 1"/>
          <p:cNvSpPr/>
          <p:nvPr/>
        </p:nvSpPr>
        <p:spPr>
          <a:xfrm>
            <a:off x="771765" y="1700211"/>
            <a:ext cx="7845761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本章通过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生态体系技术实现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网站流量日志分析系统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，来帮助读者在开发中学习大数据体系架构的开发流程，以及利用现有技术解决实际生活中遇到的问题。本章核心是具体独立分析日志数据，并掌握网站流量日志数据分析系统的业务流程。利用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MapReduce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将数据提取出易于分析的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，以及使用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，计算出需求结果的能力。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系统背景介绍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71" y="2283511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025738" y="2603465"/>
            <a:ext cx="6508661" cy="3285052"/>
            <a:chOff x="2474970" y="2786137"/>
            <a:chExt cx="6801902" cy="3285052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2590803" y="2916877"/>
              <a:ext cx="6526801" cy="295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近年来，随着社会的不断发展，人们对于海量数据的挖掘和运用越来越重视，大数据的统计分析可以为企业决策者提供充实的依据。例如，通过对某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网站日志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统计分析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，可以得出网站的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日访问量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，从而得出网站的欢迎程度；通过对移动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下载数据量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进行统计分析，可得出应用程序的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受欢迎程度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，可通过不同维度进行更深层次的数据分析，为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运营分析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推广决策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提供可靠的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数据依据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2474970" y="2786137"/>
              <a:ext cx="6801902" cy="3285052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系统架构设计</a:t>
            </a:r>
          </a:p>
        </p:txBody>
      </p:sp>
      <p:pic>
        <p:nvPicPr>
          <p:cNvPr id="2" name="图片 -21474826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12" y="2450242"/>
            <a:ext cx="7782399" cy="39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21212" y="1935641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传统大数据统计分析的架构图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系统架构设计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43292" y="2108391"/>
            <a:ext cx="7566724" cy="4243641"/>
            <a:chOff x="967676" y="2071815"/>
            <a:chExt cx="7566724" cy="424364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2071815"/>
              <a:ext cx="7322884" cy="842073"/>
              <a:chOff x="2012407" y="2286295"/>
              <a:chExt cx="7322884" cy="842073"/>
            </a:xfrm>
          </p:grpSpPr>
          <p:sp>
            <p:nvSpPr>
              <p:cNvPr id="18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842073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6"/>
                <a:ext cx="6635940" cy="563562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398562"/>
                <a:ext cx="5965384" cy="362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将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Nginx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服务器所产生的日志文件通过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Flume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采集到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HDFS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中；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2892807"/>
              <a:ext cx="7566724" cy="850138"/>
              <a:chOff x="2012407" y="3240469"/>
              <a:chExt cx="7566724" cy="850138"/>
            </a:xfrm>
          </p:grpSpPr>
          <p:sp>
            <p:nvSpPr>
              <p:cNvPr id="15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2012407" y="3240469"/>
                <a:ext cx="686944" cy="850138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40469"/>
                <a:ext cx="6635940" cy="563562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387" y="3303570"/>
                <a:ext cx="6940744" cy="4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根据原始日志文件及规定数据格式开发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MapReduce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程序进行数据预处理；                         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3736595"/>
              <a:ext cx="7322883" cy="871981"/>
              <a:chOff x="2012407" y="4231218"/>
              <a:chExt cx="7322883" cy="871981"/>
            </a:xfrm>
          </p:grpSpPr>
          <p:sp>
            <p:nvSpPr>
              <p:cNvPr id="12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231218"/>
                <a:ext cx="686944" cy="871981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同侧圆角矩形 12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733727" y="1196837"/>
                <a:ext cx="567181" cy="6635944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299" y="4275159"/>
                <a:ext cx="65876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通过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Hive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进行最为重要的数据分析；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772" y="4583939"/>
              <a:ext cx="7322883" cy="871981"/>
              <a:chOff x="2012407" y="4231218"/>
              <a:chExt cx="7322883" cy="871981"/>
            </a:xfrm>
          </p:grpSpPr>
          <p:sp>
            <p:nvSpPr>
              <p:cNvPr id="25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231218"/>
                <a:ext cx="686944" cy="871981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同侧圆角矩形 25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733727" y="1196837"/>
                <a:ext cx="567181" cy="6635944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299" y="4275159"/>
                <a:ext cx="6587608" cy="41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将分析的结果通过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Sqoop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工具导出到关系型数据库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MySQL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中；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5443475"/>
              <a:ext cx="7322883" cy="871981"/>
              <a:chOff x="2012407" y="4231218"/>
              <a:chExt cx="7322883" cy="871981"/>
            </a:xfrm>
          </p:grpSpPr>
          <p:sp>
            <p:nvSpPr>
              <p:cNvPr id="29" name="任意多边形 28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231218"/>
                <a:ext cx="686944" cy="871981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同侧圆角矩形 29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733727" y="1196837"/>
                <a:ext cx="567181" cy="6635944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299" y="4275159"/>
                <a:ext cx="6587608" cy="41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通过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WEB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系统，实现数据可视化。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1744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系统预览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4948" y="1990027"/>
            <a:ext cx="73299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通过网站流量日志分析系统计算网站七日人均浏览量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48" y="2635884"/>
            <a:ext cx="7073964" cy="361440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41649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使用Flume搭建日志采集系统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2312" y="1961388"/>
            <a:ext cx="6878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部署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Flume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Agent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节点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4486" y="2685692"/>
            <a:ext cx="7225746" cy="2727556"/>
            <a:chOff x="984486" y="2139905"/>
            <a:chExt cx="7225746" cy="272755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223796" cy="2727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004252" y="2176038"/>
              <a:ext cx="7205980" cy="263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 = r1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a1.sources.r1.type = TAILDIR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a1.sources.r1.channels = c1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a1.sources.r1.positionFile = /var/log/flume/taildir_position.json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a1.sources.r1.filegroups = f1 f2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a1.sources.r1.filegroups.f1 = /var/log/test1/example.log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a1.sources.r1.filegroups.f2 = /var/log/test2/.*log.*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日志信息说明</a:t>
            </a:r>
            <a:endParaRPr 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312" y="2179108"/>
            <a:ext cx="6878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网站流量日志数据的内容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4486" y="3077588"/>
            <a:ext cx="7190685" cy="1605793"/>
            <a:chOff x="984486" y="2139905"/>
            <a:chExt cx="7190685" cy="1605793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139905"/>
              <a:ext cx="7190685" cy="1605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004252" y="2176038"/>
              <a:ext cx="71709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58.215.204.118 - - [18/Sep/2013:06:51:35 +0000] "GET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/wp-includes/js/jquery/jquery.js?ver=1.10.2 HTTP/1.1" 304 0 "http://blog.fens.me/nodejs-socketio-chat/" "Mozilla/5.0 (Windows NT 5.1; rv:23.0) Gecko/20100101 Firefox/23.0"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2434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日志信息说明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76028"/>
              </p:ext>
            </p:extLst>
          </p:nvPr>
        </p:nvGraphicFramePr>
        <p:xfrm>
          <a:off x="1402173" y="2209066"/>
          <a:ext cx="6489970" cy="38107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7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日志数据片段</a:t>
                      </a:r>
                    </a:p>
                  </a:txBody>
                  <a:tcPr marL="89700" marR="897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描述</a:t>
                      </a:r>
                    </a:p>
                  </a:txBody>
                  <a:tcPr marL="121319" marR="121319" marT="60659" marB="60659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58.215.204.118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访客IP地址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 -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访客用户信息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[18/Sep/2013:06:51:35 +0000]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请求时间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GET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请求方式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2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/wp-includes/js/jquery/jquery.js?ver=1.10.2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请求url地址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HTTP/1.1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请求协议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304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请求响应码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请求返回的数据流量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http://blog.fens.me/nodejs-socketio-chat/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访客来源url</a:t>
                      </a:r>
                    </a:p>
                  </a:txBody>
                  <a:tcPr marL="68580" marR="68580" marT="0" marB="0" anchor="ctr">
                    <a:solidFill>
                      <a:srgbClr val="D5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Mozilla/5.0 (Windows NT 5.1; rv:23.0) Gecko/20100101 Firefox/23.0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访客浏览器信息</a:t>
                      </a:r>
                    </a:p>
                  </a:txBody>
                  <a:tcPr marL="68580" marR="68580" marT="0" marB="0" anchor="ctr">
                    <a:solidFill>
                      <a:srgbClr val="EB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11.3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模块开发-数据预处理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分析预处理的数据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02" y="4400779"/>
            <a:ext cx="7420307" cy="16011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3"/>
          <p:cNvSpPr txBox="1"/>
          <p:nvPr/>
        </p:nvSpPr>
        <p:spPr>
          <a:xfrm>
            <a:off x="972312" y="1994046"/>
            <a:ext cx="687895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数据预处理流程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2312" y="2544316"/>
            <a:ext cx="7181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数据预处理阶段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，主要目的就是对收集的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原始数据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清洗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筛选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，因此使用前面学习的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MapReduce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就可以轻松实现。在实际开发中，数据预处理过程通常不会直接将不合法的数据直接删除，而是对每条数据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标识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字段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，从而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避免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其他业务使用时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丢失数据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604499" y="2313107"/>
            <a:ext cx="2261665" cy="2600090"/>
            <a:chOff x="3556495" y="2206405"/>
            <a:chExt cx="2589781" cy="3028586"/>
          </a:xfrm>
          <a:noFill/>
        </p:grpSpPr>
        <p:sp>
          <p:nvSpPr>
            <p:cNvPr id="37" name="弧形 36"/>
            <p:cNvSpPr/>
            <p:nvPr/>
          </p:nvSpPr>
          <p:spPr bwMode="auto">
            <a:xfrm rot="5400000">
              <a:off x="3977686" y="3085583"/>
              <a:ext cx="1313362" cy="1314624"/>
            </a:xfrm>
            <a:prstGeom prst="arc">
              <a:avLst>
                <a:gd name="adj1" fmla="val 5382197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08" y="3202751"/>
              <a:ext cx="1083701" cy="1083986"/>
            </a:xfrm>
            <a:prstGeom prst="arc">
              <a:avLst>
                <a:gd name="adj1" fmla="val 10763236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1" y="3346775"/>
              <a:ext cx="897156" cy="823686"/>
            </a:xfrm>
            <a:prstGeom prst="arc">
              <a:avLst>
                <a:gd name="adj1" fmla="val 16251812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11" name="组合 3"/>
            <p:cNvGrpSpPr/>
            <p:nvPr/>
          </p:nvGrpSpPr>
          <p:grpSpPr>
            <a:xfrm>
              <a:off x="3556495" y="2206405"/>
              <a:ext cx="484077" cy="3028586"/>
              <a:chOff x="3553396" y="2205709"/>
              <a:chExt cx="485481" cy="3029987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 rot="18892830">
                <a:off x="3261780" y="2497325"/>
                <a:ext cx="1041441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289052" y="4485870"/>
                <a:ext cx="1041442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8" y="2735935"/>
              <a:ext cx="1041441" cy="4567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zh-CN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06214" y="4338532"/>
              <a:ext cx="1040062" cy="46467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0558" y="1468889"/>
            <a:ext cx="2491917" cy="1143188"/>
            <a:chOff x="153988" y="1614313"/>
            <a:chExt cx="2491917" cy="1141457"/>
          </a:xfrm>
        </p:grpSpPr>
        <p:sp>
          <p:nvSpPr>
            <p:cNvPr id="3101" name="矩形 5"/>
            <p:cNvSpPr/>
            <p:nvPr/>
          </p:nvSpPr>
          <p:spPr>
            <a:xfrm>
              <a:off x="752159" y="1968304"/>
              <a:ext cx="1701735" cy="5531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系统架构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7671"/>
                <a:ext cx="474424" cy="475524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87999" y="3529139"/>
                <a:ext cx="334795" cy="523077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912084" y="1508236"/>
            <a:ext cx="2706520" cy="1103314"/>
            <a:chOff x="6253163" y="2110383"/>
            <a:chExt cx="2443162" cy="1099542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10383"/>
              <a:ext cx="473075" cy="520186"/>
              <a:chOff x="1232465" y="3530616"/>
              <a:chExt cx="474415" cy="520639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465" y="3559119"/>
                <a:ext cx="474415" cy="4750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0921" y="3530616"/>
                <a:ext cx="335911" cy="5206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6299371" y="2211602"/>
              <a:ext cx="1992141" cy="9519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系统环境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搭建的步骤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1955510" y="1815467"/>
            <a:ext cx="5217795" cy="3633470"/>
            <a:chOff x="1593834" y="1626011"/>
            <a:chExt cx="5976309" cy="4233770"/>
          </a:xfrm>
        </p:grpSpPr>
        <p:sp>
          <p:nvSpPr>
            <p:cNvPr id="48" name="弧形 47"/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9" name="弧形 48"/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弧形 49"/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3" name="组合 3"/>
            <p:cNvGrpSpPr/>
            <p:nvPr/>
          </p:nvGrpSpPr>
          <p:grpSpPr bwMode="auto">
            <a:xfrm>
              <a:off x="1593834" y="1626011"/>
              <a:ext cx="5976309" cy="4233770"/>
              <a:chOff x="1593835" y="1626013"/>
              <a:chExt cx="5976311" cy="4233775"/>
            </a:xfrm>
          </p:grpSpPr>
          <p:graphicFrame>
            <p:nvGraphicFramePr>
              <p:cNvPr id="57" name="图表 2"/>
              <p:cNvGraphicFramePr/>
              <p:nvPr/>
            </p:nvGraphicFramePr>
            <p:xfrm>
              <a:off x="1593835" y="1626013"/>
              <a:ext cx="5976311" cy="4233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6" name="图表" r:id="rId5" imgW="6832600" imgH="4724400" progId="Excel.Chart.8">
                      <p:embed/>
                    </p:oleObj>
                  </mc:Choice>
                  <mc:Fallback>
                    <p:oleObj name="图表" r:id="rId5" imgW="6832600" imgH="4724400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3835" y="1626013"/>
                            <a:ext cx="5976311" cy="4233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Box 57"/>
              <p:cNvSpPr txBox="1"/>
              <p:nvPr/>
            </p:nvSpPr>
            <p:spPr>
              <a:xfrm rot="18712829">
                <a:off x="3057892" y="2621509"/>
                <a:ext cx="1041425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88723" y="4798081"/>
                <a:ext cx="1023690" cy="4661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3113413" flipH="1">
              <a:off x="5150362" y="2737401"/>
              <a:ext cx="1041425" cy="458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88711" y="5296661"/>
            <a:ext cx="3140554" cy="1102878"/>
            <a:chOff x="5653008" y="4225925"/>
            <a:chExt cx="3043317" cy="1104196"/>
          </a:xfrm>
        </p:grpSpPr>
        <p:sp>
          <p:nvSpPr>
            <p:cNvPr id="3087" name="矩形 51"/>
            <p:cNvSpPr/>
            <p:nvPr/>
          </p:nvSpPr>
          <p:spPr>
            <a:xfrm>
              <a:off x="5653008" y="4243586"/>
              <a:ext cx="2570383" cy="9563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ts val="36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人均浏览页面模块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的实现方法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-10800000" flipH="1">
                <a:off x="1222939" y="3004457"/>
                <a:ext cx="238293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391" y="4807527"/>
              <a:ext cx="472934" cy="522594"/>
              <a:chOff x="1232465" y="3534205"/>
              <a:chExt cx="474274" cy="52194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232465" y="3559598"/>
                <a:ext cx="474274" cy="47295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5675" y="3534205"/>
                <a:ext cx="335812" cy="52194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617920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11.3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模块开发-数据预处理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实现数据的预处理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095696" y="2565603"/>
            <a:ext cx="7298500" cy="2732709"/>
            <a:chOff x="967676" y="2071815"/>
            <a:chExt cx="7298500" cy="2732709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2071815"/>
              <a:ext cx="6894419" cy="842073"/>
              <a:chOff x="2012407" y="2286295"/>
              <a:chExt cx="6894419" cy="842073"/>
            </a:xfrm>
          </p:grpSpPr>
          <p:sp>
            <p:nvSpPr>
              <p:cNvPr id="74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842073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6"/>
                <a:ext cx="6207475" cy="563562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398562"/>
                <a:ext cx="5965384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创建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Maven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项目，添加相关依赖。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3001667"/>
              <a:ext cx="6894419" cy="850138"/>
              <a:chOff x="2012407" y="3349329"/>
              <a:chExt cx="6894419" cy="850138"/>
            </a:xfrm>
          </p:grpSpPr>
          <p:sp>
            <p:nvSpPr>
              <p:cNvPr id="71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2012407" y="3349329"/>
                <a:ext cx="686944" cy="850138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349329"/>
                <a:ext cx="6207475" cy="563562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589" y="3412430"/>
                <a:ext cx="4559385" cy="4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创建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JavaBean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对象，封装日志记录。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76" y="3932543"/>
              <a:ext cx="7298500" cy="871981"/>
              <a:chOff x="2012407" y="4427166"/>
              <a:chExt cx="7298500" cy="871981"/>
            </a:xfrm>
          </p:grpSpPr>
          <p:sp>
            <p:nvSpPr>
              <p:cNvPr id="6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427166"/>
                <a:ext cx="686944" cy="871981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同侧圆角矩形 6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19495" y="1607019"/>
                <a:ext cx="567181" cy="6207480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299" y="4471107"/>
                <a:ext cx="65876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编写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MapReduce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程序，执行数据预处理。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11.3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模块开发-数据预处理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实现数据的预处理</a:t>
            </a: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7" y="2756688"/>
            <a:ext cx="7290828" cy="278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/>
          <p:cNvSpPr txBox="1"/>
          <p:nvPr/>
        </p:nvSpPr>
        <p:spPr>
          <a:xfrm>
            <a:off x="972311" y="1998663"/>
            <a:ext cx="6878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查看生成的结果文件内容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设计数据仓库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6840" y="1698625"/>
            <a:ext cx="71107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1400" dirty="0"/>
              <a:t>        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4" y="2104347"/>
            <a:ext cx="2419763" cy="39280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554063" y="2723255"/>
            <a:ext cx="5635625" cy="2700256"/>
            <a:chOff x="2466975" y="2298701"/>
            <a:chExt cx="5635625" cy="3086399"/>
          </a:xfrm>
        </p:grpSpPr>
        <p:sp>
          <p:nvSpPr>
            <p:cNvPr id="24586" name="矩形 1"/>
            <p:cNvSpPr>
              <a:spLocks noChangeArrowheads="1"/>
            </p:cNvSpPr>
            <p:nvPr/>
          </p:nvSpPr>
          <p:spPr bwMode="auto">
            <a:xfrm>
              <a:off x="2623215" y="2378810"/>
              <a:ext cx="5479385" cy="300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dirty="0">
                  <a:sym typeface="+mn-ea"/>
                </a:rPr>
                <a:t>            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数据预处理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完成后，就需要将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MapReduce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程序的输出结果文件上传至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HDFS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中，并使用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</a:t>
              </a:r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建立相应的表结构与上传的输出结果文件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产生映射关系</a:t>
              </a:r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。在创建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Hive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数据表之前，需要根据业务，分析并设计出需要创建的表结构。</a:t>
              </a:r>
              <a:endParaRPr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标注 18"/>
            <p:cNvSpPr/>
            <p:nvPr/>
          </p:nvSpPr>
          <p:spPr bwMode="auto">
            <a:xfrm>
              <a:off x="2466975" y="2298701"/>
              <a:ext cx="5635625" cy="2697927"/>
            </a:xfrm>
            <a:prstGeom prst="wedgeRoundRectCallout">
              <a:avLst>
                <a:gd name="adj1" fmla="val -54257"/>
                <a:gd name="adj2" fmla="val 1974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60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设计数据仓库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3469" y="1938101"/>
            <a:ext cx="5362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ods_weblog_origin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的结构（窄表）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80594"/>
              </p:ext>
            </p:extLst>
          </p:nvPr>
        </p:nvGraphicFramePr>
        <p:xfrm>
          <a:off x="1201697" y="2670855"/>
          <a:ext cx="6748689" cy="35484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字段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描述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valid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是否有效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remote_addr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访客IP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remote_user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访客用户信息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time_local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请求时间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request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请求URL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status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响应码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body_bytes_sent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响应字节数</a:t>
                      </a:r>
                    </a:p>
                  </a:txBody>
                  <a:tcPr marL="72784" marR="72784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http_referer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来源URL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http_user_agent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访客终端信息</a:t>
                      </a:r>
                    </a:p>
                  </a:txBody>
                  <a:tcPr marL="72784" marR="72784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设计数据仓库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3469" y="1938101"/>
            <a:ext cx="536239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dw_weblog_detail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的结构（宽表）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81336"/>
              </p:ext>
            </p:extLst>
          </p:nvPr>
        </p:nvGraphicFramePr>
        <p:xfrm>
          <a:off x="1201697" y="2670855"/>
          <a:ext cx="6748689" cy="35484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字段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描述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valid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是否有效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remote_addr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ip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remote_user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访客用户信息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time_local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请求完整时间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daystr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访问日期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timestr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访问时间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month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访问月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day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访问日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hour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访问时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3315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设计数据仓库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3469" y="1938101"/>
            <a:ext cx="536239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dw_weblog_detail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的结构（宽表）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47904"/>
              </p:ext>
            </p:extLst>
          </p:nvPr>
        </p:nvGraphicFramePr>
        <p:xfrm>
          <a:off x="1201697" y="2670855"/>
          <a:ext cx="6748689" cy="35484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字段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描述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request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请求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url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整串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status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响应码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body_bytes_sent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响应字节数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http_referer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url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ref_host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来源的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host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ref_path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来源的路径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ref_query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来源参数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query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ref_query_id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来源参数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query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值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http_user_agent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客户终端标识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0529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设计数据仓库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3469" y="1938101"/>
            <a:ext cx="5362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t_avgpv_num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的结构（维度表）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44903"/>
              </p:ext>
            </p:extLst>
          </p:nvPr>
        </p:nvGraphicFramePr>
        <p:xfrm>
          <a:off x="1201697" y="2670855"/>
          <a:ext cx="6748689" cy="1180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字段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描述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dateStr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日期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avgPvNum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平均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PV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值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190810" y="4037032"/>
            <a:ext cx="6712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t_avgpv_num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结构简单，只设计了日期和平均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PV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值两个字段，读者可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根据相关业务设计多个字段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，例如根据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分析用户所在地域制定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访客地域维度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、根据客户终端标识制定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访客终端维度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等多角度进行分析数据。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6984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065212" y="4247707"/>
            <a:ext cx="536239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创建数据仓库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65212" y="4917854"/>
            <a:ext cx="6724995" cy="738584"/>
            <a:chOff x="984486" y="2081344"/>
            <a:chExt cx="11746092" cy="73858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84486" y="2081344"/>
              <a:ext cx="11746092" cy="7385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1251908" y="2219679"/>
              <a:ext cx="10872463" cy="45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rPr>
                <a:t>hive &gt; create database weblog;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82134" y="1982699"/>
            <a:ext cx="71712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本项目的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数据分析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过程是在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集群上实现，主要通过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数据仓库工具，因此需要将采集的日志数据经过预处理后，加载到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数据仓库中，从而进行后续的分析过程。先启动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集群，然后在主节点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上启动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服务端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，再在任意一台从节点使用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beeline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远程连接至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服务端，创建名为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weblog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的数据仓库。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0167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751765" y="1998663"/>
            <a:ext cx="1538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创建表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89961" y="2011426"/>
            <a:ext cx="5884221" cy="4255396"/>
            <a:chOff x="3792363" y="909792"/>
            <a:chExt cx="8337083" cy="425539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3792363" y="909792"/>
              <a:ext cx="8337083" cy="4247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3976771" y="909792"/>
              <a:ext cx="7968267" cy="425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hive &gt; create table ods_weblog_origin(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valid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有效标识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remote_addr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IP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remote_user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用户标识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time_local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访问完整时间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request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请求的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url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status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响应码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body_bytes_sent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传输字节数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http_referer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url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http_user_agent string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客户终端标识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)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partitioned by (datestr string)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row format delimited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fields terminated by '\001';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6601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1432253" y="1964795"/>
            <a:ext cx="5942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weblog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数据仓库的表信息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09" y="2607732"/>
            <a:ext cx="6348631" cy="36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0752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/>
          <p:nvPr/>
        </p:nvSpPr>
        <p:spPr>
          <a:xfrm>
            <a:off x="1778000" y="153988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</a:p>
        </p:txBody>
      </p:sp>
      <p:grpSp>
        <p:nvGrpSpPr>
          <p:cNvPr id="4099" name="组合 2"/>
          <p:cNvGrpSpPr/>
          <p:nvPr/>
        </p:nvGrpSpPr>
        <p:grpSpPr bwMode="auto">
          <a:xfrm>
            <a:off x="2989263" y="2629218"/>
            <a:ext cx="4857750" cy="954087"/>
            <a:chOff x="3250849" y="2900310"/>
            <a:chExt cx="4857752" cy="954087"/>
          </a:xfrm>
        </p:grpSpPr>
        <p:cxnSp>
          <p:nvCxnSpPr>
            <p:cNvPr id="2" name="直接连接符 1"/>
            <p:cNvCxnSpPr/>
            <p:nvPr/>
          </p:nvCxnSpPr>
          <p:spPr bwMode="auto">
            <a:xfrm>
              <a:off x="4373211" y="3403547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94" y="2900310"/>
              <a:ext cx="3474721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模块开发-数据采集</a:t>
              </a:r>
              <a:endParaRPr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31" name="组合 111"/>
            <p:cNvGrpSpPr/>
            <p:nvPr/>
          </p:nvGrpSpPr>
          <p:grpSpPr bwMode="auto">
            <a:xfrm rot="-12767">
              <a:off x="3250849" y="2900310"/>
              <a:ext cx="885115" cy="954087"/>
              <a:chOff x="1936620" y="1275606"/>
              <a:chExt cx="1297430" cy="1728192"/>
            </a:xfrm>
          </p:grpSpPr>
          <p:grpSp>
            <p:nvGrpSpPr>
              <p:cNvPr id="4133" name="组合 112"/>
              <p:cNvGrpSpPr/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" name="圆角矩形 2"/>
                <p:cNvSpPr/>
                <p:nvPr/>
              </p:nvSpPr>
              <p:spPr>
                <a:xfrm>
                  <a:off x="1907704" y="1275602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rPr>
                    <a:t>11.2</a:t>
                  </a:r>
                </a:p>
              </p:txBody>
            </p:sp>
            <p:sp>
              <p:nvSpPr>
                <p:cNvPr id="4" name="圆角矩形 3"/>
                <p:cNvSpPr/>
                <p:nvPr/>
              </p:nvSpPr>
              <p:spPr>
                <a:xfrm>
                  <a:off x="1961224" y="1347490"/>
                  <a:ext cx="1189103" cy="1584417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sp>
            <p:nvSpPr>
              <p:cNvPr id="5" name="圆角矩形 5"/>
              <p:cNvSpPr/>
              <p:nvPr/>
            </p:nvSpPr>
            <p:spPr>
              <a:xfrm>
                <a:off x="1937939" y="2005996"/>
                <a:ext cx="1296144" cy="937422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itchFamily="49" charset="-122"/>
                </a:endParaRPr>
              </a:p>
            </p:txBody>
          </p:sp>
        </p:grpSp>
        <p:sp>
          <p:nvSpPr>
            <p:cNvPr id="6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7"/>
              <a:ext cx="3379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0" name="组合 1"/>
          <p:cNvGrpSpPr/>
          <p:nvPr/>
        </p:nvGrpSpPr>
        <p:grpSpPr bwMode="auto">
          <a:xfrm>
            <a:off x="1676400" y="1411605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/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/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/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4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itchFamily="49" charset="-122"/>
                      </a:rPr>
                      <a:t>11.1</a:t>
                    </a: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9" y="1347573"/>
                    <a:ext cx="1188953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554" y="2007255"/>
                  <a:ext cx="1293656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1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1402133" cy="46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系统概述</a:t>
                </a:r>
                <a:endPara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2"/>
              <a:ext cx="352583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/>
          <p:nvPr/>
        </p:nvGrpSpPr>
        <p:grpSpPr bwMode="auto">
          <a:xfrm>
            <a:off x="1676400" y="3948430"/>
            <a:ext cx="4695825" cy="952500"/>
            <a:chOff x="2030061" y="4092447"/>
            <a:chExt cx="4695798" cy="952500"/>
          </a:xfrm>
        </p:grpSpPr>
        <p:grpSp>
          <p:nvGrpSpPr>
            <p:cNvPr id="4111" name="4.1"/>
            <p:cNvGrpSpPr/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4113" name="组合 29"/>
              <p:cNvGrpSpPr/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/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9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itchFamily="49" charset="-122"/>
                      </a:rPr>
                      <a:t>11.3</a:t>
                    </a: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9" y="1347573"/>
                    <a:ext cx="1188949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554" y="2007255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3328777" cy="46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模块开发-数据预处理</a:t>
                </a:r>
                <a:endPara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点击查看本节相关知识点</a:t>
              </a:r>
            </a:p>
          </p:txBody>
        </p:sp>
      </p:grpSp>
      <p:grpSp>
        <p:nvGrpSpPr>
          <p:cNvPr id="7" name="组合 2"/>
          <p:cNvGrpSpPr/>
          <p:nvPr/>
        </p:nvGrpSpPr>
        <p:grpSpPr bwMode="auto">
          <a:xfrm>
            <a:off x="3012758" y="5219383"/>
            <a:ext cx="4857750" cy="954087"/>
            <a:chOff x="3250849" y="2900310"/>
            <a:chExt cx="4857752" cy="954087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4373211" y="3403547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9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3633471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模块开发-数据仓库开发</a:t>
              </a:r>
              <a:endPara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11"/>
            <p:cNvGrpSpPr/>
            <p:nvPr/>
          </p:nvGrpSpPr>
          <p:grpSpPr bwMode="auto">
            <a:xfrm rot="-12767">
              <a:off x="3250849" y="2900310"/>
              <a:ext cx="885115" cy="954087"/>
              <a:chOff x="1936620" y="1275606"/>
              <a:chExt cx="1297430" cy="1728192"/>
            </a:xfrm>
          </p:grpSpPr>
          <p:grpSp>
            <p:nvGrpSpPr>
              <p:cNvPr id="12" name="组合 112"/>
              <p:cNvGrpSpPr/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13" name="圆角矩形 12"/>
                <p:cNvSpPr/>
                <p:nvPr/>
              </p:nvSpPr>
              <p:spPr>
                <a:xfrm>
                  <a:off x="1907704" y="1275602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rPr>
                    <a:t>11.4</a:t>
                  </a: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1961224" y="1347490"/>
                  <a:ext cx="1189103" cy="1584417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sp>
            <p:nvSpPr>
              <p:cNvPr id="15" name="圆角矩形 5"/>
              <p:cNvSpPr/>
              <p:nvPr/>
            </p:nvSpPr>
            <p:spPr>
              <a:xfrm>
                <a:off x="1937939" y="2005996"/>
                <a:ext cx="1296144" cy="937422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itchFamily="49" charset="-122"/>
                </a:endParaRPr>
              </a:p>
            </p:txBody>
          </p:sp>
        </p:grpSp>
        <p:sp>
          <p:nvSpPr>
            <p:cNvPr id="16" name="TextBox 12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7"/>
              <a:ext cx="3379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947070" y="1998663"/>
            <a:ext cx="1894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导入数据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9800" y="2727914"/>
            <a:ext cx="7264400" cy="2402886"/>
            <a:chOff x="4569945" y="902380"/>
            <a:chExt cx="7190685" cy="240288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2"/>
              <a:ext cx="7190685" cy="2395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4589712" y="902380"/>
              <a:ext cx="71709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将生成的结果文件上传至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$ hadoop fs -mkdir -p /weblog/preprocessed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$ hadoop fs -put part-m-00000 /weblog/preprocessed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加载数据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 &gt; load data inpath '/weblog/preprocessed/' overwrite into table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ods_weblog_origin partition(datestr='20130918');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3599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961675" y="1998663"/>
            <a:ext cx="2372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生成明细宽表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6700" y="2587881"/>
            <a:ext cx="8361045" cy="3708136"/>
            <a:chOff x="266700" y="2587881"/>
            <a:chExt cx="8361045" cy="3708136"/>
          </a:xfrm>
        </p:grpSpPr>
        <p:grpSp>
          <p:nvGrpSpPr>
            <p:cNvPr id="14" name="组合 13"/>
            <p:cNvGrpSpPr/>
            <p:nvPr/>
          </p:nvGrpSpPr>
          <p:grpSpPr>
            <a:xfrm>
              <a:off x="266700" y="2587881"/>
              <a:ext cx="4127500" cy="3708136"/>
              <a:chOff x="4569945" y="909791"/>
              <a:chExt cx="4838453" cy="3639886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6AF94C7D-8B70-7C44-AC4F-5C4BEA91715E}"/>
                  </a:ext>
                </a:extLst>
              </p:cNvPr>
              <p:cNvSpPr/>
              <p:nvPr/>
            </p:nvSpPr>
            <p:spPr bwMode="auto">
              <a:xfrm>
                <a:off x="4569945" y="909791"/>
                <a:ext cx="4838453" cy="3639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" name="文本框 3"/>
              <p:cNvSpPr txBox="1"/>
              <p:nvPr/>
            </p:nvSpPr>
            <p:spPr>
              <a:xfrm>
                <a:off x="4569945" y="924335"/>
                <a:ext cx="4838453" cy="3625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# 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创建明细表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ods_weblog_detail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hive &gt; create table ods_weblog_detail(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           valid     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有效标识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          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remote_addr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来源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IP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           remote_user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用户标识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           time_local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访问完整时间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           daystr    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访问日期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          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timestr   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访问时间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          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month     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访问月</a:t>
                </a: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          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day       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访问日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           hour            string, --</a:t>
                </a:r>
                <a:r>
                  <a:rPr lang="zh-CN" altLang="en-US" sz="1400" dirty="0">
                    <a:latin typeface="微软雅黑" pitchFamily="34" charset="-122"/>
                    <a:ea typeface="微软雅黑" pitchFamily="34" charset="-122"/>
                  </a:rPr>
                  <a:t>访问时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00245" y="2587881"/>
              <a:ext cx="4127500" cy="3708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request      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请求的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url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status       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响应码 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body_bytes_sent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传输字节数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http_referer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url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ref_host    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来源的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host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ref_path    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来源的路径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ref_query   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来源参数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query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ref_query_id   string,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来源参数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query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值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http_user_agent string --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客户终端标识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)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partitioned by(datestr string);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904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961675" y="1884363"/>
            <a:ext cx="2372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生成明细宽表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4553" y="2448182"/>
            <a:ext cx="7500145" cy="4098139"/>
            <a:chOff x="4548775" y="909791"/>
            <a:chExt cx="4398997" cy="464521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1"/>
              <a:ext cx="4266096" cy="4537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4548775" y="950016"/>
              <a:ext cx="4398997" cy="460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创建临时中间表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t_ods_tmp_referurl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hive &gt; create table t_ods_tmp_referurl as SELECT a.*,b.*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FROM ods_weblog_origin a LATERAL VIEW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parse_url_tuple(regexp_replace(http_referer, "\"", ""),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'HOST', 'PATH','QUERY', 'QUERY:id') b as host, path, query, query_id;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创建临时中间表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t_ods_tmp_detail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hive &gt; create table t_ods_tmp_detail as select b.*,substring(time_local,0,10) as daystr,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substring(time_local,12) as tmstr,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substring(time_local,6,2) as month,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substring(time_local,9,2) as day,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substring(time_local,11,3) as hour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from t_ods_tmp_referurl b;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1974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961675" y="2115364"/>
            <a:ext cx="2372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生成明细宽表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4553" y="2956183"/>
            <a:ext cx="7500145" cy="1260218"/>
            <a:chOff x="4548775" y="909792"/>
            <a:chExt cx="4398997" cy="142845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2"/>
              <a:ext cx="4266096" cy="142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4548775" y="950016"/>
              <a:ext cx="4398997" cy="1360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动态分区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hive &gt; set hive.exec.dynamic.partition=true;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hive &gt; set hive.exec.dynamic.partition.mode=nonstrict;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961674" y="4453235"/>
            <a:ext cx="7242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需要注意的是，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默认情况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无法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动态分区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，因此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加载数据之前，需要修改默认动态分区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参数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782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961675" y="1884363"/>
            <a:ext cx="2372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生成明细宽表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4553" y="2445570"/>
            <a:ext cx="7500145" cy="4016484"/>
            <a:chOff x="4548775" y="906830"/>
            <a:chExt cx="4398997" cy="455266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1"/>
              <a:ext cx="4266096" cy="4509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4548775" y="906830"/>
              <a:ext cx="4398997" cy="455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向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ods_weblog_detail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表，加载数据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hive &gt; insert overwrite table ods_weblog_detail partition(datestr)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select distinct otd.valid,otd.remote_addr,otd.remote_user,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otd.time_local,otd.daystr,otd.tmstr,otd.month,otd.day,otd.hour,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otr.request,otr.status,otr.body_bytes_sent,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otr.http_referer,otr.host,otr.path,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otr.query,otr.query_id,otr.http_user_agent,otd.daystr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from t_ods_tmp_detail as otd,t_ods_tmp_referurl as otr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where otd.remote_addr=otr.remote_addr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and otd.time_local=otr.time_local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and otd.body_bytes_sent=otr.body_bytes_sent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           and otd.request=otr.request;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4917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11.4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模块开发-数据仓库开发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实现数据仓库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961675" y="1884363"/>
            <a:ext cx="7140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UI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ods_weblog_detail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565360"/>
            <a:ext cx="7037388" cy="38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393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模块开发-数据分析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流量分析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4" y="2104347"/>
            <a:ext cx="2419763" cy="39280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2554063" y="2717142"/>
            <a:ext cx="5635625" cy="2366500"/>
            <a:chOff x="2466975" y="2291713"/>
            <a:chExt cx="5635625" cy="2704915"/>
          </a:xfrm>
        </p:grpSpPr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2508915" y="2291713"/>
              <a:ext cx="5479385" cy="268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流量分析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有一个重要指标</a:t>
              </a:r>
              <a:r>
                <a:rPr lang="en-US" altLang="zh-CN" sz="20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PV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（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PageView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），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PV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指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页面点击量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，是衡量</a:t>
              </a:r>
              <a:r>
                <a:rPr lang="zh-CN" altLang="en-US" sz="20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网站质量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的主要指标，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PV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值是指所有访问者在指定时间内游览网页的次数，在日志记录中，一条数据就代表了一次点击量。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2466975" y="2298701"/>
              <a:ext cx="5635625" cy="2697927"/>
            </a:xfrm>
            <a:prstGeom prst="wedgeRoundRectCallout">
              <a:avLst>
                <a:gd name="adj1" fmla="val -54257"/>
                <a:gd name="adj2" fmla="val 1974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60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模块开发-数据分析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943796" y="2004497"/>
            <a:ext cx="4060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统计每一天的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PV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量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67291" y="2575183"/>
            <a:ext cx="7500145" cy="2713144"/>
            <a:chOff x="4548775" y="909792"/>
            <a:chExt cx="4398997" cy="307533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2"/>
              <a:ext cx="4266096" cy="30753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4548775" y="950016"/>
              <a:ext cx="4398997" cy="30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# 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创建表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dw_pvs_everyday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hive &gt; create table dw_pvs_everyday(pvs bigint,month string,day string);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提取“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day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”字段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hive &gt; insert into table dw_pvs_everyday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       select count(*) as pvs,owd.month as month,owd.day as day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       from ods_weblog_detail owd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       group by owd.month,owd.day;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876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模块开发-数据分析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943796" y="2182297"/>
            <a:ext cx="559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查看表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dw_pvs_everyday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中的数据</a:t>
            </a: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" y="2870200"/>
            <a:ext cx="722652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468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模块开发-数据分析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人均浏览量分析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6840" y="1698625"/>
            <a:ext cx="682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/>
              <a:t>     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2" y="2082575"/>
            <a:ext cx="2419763" cy="39280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466975" y="2743200"/>
            <a:ext cx="5749925" cy="2499995"/>
            <a:chOff x="2466975" y="2298700"/>
            <a:chExt cx="5749925" cy="2857500"/>
          </a:xfrm>
        </p:grpSpPr>
        <p:sp>
          <p:nvSpPr>
            <p:cNvPr id="24586" name="矩形 1"/>
            <p:cNvSpPr>
              <a:spLocks noChangeArrowheads="1"/>
            </p:cNvSpPr>
            <p:nvPr/>
          </p:nvSpPr>
          <p:spPr bwMode="auto">
            <a:xfrm>
              <a:off x="2623215" y="2378810"/>
              <a:ext cx="5479385" cy="247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dirty="0">
                  <a:sym typeface="+mn-ea"/>
                </a:rPr>
                <a:t>      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人均浏览量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通常被称为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人均浏览页面数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，该指标具体反应了网站对用户的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粘性程度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，简单的说是用户对该网站的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兴趣程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度，页面信息越吸引用户，那么用户就会跳转更多的页面。计算人均浏览量是通过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总页面请求数量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除以</a:t>
              </a:r>
              <a:r>
                <a:rPr lang="zh-CN" altLang="en-US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去重人数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得出。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标注 18"/>
            <p:cNvSpPr/>
            <p:nvPr/>
          </p:nvSpPr>
          <p:spPr bwMode="auto">
            <a:xfrm>
              <a:off x="2466975" y="2298700"/>
              <a:ext cx="5749925" cy="2857500"/>
            </a:xfrm>
            <a:prstGeom prst="wedgeRoundRectCallout">
              <a:avLst>
                <a:gd name="adj1" fmla="val -54257"/>
                <a:gd name="adj2" fmla="val 1974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60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/>
          <p:nvPr/>
        </p:nvSpPr>
        <p:spPr>
          <a:xfrm>
            <a:off x="1778000" y="153988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</a:p>
        </p:txBody>
      </p:sp>
      <p:grpSp>
        <p:nvGrpSpPr>
          <p:cNvPr id="4099" name="组合 2"/>
          <p:cNvGrpSpPr/>
          <p:nvPr/>
        </p:nvGrpSpPr>
        <p:grpSpPr bwMode="auto">
          <a:xfrm>
            <a:off x="2989263" y="3104706"/>
            <a:ext cx="4857750" cy="1198880"/>
            <a:chOff x="3250849" y="2900310"/>
            <a:chExt cx="4857752" cy="1198880"/>
          </a:xfrm>
        </p:grpSpPr>
        <p:cxnSp>
          <p:nvCxnSpPr>
            <p:cNvPr id="2" name="直接连接符 1"/>
            <p:cNvCxnSpPr/>
            <p:nvPr/>
          </p:nvCxnSpPr>
          <p:spPr bwMode="auto">
            <a:xfrm>
              <a:off x="4373211" y="3403547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94" y="2900310"/>
              <a:ext cx="3474721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模块开发-数据导出</a:t>
              </a:r>
              <a:endParaRPr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31" name="组合 111"/>
            <p:cNvGrpSpPr/>
            <p:nvPr/>
          </p:nvGrpSpPr>
          <p:grpSpPr bwMode="auto">
            <a:xfrm rot="-12767">
              <a:off x="3250849" y="2900310"/>
              <a:ext cx="885115" cy="954087"/>
              <a:chOff x="1936620" y="1275606"/>
              <a:chExt cx="1297430" cy="1728192"/>
            </a:xfrm>
          </p:grpSpPr>
          <p:grpSp>
            <p:nvGrpSpPr>
              <p:cNvPr id="4133" name="组合 112"/>
              <p:cNvGrpSpPr/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" name="圆角矩形 2"/>
                <p:cNvSpPr/>
                <p:nvPr/>
              </p:nvSpPr>
              <p:spPr>
                <a:xfrm>
                  <a:off x="1907704" y="1275602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rPr>
                    <a:t>11.6</a:t>
                  </a:r>
                </a:p>
              </p:txBody>
            </p:sp>
            <p:sp>
              <p:nvSpPr>
                <p:cNvPr id="4" name="圆角矩形 3"/>
                <p:cNvSpPr/>
                <p:nvPr/>
              </p:nvSpPr>
              <p:spPr>
                <a:xfrm>
                  <a:off x="1961224" y="1347490"/>
                  <a:ext cx="1189103" cy="1584417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sp>
            <p:nvSpPr>
              <p:cNvPr id="5" name="圆角矩形 5"/>
              <p:cNvSpPr/>
              <p:nvPr/>
            </p:nvSpPr>
            <p:spPr>
              <a:xfrm>
                <a:off x="1937939" y="2005996"/>
                <a:ext cx="1296144" cy="937422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itchFamily="49" charset="-122"/>
                </a:endParaRPr>
              </a:p>
            </p:txBody>
          </p:sp>
        </p:grpSp>
      </p:grpSp>
      <p:grpSp>
        <p:nvGrpSpPr>
          <p:cNvPr id="4100" name="组合 1"/>
          <p:cNvGrpSpPr/>
          <p:nvPr/>
        </p:nvGrpSpPr>
        <p:grpSpPr bwMode="auto">
          <a:xfrm>
            <a:off x="1676400" y="1887093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/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/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/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4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itchFamily="49" charset="-122"/>
                      </a:rPr>
                      <a:t>11.5</a:t>
                    </a: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9" y="1347573"/>
                    <a:ext cx="1188953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554" y="2007255"/>
                  <a:ext cx="1293656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1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2753463" cy="46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模块开发-数据分析</a:t>
                </a:r>
                <a:endPara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2"/>
              <a:ext cx="352583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/>
          <p:nvPr/>
        </p:nvGrpSpPr>
        <p:grpSpPr bwMode="auto">
          <a:xfrm>
            <a:off x="1676400" y="4423918"/>
            <a:ext cx="5687904" cy="952500"/>
            <a:chOff x="2030061" y="4092447"/>
            <a:chExt cx="5687871" cy="952500"/>
          </a:xfrm>
        </p:grpSpPr>
        <p:grpSp>
          <p:nvGrpSpPr>
            <p:cNvPr id="4111" name="4.1"/>
            <p:cNvGrpSpPr/>
            <p:nvPr/>
          </p:nvGrpSpPr>
          <p:grpSpPr bwMode="auto">
            <a:xfrm>
              <a:off x="2030061" y="4092447"/>
              <a:ext cx="5687871" cy="952500"/>
              <a:chOff x="1711764" y="1263306"/>
              <a:chExt cx="5688087" cy="952284"/>
            </a:xfrm>
          </p:grpSpPr>
          <p:grpSp>
            <p:nvGrpSpPr>
              <p:cNvPr id="4113" name="组合 29"/>
              <p:cNvGrpSpPr/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/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9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itchFamily="49" charset="-122"/>
                      </a:rPr>
                      <a:t>11.7</a:t>
                    </a: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9" y="1347573"/>
                    <a:ext cx="1188949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554" y="2007255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398"/>
                <a:ext cx="4513725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547025" y="1311247"/>
                <a:ext cx="4852826" cy="46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模块开发-日志分析系统报表展示</a:t>
                </a:r>
                <a:endPara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模块开发-数据分析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人均浏览量分析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6840" y="1698625"/>
            <a:ext cx="682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/>
              <a:t>     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3796" y="2004497"/>
            <a:ext cx="6092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实现人均浏览量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67291" y="2575183"/>
            <a:ext cx="7500145" cy="3082475"/>
            <a:chOff x="4548775" y="909792"/>
            <a:chExt cx="4398997" cy="349396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2"/>
              <a:ext cx="4266096" cy="30753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4548775" y="950016"/>
              <a:ext cx="4398997" cy="345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创建维度表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dw_avgpv_user_everyday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 &gt; create table dw_avgpv_user_everyday( day string,avgpv string);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向表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dw_avgpv_user_everyday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中插入数据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hive &gt; insert into table dw_avgpv_user_everyday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       select '2013-09-18',sum(b.pvs)/count(b.remote_addr) from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       (select remote_addr,count(1) as pvs from ods_weblog_detail where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       datestr='2013-09-18' group by remote_addr) b;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2825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11.5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模块开发-数据分析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人均浏览量分析</a:t>
            </a:r>
          </a:p>
        </p:txBody>
      </p:sp>
      <p:sp>
        <p:nvSpPr>
          <p:cNvPr id="12" name="矩形 11"/>
          <p:cNvSpPr/>
          <p:nvPr/>
        </p:nvSpPr>
        <p:spPr>
          <a:xfrm>
            <a:off x="943796" y="2004497"/>
            <a:ext cx="6092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查看表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dw_avgpv_user_everyday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中的数据</a:t>
            </a:r>
          </a:p>
        </p:txBody>
      </p: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6" y="2590800"/>
            <a:ext cx="7240011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856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11.6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3" name="矩形 2"/>
          <p:cNvSpPr/>
          <p:nvPr/>
        </p:nvSpPr>
        <p:spPr>
          <a:xfrm>
            <a:off x="545090" y="1935641"/>
            <a:ext cx="8053820" cy="49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SQLyog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工具远程连接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服务器的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70" y="2608718"/>
            <a:ext cx="3997370" cy="38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609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11.6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3" name="矩形 2"/>
          <p:cNvSpPr/>
          <p:nvPr/>
        </p:nvSpPr>
        <p:spPr>
          <a:xfrm>
            <a:off x="989013" y="2239963"/>
            <a:ext cx="714057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创建七日人均浏览量表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t_avgpv_num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67293" y="3197483"/>
            <a:ext cx="7174994" cy="2025280"/>
            <a:chOff x="4548776" y="909792"/>
            <a:chExt cx="4287265" cy="229564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909792"/>
              <a:ext cx="4266096" cy="20906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" name="文本框 3"/>
            <p:cNvSpPr txBox="1"/>
            <p:nvPr/>
          </p:nvSpPr>
          <p:spPr>
            <a:xfrm>
              <a:off x="4548776" y="1007598"/>
              <a:ext cx="4208290" cy="219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mysql &gt; create table `t_avgpv_num` (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	`dateStr` varchar(255) DEFAULT NULL,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	`avgPvNum` decimal(6,2) DEFAULT NULL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  	) ENGINE=MyISAM DEFAULT CHARSET=utf8;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9311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11.6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3" name="矩形 2"/>
          <p:cNvSpPr/>
          <p:nvPr/>
        </p:nvSpPr>
        <p:spPr>
          <a:xfrm>
            <a:off x="989013" y="1990151"/>
            <a:ext cx="714057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Sqoop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导出数据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89013" y="2714882"/>
            <a:ext cx="7153275" cy="3470018"/>
            <a:chOff x="4561754" y="420348"/>
            <a:chExt cx="4274287" cy="393324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4569945" y="420349"/>
              <a:ext cx="4266096" cy="3933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" name="文本框 3"/>
            <p:cNvSpPr txBox="1"/>
            <p:nvPr/>
          </p:nvSpPr>
          <p:spPr>
            <a:xfrm>
              <a:off x="4561754" y="420348"/>
              <a:ext cx="4208290" cy="387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$ bin/sqoop export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--connect jdbc:mysql://hadoop01:3306/sqoopdb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--username root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--password 123456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--table t_avgpv_num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--columns "dateStr,avgPvNum"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--fields-terminated-by '\001'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--export-dir 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/user/hive/warehouse/weblog.db/dw_avgpv_user_everyday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8196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656590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11.6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模块开发-数据导出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数据导出</a:t>
            </a:r>
          </a:p>
        </p:txBody>
      </p:sp>
      <p:sp>
        <p:nvSpPr>
          <p:cNvPr id="3" name="矩形 2"/>
          <p:cNvSpPr/>
          <p:nvPr/>
        </p:nvSpPr>
        <p:spPr>
          <a:xfrm>
            <a:off x="989013" y="1990151"/>
            <a:ext cx="714057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查看表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t_avgpv_num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的数据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1" y="2692400"/>
            <a:ext cx="723342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245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7818755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11.7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日志分析系统报表展示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搭建日志分析系统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65212" y="2041321"/>
            <a:ext cx="7672388" cy="4281890"/>
            <a:chOff x="1065212" y="2041321"/>
            <a:chExt cx="7672388" cy="4281890"/>
          </a:xfrm>
        </p:grpSpPr>
        <p:grpSp>
          <p:nvGrpSpPr>
            <p:cNvPr id="9" name="组合 8"/>
            <p:cNvGrpSpPr/>
            <p:nvPr/>
          </p:nvGrpSpPr>
          <p:grpSpPr>
            <a:xfrm>
              <a:off x="1065212" y="2041321"/>
              <a:ext cx="7278688" cy="1703790"/>
              <a:chOff x="967676" y="2071815"/>
              <a:chExt cx="7278688" cy="1703790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xmlns="" id="{88A52105-DD15-6F4C-8318-90B06383C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676" y="2071815"/>
                <a:ext cx="7278688" cy="842073"/>
                <a:chOff x="2012407" y="2286295"/>
                <a:chExt cx="7278688" cy="842073"/>
              </a:xfrm>
            </p:grpSpPr>
            <p:sp>
              <p:nvSpPr>
                <p:cNvPr id="19" name="任意多边形 12">
                  <a:extLst>
                    <a:ext uri="{FF2B5EF4-FFF2-40B4-BE49-F238E27FC236}">
                      <a16:creationId xmlns:a16="http://schemas.microsoft.com/office/drawing/2014/main" xmlns="" id="{F36E0FC1-C44D-4A47-952C-CF343C221A6C}"/>
                    </a:ext>
                  </a:extLst>
                </p:cNvPr>
                <p:cNvSpPr/>
                <p:nvPr/>
              </p:nvSpPr>
              <p:spPr>
                <a:xfrm>
                  <a:off x="2012407" y="2286295"/>
                  <a:ext cx="686944" cy="842073"/>
                </a:xfrm>
                <a:custGeom>
                  <a:avLst/>
                  <a:gdLst>
                    <a:gd name="connsiteX0" fmla="*/ 0 w 1127124"/>
                    <a:gd name="connsiteY0" fmla="*/ 0 h 788987"/>
                    <a:gd name="connsiteX1" fmla="*/ 732631 w 1127124"/>
                    <a:gd name="connsiteY1" fmla="*/ 0 h 788987"/>
                    <a:gd name="connsiteX2" fmla="*/ 1127124 w 1127124"/>
                    <a:gd name="connsiteY2" fmla="*/ 394494 h 788987"/>
                    <a:gd name="connsiteX3" fmla="*/ 732631 w 1127124"/>
                    <a:gd name="connsiteY3" fmla="*/ 788987 h 788987"/>
                    <a:gd name="connsiteX4" fmla="*/ 0 w 1127124"/>
                    <a:gd name="connsiteY4" fmla="*/ 788987 h 788987"/>
                    <a:gd name="connsiteX5" fmla="*/ 394494 w 1127124"/>
                    <a:gd name="connsiteY5" fmla="*/ 394494 h 788987"/>
                    <a:gd name="connsiteX6" fmla="*/ 0 w 1127124"/>
                    <a:gd name="connsiteY6" fmla="*/ 0 h 78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124" h="788987">
                      <a:moveTo>
                        <a:pt x="1127123" y="0"/>
                      </a:moveTo>
                      <a:lnTo>
                        <a:pt x="1127123" y="512842"/>
                      </a:lnTo>
                      <a:lnTo>
                        <a:pt x="563561" y="788987"/>
                      </a:lnTo>
                      <a:lnTo>
                        <a:pt x="1" y="512842"/>
                      </a:lnTo>
                      <a:lnTo>
                        <a:pt x="1" y="0"/>
                      </a:lnTo>
                      <a:lnTo>
                        <a:pt x="563561" y="276146"/>
                      </a:lnTo>
                      <a:lnTo>
                        <a:pt x="1127123" y="0"/>
                      </a:lnTo>
                      <a:close/>
                    </a:path>
                  </a:pathLst>
                </a:custGeom>
                <a:solidFill>
                  <a:srgbClr val="1369B2"/>
                </a:solidFill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2701" tIns="407195" rIns="12700" bIns="407193" anchor="ctr"/>
                <a:lstStyle>
                  <a:lvl1pPr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endParaRPr kumimoji="0" lang="en-US" altLang="zh-CN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kumimoji="0" lang="en-US" altLang="zh-CN" sz="32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kumimoji="0" lang="zh-CN" altLang="en-US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 13">
                  <a:extLst>
                    <a:ext uri="{FF2B5EF4-FFF2-40B4-BE49-F238E27FC236}">
                      <a16:creationId xmlns:a16="http://schemas.microsoft.com/office/drawing/2014/main" xmlns="" id="{F2C8697B-8AF6-574D-ABC6-E6928B602037}"/>
                    </a:ext>
                  </a:extLst>
                </p:cNvPr>
                <p:cNvSpPr/>
                <p:nvPr/>
              </p:nvSpPr>
              <p:spPr>
                <a:xfrm>
                  <a:off x="2699351" y="2286296"/>
                  <a:ext cx="6591744" cy="563562"/>
                </a:xfrm>
                <a:custGeom>
                  <a:avLst/>
                  <a:gdLst>
                    <a:gd name="connsiteX0" fmla="*/ 122108 w 732631"/>
                    <a:gd name="connsiteY0" fmla="*/ 0 h 5307012"/>
                    <a:gd name="connsiteX1" fmla="*/ 610523 w 732631"/>
                    <a:gd name="connsiteY1" fmla="*/ 0 h 5307012"/>
                    <a:gd name="connsiteX2" fmla="*/ 732631 w 732631"/>
                    <a:gd name="connsiteY2" fmla="*/ 122108 h 5307012"/>
                    <a:gd name="connsiteX3" fmla="*/ 732631 w 732631"/>
                    <a:gd name="connsiteY3" fmla="*/ 5307012 h 5307012"/>
                    <a:gd name="connsiteX4" fmla="*/ 732631 w 732631"/>
                    <a:gd name="connsiteY4" fmla="*/ 5307012 h 5307012"/>
                    <a:gd name="connsiteX5" fmla="*/ 0 w 732631"/>
                    <a:gd name="connsiteY5" fmla="*/ 5307012 h 5307012"/>
                    <a:gd name="connsiteX6" fmla="*/ 0 w 732631"/>
                    <a:gd name="connsiteY6" fmla="*/ 5307012 h 5307012"/>
                    <a:gd name="connsiteX7" fmla="*/ 0 w 732631"/>
                    <a:gd name="connsiteY7" fmla="*/ 122108 h 5307012"/>
                    <a:gd name="connsiteX8" fmla="*/ 122108 w 732631"/>
                    <a:gd name="connsiteY8" fmla="*/ 0 h 530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31" h="5307012">
                      <a:moveTo>
                        <a:pt x="732631" y="884525"/>
                      </a:moveTo>
                      <a:lnTo>
                        <a:pt x="732631" y="4422487"/>
                      </a:lnTo>
                      <a:cubicBezTo>
                        <a:pt x="732631" y="4910992"/>
                        <a:pt x="725084" y="5307008"/>
                        <a:pt x="715774" y="5307008"/>
                      </a:cubicBezTo>
                      <a:lnTo>
                        <a:pt x="0" y="5307008"/>
                      </a:lnTo>
                      <a:lnTo>
                        <a:pt x="0" y="530700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15774" y="4"/>
                      </a:lnTo>
                      <a:cubicBezTo>
                        <a:pt x="725084" y="4"/>
                        <a:pt x="732631" y="396020"/>
                        <a:pt x="732631" y="884525"/>
                      </a:cubicBezTo>
                      <a:close/>
                    </a:path>
                  </a:pathLst>
                </a:custGeom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35129" tIns="47829" rIns="47829" bIns="47830" spcCol="1270" anchor="ctr"/>
                <a:lstStyle/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xmlns="" id="{3762381C-958B-FB45-AA05-BFBF7BA4A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923" y="2398562"/>
                  <a:ext cx="5965384" cy="387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lvl="1" indent="0" defTabSz="622300">
                    <a:lnSpc>
                      <a:spcPct val="120000"/>
                    </a:lnSpc>
                    <a:spcAft>
                      <a:spcPct val="15000"/>
                    </a:spcAft>
                    <a:defRPr/>
                  </a:pP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创建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Maven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项目，添加相关依赖。</a:t>
                  </a:r>
                  <a:endParaRPr lang="en-US" altLang="zh-CN" sz="16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AEAA74F2-EF99-5C45-B0B3-25E0CD7F0F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676" y="2925467"/>
                <a:ext cx="7278688" cy="850138"/>
                <a:chOff x="2012407" y="3273129"/>
                <a:chExt cx="7278688" cy="850138"/>
              </a:xfrm>
            </p:grpSpPr>
            <p:sp>
              <p:nvSpPr>
                <p:cNvPr id="16" name="任意多边形 20">
                  <a:extLst>
                    <a:ext uri="{FF2B5EF4-FFF2-40B4-BE49-F238E27FC236}">
                      <a16:creationId xmlns:a16="http://schemas.microsoft.com/office/drawing/2014/main" xmlns="" id="{D431B18A-C561-AE42-B3BE-66EA785EF579}"/>
                    </a:ext>
                  </a:extLst>
                </p:cNvPr>
                <p:cNvSpPr/>
                <p:nvPr/>
              </p:nvSpPr>
              <p:spPr>
                <a:xfrm>
                  <a:off x="2012407" y="3273129"/>
                  <a:ext cx="686944" cy="850138"/>
                </a:xfrm>
                <a:custGeom>
                  <a:avLst/>
                  <a:gdLst>
                    <a:gd name="connsiteX0" fmla="*/ 0 w 1127124"/>
                    <a:gd name="connsiteY0" fmla="*/ 0 h 788987"/>
                    <a:gd name="connsiteX1" fmla="*/ 732631 w 1127124"/>
                    <a:gd name="connsiteY1" fmla="*/ 0 h 788987"/>
                    <a:gd name="connsiteX2" fmla="*/ 1127124 w 1127124"/>
                    <a:gd name="connsiteY2" fmla="*/ 394494 h 788987"/>
                    <a:gd name="connsiteX3" fmla="*/ 732631 w 1127124"/>
                    <a:gd name="connsiteY3" fmla="*/ 788987 h 788987"/>
                    <a:gd name="connsiteX4" fmla="*/ 0 w 1127124"/>
                    <a:gd name="connsiteY4" fmla="*/ 788987 h 788987"/>
                    <a:gd name="connsiteX5" fmla="*/ 394494 w 1127124"/>
                    <a:gd name="connsiteY5" fmla="*/ 394494 h 788987"/>
                    <a:gd name="connsiteX6" fmla="*/ 0 w 1127124"/>
                    <a:gd name="connsiteY6" fmla="*/ 0 h 78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124" h="788987">
                      <a:moveTo>
                        <a:pt x="1127123" y="0"/>
                      </a:moveTo>
                      <a:lnTo>
                        <a:pt x="1127123" y="512842"/>
                      </a:lnTo>
                      <a:lnTo>
                        <a:pt x="563561" y="788987"/>
                      </a:lnTo>
                      <a:lnTo>
                        <a:pt x="1" y="512842"/>
                      </a:lnTo>
                      <a:lnTo>
                        <a:pt x="1" y="0"/>
                      </a:lnTo>
                      <a:lnTo>
                        <a:pt x="563561" y="276146"/>
                      </a:lnTo>
                      <a:lnTo>
                        <a:pt x="1127123" y="0"/>
                      </a:lnTo>
                      <a:close/>
                    </a:path>
                  </a:pathLst>
                </a:custGeom>
                <a:solidFill>
                  <a:srgbClr val="1369B2"/>
                </a:solidFill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2701" tIns="407195" rIns="12700" bIns="407193" anchor="ctr"/>
                <a:lstStyle>
                  <a:lvl1pPr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endParaRPr kumimoji="0" lang="en-US" altLang="zh-CN" sz="1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kumimoji="0" lang="en-US" altLang="zh-CN" sz="32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kumimoji="0" lang="zh-CN" altLang="en-US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任意多边形 21">
                  <a:extLst>
                    <a:ext uri="{FF2B5EF4-FFF2-40B4-BE49-F238E27FC236}">
                      <a16:creationId xmlns:a16="http://schemas.microsoft.com/office/drawing/2014/main" xmlns="" id="{451D9D14-AEB8-744C-9DD7-BE6500F9F3BF}"/>
                    </a:ext>
                  </a:extLst>
                </p:cNvPr>
                <p:cNvSpPr/>
                <p:nvPr/>
              </p:nvSpPr>
              <p:spPr>
                <a:xfrm>
                  <a:off x="2699351" y="3273129"/>
                  <a:ext cx="6591744" cy="563562"/>
                </a:xfrm>
                <a:custGeom>
                  <a:avLst/>
                  <a:gdLst>
                    <a:gd name="connsiteX0" fmla="*/ 122108 w 732631"/>
                    <a:gd name="connsiteY0" fmla="*/ 0 h 5307012"/>
                    <a:gd name="connsiteX1" fmla="*/ 610523 w 732631"/>
                    <a:gd name="connsiteY1" fmla="*/ 0 h 5307012"/>
                    <a:gd name="connsiteX2" fmla="*/ 732631 w 732631"/>
                    <a:gd name="connsiteY2" fmla="*/ 122108 h 5307012"/>
                    <a:gd name="connsiteX3" fmla="*/ 732631 w 732631"/>
                    <a:gd name="connsiteY3" fmla="*/ 5307012 h 5307012"/>
                    <a:gd name="connsiteX4" fmla="*/ 732631 w 732631"/>
                    <a:gd name="connsiteY4" fmla="*/ 5307012 h 5307012"/>
                    <a:gd name="connsiteX5" fmla="*/ 0 w 732631"/>
                    <a:gd name="connsiteY5" fmla="*/ 5307012 h 5307012"/>
                    <a:gd name="connsiteX6" fmla="*/ 0 w 732631"/>
                    <a:gd name="connsiteY6" fmla="*/ 5307012 h 5307012"/>
                    <a:gd name="connsiteX7" fmla="*/ 0 w 732631"/>
                    <a:gd name="connsiteY7" fmla="*/ 122108 h 5307012"/>
                    <a:gd name="connsiteX8" fmla="*/ 122108 w 732631"/>
                    <a:gd name="connsiteY8" fmla="*/ 0 h 530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31" h="5307012">
                      <a:moveTo>
                        <a:pt x="732631" y="884525"/>
                      </a:moveTo>
                      <a:lnTo>
                        <a:pt x="732631" y="4422487"/>
                      </a:lnTo>
                      <a:cubicBezTo>
                        <a:pt x="732631" y="4910992"/>
                        <a:pt x="725084" y="5307008"/>
                        <a:pt x="715774" y="5307008"/>
                      </a:cubicBezTo>
                      <a:lnTo>
                        <a:pt x="0" y="5307008"/>
                      </a:lnTo>
                      <a:lnTo>
                        <a:pt x="0" y="530700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15774" y="4"/>
                      </a:lnTo>
                      <a:cubicBezTo>
                        <a:pt x="725084" y="4"/>
                        <a:pt x="732631" y="396020"/>
                        <a:pt x="732631" y="884525"/>
                      </a:cubicBezTo>
                      <a:close/>
                    </a:path>
                  </a:pathLst>
                </a:custGeom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35129" tIns="47829" rIns="47829" bIns="47830" spcCol="1270" anchor="ctr"/>
                <a:lstStyle/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28">
                  <a:extLst>
                    <a:ext uri="{FF2B5EF4-FFF2-40B4-BE49-F238E27FC236}">
                      <a16:creationId xmlns:a16="http://schemas.microsoft.com/office/drawing/2014/main" xmlns="" id="{1544FDF1-B3AC-264C-BDDE-9022F8F42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4589" y="3336230"/>
                  <a:ext cx="6322506" cy="412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2857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algn="just">
                    <a:lnSpc>
                      <a:spcPct val="130000"/>
                    </a:lnSpc>
                    <a:buClrTx/>
                    <a:buSzTx/>
                    <a:buFontTx/>
                  </a:pP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编写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SSM</a:t>
                  </a: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框架所需的配置文件。</a:t>
                  </a:r>
                </a:p>
              </p:txBody>
            </p:sp>
          </p:grpSp>
        </p:grpSp>
        <p:sp>
          <p:nvSpPr>
            <p:cNvPr id="24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77912" y="37458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64856" y="3745873"/>
              <a:ext cx="65790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594" y="3821674"/>
              <a:ext cx="6322506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编写数据库配置参数文件。</a:t>
              </a:r>
            </a:p>
          </p:txBody>
        </p:sp>
        <p:sp>
          <p:nvSpPr>
            <p:cNvPr id="28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77912" y="46094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64856" y="4609473"/>
              <a:ext cx="65790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594" y="4685274"/>
              <a:ext cx="6322506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web.xml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SqlMapConfig.xml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31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77912" y="54730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64856" y="5473073"/>
              <a:ext cx="65790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594" y="5548874"/>
              <a:ext cx="6894006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将项目运行所需的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assets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、图片、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文件及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JSP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页面引入项目中。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7818755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11.7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日志分析系统报表展示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系统功能模块展示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9300" y="2029998"/>
            <a:ext cx="4929188" cy="4281890"/>
            <a:chOff x="1065212" y="2041321"/>
            <a:chExt cx="4929188" cy="428189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212" y="2041321"/>
              <a:ext cx="4929188" cy="842073"/>
              <a:chOff x="2012407" y="2286295"/>
              <a:chExt cx="4929188" cy="842073"/>
            </a:xfrm>
          </p:grpSpPr>
          <p:sp>
            <p:nvSpPr>
              <p:cNvPr id="24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842073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6"/>
                <a:ext cx="4242244" cy="563562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398562"/>
                <a:ext cx="3501869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 创建持久类。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65212" y="28949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52156" y="2894973"/>
              <a:ext cx="42422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394" y="2958074"/>
              <a:ext cx="3523203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实现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DAO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层。</a:t>
              </a:r>
            </a:p>
          </p:txBody>
        </p:sp>
        <p:sp>
          <p:nvSpPr>
            <p:cNvPr id="10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77912" y="37458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64856" y="3745873"/>
              <a:ext cx="42295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594" y="3821674"/>
              <a:ext cx="3447003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实现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层。</a:t>
              </a:r>
            </a:p>
          </p:txBody>
        </p:sp>
        <p:sp>
          <p:nvSpPr>
            <p:cNvPr id="13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77912" y="46094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64856" y="4609473"/>
              <a:ext cx="42295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594" y="4685274"/>
              <a:ext cx="3680906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实现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Controller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层。</a:t>
              </a:r>
            </a:p>
          </p:txBody>
        </p:sp>
        <p:sp>
          <p:nvSpPr>
            <p:cNvPr id="16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 bwMode="auto">
            <a:xfrm>
              <a:off x="1077912" y="5473073"/>
              <a:ext cx="686944" cy="850138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 bwMode="auto">
            <a:xfrm>
              <a:off x="1764856" y="5473073"/>
              <a:ext cx="4229544" cy="56356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594" y="5548874"/>
              <a:ext cx="3553906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algn="just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实现前端页面功能。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0163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156845" y="161290"/>
            <a:ext cx="7818755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11.7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日志分析系统报表展示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系统功能模块展示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5212" y="1847215"/>
            <a:ext cx="6973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访问浏览器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http://localhost:8080/index.html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，查看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网站流量日志分析系统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的主界面。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0" y="2965348"/>
            <a:ext cx="6797746" cy="347355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11.1  系统概述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065931" y="3555084"/>
            <a:ext cx="6763852" cy="612775"/>
            <a:chOff x="969676" y="3360738"/>
            <a:chExt cx="6764624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系统架构设计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969676" y="3473443"/>
              <a:ext cx="804637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11.1.2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039461" y="2807832"/>
            <a:ext cx="6791961" cy="612775"/>
            <a:chOff x="941564" y="3360738"/>
            <a:chExt cx="6792736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系统背景介绍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941564" y="3489364"/>
              <a:ext cx="897992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11.1.1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925595" y="4287239"/>
            <a:ext cx="6904188" cy="612775"/>
            <a:chOff x="829324" y="3360738"/>
            <a:chExt cx="6904976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系统预览</a:t>
              </a:r>
            </a:p>
          </p:txBody>
        </p:sp>
        <p:sp>
          <p:nvSpPr>
            <p:cNvPr id="17" name="TextBox 317"/>
            <p:cNvSpPr txBox="1"/>
            <p:nvPr/>
          </p:nvSpPr>
          <p:spPr>
            <a:xfrm>
              <a:off x="829324" y="3481722"/>
              <a:ext cx="1080258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11.1.3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11.2  </a:t>
            </a:r>
            <a:r>
              <a:rPr lang="zh-CN" altLang="en-US" sz="2800" b="1" dirty="0">
                <a:latin typeface="Arial" panose="020B0604020202020204" pitchFamily="34" charset="0"/>
              </a:rPr>
              <a:t>模块开发</a:t>
            </a:r>
            <a:r>
              <a:rPr lang="en-US" altLang="zh-CN" sz="2800" b="1" dirty="0">
                <a:latin typeface="Arial" panose="020B0604020202020204" pitchFamily="34" charset="0"/>
              </a:rPr>
              <a:t>—</a:t>
            </a:r>
            <a:r>
              <a:rPr lang="zh-CN" altLang="en-US" sz="2800" b="1" dirty="0">
                <a:latin typeface="Arial" panose="020B0604020202020204" pitchFamily="34" charset="0"/>
              </a:rPr>
              <a:t>数据采集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038627" y="3555084"/>
            <a:ext cx="6791156" cy="612775"/>
            <a:chOff x="942368" y="3360738"/>
            <a:chExt cx="679193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日志信息说明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942368" y="3470897"/>
              <a:ext cx="870049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11.2.2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944847" y="2807832"/>
            <a:ext cx="6886575" cy="612775"/>
            <a:chOff x="846939" y="3360738"/>
            <a:chExt cx="6887361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使用Flume搭建日志采集系统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846939" y="3458798"/>
              <a:ext cx="1073908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11.2.1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11.3  模块开发 — 数据预处理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026561" y="3563974"/>
            <a:ext cx="6805127" cy="612775"/>
            <a:chOff x="928396" y="3360738"/>
            <a:chExt cx="6805904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实现数据的预处理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928396" y="3465166"/>
              <a:ext cx="871955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11.3.2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064227" y="2807832"/>
            <a:ext cx="6767195" cy="612775"/>
            <a:chOff x="966333" y="3360738"/>
            <a:chExt cx="6767967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分析预处理的数据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966333" y="3462619"/>
              <a:ext cx="821149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11.3.1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11.4  模块开发—数据仓库开发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010051" y="3563974"/>
            <a:ext cx="6821637" cy="612775"/>
            <a:chOff x="911884" y="3360738"/>
            <a:chExt cx="6822416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实现数据仓库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911884" y="3465166"/>
              <a:ext cx="931651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11.4.2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940401" y="2807832"/>
            <a:ext cx="6891021" cy="612775"/>
            <a:chOff x="842492" y="3360738"/>
            <a:chExt cx="6891808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设计数据仓库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842492" y="3464529"/>
              <a:ext cx="1073273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11.4.1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11.5  模块开发 —</a:t>
            </a:r>
            <a:r>
              <a:rPr lang="zh-CN" altLang="en-US" sz="2800" b="1" dirty="0">
                <a:latin typeface="Arial" panose="020B0604020202020204" pitchFamily="34" charset="0"/>
              </a:rPr>
              <a:t>数据分析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844950" y="3563974"/>
            <a:ext cx="6986738" cy="612775"/>
            <a:chOff x="746764" y="3360738"/>
            <a:chExt cx="6987536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人均浏览量分析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746764" y="3465166"/>
              <a:ext cx="1257444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11.5.2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014696" y="2807832"/>
            <a:ext cx="6816726" cy="612775"/>
            <a:chOff x="916796" y="3360738"/>
            <a:chExt cx="6817504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流量分析</a:t>
              </a:r>
            </a:p>
          </p:txBody>
        </p:sp>
        <p:sp>
          <p:nvSpPr>
            <p:cNvPr id="138" name="TextBox 317"/>
            <p:cNvSpPr txBox="1"/>
            <p:nvPr/>
          </p:nvSpPr>
          <p:spPr>
            <a:xfrm>
              <a:off x="916796" y="3464529"/>
              <a:ext cx="957689" cy="3381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11.5.1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1 系统概述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1 系统概述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1 系统概述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1 系统概述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2 模块开发-数据采集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2 模块开发-数据采集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2 模块开发-数据采集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3 模块开发-数据预处理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3 模块开发-数据预处理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3 模块开发-数据预处理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4 模块开发-数据仓库开发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5 模块开发-数据分析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5 模块开发-数据分析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5 模块开发-数据分析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5 模块开发-数据分析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5 模块开发-数据分析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5 模块开发-数据分析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6 模块开发-数据导出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6 模块开发-数据导出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6 模块开发-数据导出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6 模块开发-数据导出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7 日志分析系统报表展示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7 日志分析系统报表展示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11.7 日志分析系统报表展示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结束页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2504</Words>
  <Application>Microsoft Office PowerPoint</Application>
  <PresentationFormat>全屏显示(4:3)</PresentationFormat>
  <Paragraphs>495</Paragraphs>
  <Slides>49</Slides>
  <Notes>49</Notes>
  <HiddenSlides>6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4" baseType="lpstr">
      <vt:lpstr>Gulim</vt:lpstr>
      <vt:lpstr>等线</vt:lpstr>
      <vt:lpstr>等线 Light</vt:lpstr>
      <vt:lpstr>汉仪综艺体简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主题​​</vt:lpstr>
      <vt:lpstr>图表</vt:lpstr>
      <vt:lpstr>第11章  综合项目——网站流量日志数据分析系统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itcast</cp:lastModifiedBy>
  <cp:revision>461</cp:revision>
  <dcterms:created xsi:type="dcterms:W3CDTF">2016-08-25T05:15:00Z</dcterms:created>
  <dcterms:modified xsi:type="dcterms:W3CDTF">2019-05-05T03:19:29Z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