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tags/tag26.xml" ContentType="application/vnd.openxmlformats-officedocument.presentationml.tags+xml"/>
  <Override PartName="/ppt/notesSlides/notesSlide27.xml" ContentType="application/vnd.openxmlformats-officedocument.presentationml.notesSlide+xml"/>
  <Override PartName="/ppt/tags/tag27.xml" ContentType="application/vnd.openxmlformats-officedocument.presentationml.tags+xml"/>
  <Override PartName="/ppt/notesSlides/notesSlide28.xml" ContentType="application/vnd.openxmlformats-officedocument.presentationml.notesSlide+xml"/>
  <Override PartName="/ppt/tags/tag28.xml" ContentType="application/vnd.openxmlformats-officedocument.presentationml.tags+xml"/>
  <Override PartName="/ppt/notesSlides/notesSlide29.xml" ContentType="application/vnd.openxmlformats-officedocument.presentationml.notesSlide+xml"/>
  <Override PartName="/ppt/tags/tag29.xml" ContentType="application/vnd.openxmlformats-officedocument.presentationml.tags+xml"/>
  <Override PartName="/ppt/notesSlides/notesSlide30.xml" ContentType="application/vnd.openxmlformats-officedocument.presentationml.notesSlide+xml"/>
  <Override PartName="/ppt/tags/tag30.xml" ContentType="application/vnd.openxmlformats-officedocument.presentationml.tags+xml"/>
  <Override PartName="/ppt/notesSlides/notesSlide31.xml" ContentType="application/vnd.openxmlformats-officedocument.presentationml.notesSlide+xml"/>
  <Override PartName="/ppt/tags/tag31.xml" ContentType="application/vnd.openxmlformats-officedocument.presentationml.tags+xml"/>
  <Override PartName="/ppt/notesSlides/notesSlide32.xml" ContentType="application/vnd.openxmlformats-officedocument.presentationml.notesSlide+xml"/>
  <Override PartName="/ppt/tags/tag32.xml" ContentType="application/vnd.openxmlformats-officedocument.presentationml.tags+xml"/>
  <Override PartName="/ppt/notesSlides/notesSlide33.xml" ContentType="application/vnd.openxmlformats-officedocument.presentationml.notesSlide+xml"/>
  <Override PartName="/ppt/tags/tag33.xml" ContentType="application/vnd.openxmlformats-officedocument.presentationml.tags+xml"/>
  <Override PartName="/ppt/notesSlides/notesSlide34.xml" ContentType="application/vnd.openxmlformats-officedocument.presentationml.notesSlide+xml"/>
  <Override PartName="/ppt/tags/tag34.xml" ContentType="application/vnd.openxmlformats-officedocument.presentationml.tags+xml"/>
  <Override PartName="/ppt/notesSlides/notesSlide35.xml" ContentType="application/vnd.openxmlformats-officedocument.presentationml.notesSlide+xml"/>
  <Override PartName="/ppt/tags/tag35.xml" ContentType="application/vnd.openxmlformats-officedocument.presentationml.tags+xml"/>
  <Override PartName="/ppt/notesSlides/notesSlide36.xml" ContentType="application/vnd.openxmlformats-officedocument.presentationml.notesSlide+xml"/>
  <Override PartName="/ppt/tags/tag36.xml" ContentType="application/vnd.openxmlformats-officedocument.presentationml.tags+xml"/>
  <Override PartName="/ppt/notesSlides/notesSlide37.xml" ContentType="application/vnd.openxmlformats-officedocument.presentationml.notesSlide+xml"/>
  <Override PartName="/ppt/tags/tag37.xml" ContentType="application/vnd.openxmlformats-officedocument.presentationml.tags+xml"/>
  <Override PartName="/ppt/notesSlides/notesSlide38.xml" ContentType="application/vnd.openxmlformats-officedocument.presentationml.notesSlide+xml"/>
  <Override PartName="/ppt/tags/tag38.xml" ContentType="application/vnd.openxmlformats-officedocument.presentationml.tags+xml"/>
  <Override PartName="/ppt/notesSlides/notesSlide39.xml" ContentType="application/vnd.openxmlformats-officedocument.presentationml.notesSlide+xml"/>
  <Override PartName="/ppt/tags/tag39.xml" ContentType="application/vnd.openxmlformats-officedocument.presentationml.tags+xml"/>
  <Override PartName="/ppt/notesSlides/notesSlide40.xml" ContentType="application/vnd.openxmlformats-officedocument.presentationml.notesSlide+xml"/>
  <Override PartName="/ppt/tags/tag40.xml" ContentType="application/vnd.openxmlformats-officedocument.presentationml.tags+xml"/>
  <Override PartName="/ppt/notesSlides/notesSlide41.xml" ContentType="application/vnd.openxmlformats-officedocument.presentationml.notesSlide+xml"/>
  <Override PartName="/ppt/tags/tag41.xml" ContentType="application/vnd.openxmlformats-officedocument.presentationml.tags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256" r:id="rId2"/>
    <p:sldId id="263" r:id="rId3"/>
    <p:sldId id="361" r:id="rId4"/>
    <p:sldId id="265" r:id="rId5"/>
    <p:sldId id="326" r:id="rId6"/>
    <p:sldId id="275" r:id="rId7"/>
    <p:sldId id="276" r:id="rId8"/>
    <p:sldId id="311" r:id="rId9"/>
    <p:sldId id="328" r:id="rId10"/>
    <p:sldId id="359" r:id="rId11"/>
    <p:sldId id="365" r:id="rId12"/>
    <p:sldId id="329" r:id="rId13"/>
    <p:sldId id="368" r:id="rId14"/>
    <p:sldId id="369" r:id="rId15"/>
    <p:sldId id="332" r:id="rId16"/>
    <p:sldId id="333" r:id="rId17"/>
    <p:sldId id="334" r:id="rId18"/>
    <p:sldId id="370" r:id="rId19"/>
    <p:sldId id="388" r:id="rId20"/>
    <p:sldId id="389" r:id="rId21"/>
    <p:sldId id="390" r:id="rId22"/>
    <p:sldId id="387" r:id="rId23"/>
    <p:sldId id="372" r:id="rId24"/>
    <p:sldId id="373" r:id="rId25"/>
    <p:sldId id="374" r:id="rId26"/>
    <p:sldId id="375" r:id="rId27"/>
    <p:sldId id="346" r:id="rId28"/>
    <p:sldId id="345" r:id="rId29"/>
    <p:sldId id="376" r:id="rId30"/>
    <p:sldId id="347" r:id="rId31"/>
    <p:sldId id="377" r:id="rId32"/>
    <p:sldId id="378" r:id="rId33"/>
    <p:sldId id="348" r:id="rId34"/>
    <p:sldId id="379" r:id="rId35"/>
    <p:sldId id="381" r:id="rId36"/>
    <p:sldId id="382" r:id="rId37"/>
    <p:sldId id="349" r:id="rId38"/>
    <p:sldId id="383" r:id="rId39"/>
    <p:sldId id="384" r:id="rId40"/>
    <p:sldId id="385" r:id="rId41"/>
    <p:sldId id="386" r:id="rId42"/>
    <p:sldId id="260" r:id="rId4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67" d="100"/>
          <a:sy n="67" d="100"/>
        </p:scale>
        <p:origin x="222" y="78"/>
      </p:cViewPr>
      <p:guideLst>
        <p:guide orient="horz" pos="226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51CB6-B1E1-4D18-AC1B-B9F89CB36E05}" type="datetimeFigureOut">
              <a:rPr lang="zh-CN" altLang="en-US" smtClean="0"/>
              <a:t>2019/5/5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D8174-1906-437C-B9B4-8430A381E2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748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7350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10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486414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11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773183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12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759177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13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02463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14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34884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15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09204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16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2539644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17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748698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18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492390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19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75649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4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26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2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1473789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20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447331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21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12102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22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019051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23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373013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24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421388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25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882635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26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6257641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27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0730423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28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838919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29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123477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fld id="{A359FBF7-176F-4857-80D7-EB47E040288F}" type="slidenum">
              <a:rPr lang="zh-CN" altLang="en-US" smtClean="0"/>
              <a:pPr>
                <a:buFont typeface="Arial" pitchFamily="34" charset="0"/>
                <a:buNone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427420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30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556536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31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031664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32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3059510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33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643919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34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6005294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35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497579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36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7215145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37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0576983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38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6781092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39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123247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469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4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0312526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40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408211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41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276229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fld id="{A3DF5170-8A0D-43AE-A108-EB1D46CE06DD}" type="slidenum">
              <a:rPr lang="zh-CN" altLang="en-US"/>
              <a:t>42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6925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469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5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440616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8788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6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16985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7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72547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8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15778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9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045088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" y="-1"/>
            <a:ext cx="914078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52281"/>
            <a:ext cx="7772400" cy="2157681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8397-7984-4816-A3BC-987D45041CB5}" type="datetimeFigureOut">
              <a:rPr lang="zh-CN" altLang="en-US" smtClean="0"/>
              <a:t>2019/5/5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C423-1280-4737-888E-126E3DA98E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8397-7984-4816-A3BC-987D45041CB5}" type="datetimeFigureOut">
              <a:rPr lang="zh-CN" altLang="en-US" smtClean="0"/>
              <a:t>2019/5/5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C423-1280-4737-888E-126E3DA98E0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57350" y="154546"/>
            <a:ext cx="4716082" cy="776289"/>
          </a:xfrm>
        </p:spPr>
        <p:txBody>
          <a:bodyPr>
            <a:normAutofit/>
          </a:bodyPr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矩形 1"/>
          <p:cNvSpPr>
            <a:spLocks noChangeArrowheads="1"/>
          </p:cNvSpPr>
          <p:nvPr userDrawn="1"/>
        </p:nvSpPr>
        <p:spPr bwMode="auto">
          <a:xfrm>
            <a:off x="691076" y="221355"/>
            <a:ext cx="785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✎ </a:t>
            </a:r>
            <a:endParaRPr lang="zh-CN" altLang="en-US" sz="36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8397-7984-4816-A3BC-987D45041CB5}" type="datetimeFigureOut">
              <a:rPr lang="zh-CN" altLang="en-US" smtClean="0"/>
              <a:t>2019/5/5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C423-1280-4737-888E-126E3DA98E0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57350" y="154546"/>
            <a:ext cx="4716082" cy="776289"/>
          </a:xfrm>
        </p:spPr>
        <p:txBody>
          <a:bodyPr>
            <a:normAutofit/>
          </a:bodyPr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9" name="矩形 1"/>
          <p:cNvSpPr>
            <a:spLocks noChangeArrowheads="1"/>
          </p:cNvSpPr>
          <p:nvPr userDrawn="1"/>
        </p:nvSpPr>
        <p:spPr bwMode="auto">
          <a:xfrm>
            <a:off x="691076" y="221355"/>
            <a:ext cx="785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✎ </a:t>
            </a:r>
            <a:endParaRPr lang="zh-CN" altLang="en-US" sz="36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8397-7984-4816-A3BC-987D45041CB5}" type="datetimeFigureOut">
              <a:rPr lang="zh-CN" altLang="en-US" smtClean="0"/>
              <a:t>2019/5/5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C423-1280-4737-888E-126E3DA98E0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7350" y="154546"/>
            <a:ext cx="4716082" cy="776289"/>
          </a:xfrm>
        </p:spPr>
        <p:txBody>
          <a:bodyPr>
            <a:normAutofit/>
          </a:bodyPr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矩形 1"/>
          <p:cNvSpPr>
            <a:spLocks noChangeArrowheads="1"/>
          </p:cNvSpPr>
          <p:nvPr userDrawn="1"/>
        </p:nvSpPr>
        <p:spPr bwMode="auto">
          <a:xfrm>
            <a:off x="691076" y="221355"/>
            <a:ext cx="785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✎ </a:t>
            </a:r>
            <a:endParaRPr lang="zh-CN" altLang="en-US" sz="36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0" y="154546"/>
            <a:ext cx="4716082" cy="776289"/>
          </a:xfrm>
        </p:spPr>
        <p:txBody>
          <a:bodyPr>
            <a:normAutofit/>
          </a:bodyPr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8397-7984-4816-A3BC-987D45041CB5}" type="datetimeFigureOut">
              <a:rPr lang="zh-CN" altLang="en-US" smtClean="0"/>
              <a:t>2019/5/5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C423-1280-4737-888E-126E3DA98E0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 userDrawn="1"/>
        </p:nvSpPr>
        <p:spPr bwMode="auto">
          <a:xfrm>
            <a:off x="691076" y="221355"/>
            <a:ext cx="785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✎ </a:t>
            </a:r>
            <a:endParaRPr lang="zh-CN" altLang="en-US" sz="36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8397-7984-4816-A3BC-987D45041CB5}" type="datetimeFigureOut">
              <a:rPr lang="zh-CN" altLang="en-US" smtClean="0"/>
              <a:t>2019/5/5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C423-1280-4737-888E-126E3DA98E0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57350" y="154546"/>
            <a:ext cx="4716082" cy="776289"/>
          </a:xfrm>
        </p:spPr>
        <p:txBody>
          <a:bodyPr>
            <a:normAutofit/>
          </a:bodyPr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矩形 1"/>
          <p:cNvSpPr>
            <a:spLocks noChangeArrowheads="1"/>
          </p:cNvSpPr>
          <p:nvPr userDrawn="1"/>
        </p:nvSpPr>
        <p:spPr bwMode="auto">
          <a:xfrm>
            <a:off x="691076" y="221355"/>
            <a:ext cx="785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✎ </a:t>
            </a:r>
            <a:endParaRPr lang="zh-CN" altLang="en-US" sz="36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2" y="0"/>
            <a:ext cx="91463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88397-7984-4816-A3BC-987D45041CB5}" type="datetimeFigureOut">
              <a:rPr lang="zh-CN" altLang="en-US" smtClean="0"/>
              <a:t>2019/5/5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4C423-1280-4737-888E-126E3DA98E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352281"/>
            <a:ext cx="7772400" cy="2157681"/>
          </a:xfrm>
        </p:spPr>
        <p:txBody>
          <a:bodyPr/>
          <a:lstStyle/>
          <a:p>
            <a:r>
              <a:rPr lang="zh-CN" altLang="en-US" sz="3600" dirty="0"/>
              <a:t>第</a:t>
            </a:r>
            <a:r>
              <a:rPr lang="en-US" altLang="zh-CN" sz="3600" dirty="0"/>
              <a:t>10</a:t>
            </a:r>
            <a:r>
              <a:rPr lang="zh-CN" altLang="en-US" sz="3600" dirty="0"/>
              <a:t>章  </a:t>
            </a:r>
            <a:r>
              <a:rPr lang="en-US" altLang="zh-CN" sz="3600" dirty="0"/>
              <a:t>Sqoop</a:t>
            </a:r>
            <a:r>
              <a:rPr lang="zh-CN" altLang="en-US" sz="3600" dirty="0"/>
              <a:t>数据迁移</a:t>
            </a:r>
          </a:p>
        </p:txBody>
      </p:sp>
      <p:sp>
        <p:nvSpPr>
          <p:cNvPr id="4" name="TextBox 13"/>
          <p:cNvSpPr>
            <a:spLocks noChangeArrowheads="1"/>
          </p:cNvSpPr>
          <p:nvPr/>
        </p:nvSpPr>
        <p:spPr bwMode="auto">
          <a:xfrm>
            <a:off x="5857240" y="5296789"/>
            <a:ext cx="2811145" cy="14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·</a:t>
            </a:r>
            <a:r>
              <a:rPr lang="en-US" altLang="zh-CN" sz="18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Sqoop</a:t>
            </a:r>
            <a:r>
              <a:rPr lang="zh-CN" altLang="en-US" sz="18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数据导入</a:t>
            </a:r>
            <a:endParaRPr lang="en-US" altLang="zh-CN" sz="18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·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Sqoop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数据导出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zh-CN" altLang="en-US" sz="18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46070" y="5307775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·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Sqoop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概述</a:t>
            </a:r>
            <a:endParaRPr lang="en-US" altLang="zh-CN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·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Sqoop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指令介绍</a:t>
            </a:r>
            <a:endParaRPr lang="en-US" altLang="zh-CN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·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Sqoop</a:t>
            </a:r>
            <a:r>
              <a:rPr lang="zh-CN" altLang="zh-CN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安装配置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</a:t>
            </a:r>
          </a:p>
        </p:txBody>
      </p:sp>
      <p:pic>
        <p:nvPicPr>
          <p:cNvPr id="10" name="Picture 1" descr="C:\Users\admin\Documents\Tencent Files\1145115180\Image\C2C\{730B46C7-98D2-1766-C0DE-30025B12EA79}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77" y="5284675"/>
            <a:ext cx="1317879" cy="133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10.1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Sqoop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概述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178181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Sqoop原理</a:t>
            </a:r>
          </a:p>
        </p:txBody>
      </p:sp>
      <p:grpSp>
        <p:nvGrpSpPr>
          <p:cNvPr id="18" name="组合 30"/>
          <p:cNvGrpSpPr/>
          <p:nvPr/>
        </p:nvGrpSpPr>
        <p:grpSpPr bwMode="auto">
          <a:xfrm>
            <a:off x="1170051" y="2119376"/>
            <a:ext cx="3182492" cy="401193"/>
            <a:chOff x="900725" y="1981055"/>
            <a:chExt cx="6058068" cy="495082"/>
          </a:xfrm>
        </p:grpSpPr>
        <p:sp>
          <p:nvSpPr>
            <p:cNvPr id="19" name="圆角矩形 1"/>
            <p:cNvSpPr>
              <a:spLocks noChangeArrowheads="1"/>
            </p:cNvSpPr>
            <p:nvPr/>
          </p:nvSpPr>
          <p:spPr bwMode="auto">
            <a:xfrm>
              <a:off x="900725" y="1985600"/>
              <a:ext cx="6058068" cy="490537"/>
            </a:xfrm>
            <a:prstGeom prst="roundRect">
              <a:avLst>
                <a:gd name="adj" fmla="val 16667"/>
              </a:avLst>
            </a:prstGeom>
            <a:solidFill>
              <a:srgbClr val="6B8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20" name="矩形 14"/>
            <p:cNvSpPr>
              <a:spLocks noChangeArrowheads="1"/>
            </p:cNvSpPr>
            <p:nvPr/>
          </p:nvSpPr>
          <p:spPr bwMode="auto">
            <a:xfrm>
              <a:off x="1235089" y="1981055"/>
              <a:ext cx="4308621" cy="493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  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导入原理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159276" y="3068578"/>
            <a:ext cx="6917286" cy="2271518"/>
            <a:chOff x="1019814" y="3354928"/>
            <a:chExt cx="7133585" cy="2841617"/>
          </a:xfrm>
        </p:grpSpPr>
        <p:sp>
          <p:nvSpPr>
            <p:cNvPr id="22" name="圆角矩形标注 21"/>
            <p:cNvSpPr/>
            <p:nvPr/>
          </p:nvSpPr>
          <p:spPr bwMode="auto">
            <a:xfrm>
              <a:off x="1019814" y="3354928"/>
              <a:ext cx="7133585" cy="2841617"/>
            </a:xfrm>
            <a:prstGeom prst="wedgeRoundRectCallout">
              <a:avLst>
                <a:gd name="adj1" fmla="val -20766"/>
                <a:gd name="adj2" fmla="val -60652"/>
                <a:gd name="adj3" fmla="val 16667"/>
              </a:avLst>
            </a:prstGeom>
            <a:noFill/>
            <a:ln w="190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086338" y="3383837"/>
              <a:ext cx="7034042" cy="2653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 algn="just"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在导入数据之前，</a:t>
              </a:r>
              <a:r>
                <a:rPr 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Sqoop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使用</a:t>
              </a:r>
              <a:r>
                <a:rPr 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JDBC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检查导入的数据表，检索出表中的所有列以及列的</a:t>
              </a:r>
              <a:r>
                <a:rPr 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SQL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数据类型，并将这些</a:t>
              </a:r>
              <a:r>
                <a:rPr 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SQL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类型映射为</a:t>
              </a:r>
              <a:r>
                <a:rPr 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Java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数据类型，在转换后的</a:t>
              </a:r>
              <a:r>
                <a:rPr 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MapReduce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应用中使用这些对应的</a:t>
              </a:r>
              <a:r>
                <a:rPr 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Java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类型来保存字段的值，</a:t>
              </a:r>
              <a:r>
                <a:rPr 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Sqoop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的代码生成器使用这些信息来创建对应表的类，用于保存从表中抽取的记录。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10.1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Sqoop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概述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178181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Sqoop原理</a:t>
            </a:r>
          </a:p>
        </p:txBody>
      </p:sp>
      <p:grpSp>
        <p:nvGrpSpPr>
          <p:cNvPr id="12" name="组合 30"/>
          <p:cNvGrpSpPr/>
          <p:nvPr/>
        </p:nvGrpSpPr>
        <p:grpSpPr bwMode="auto">
          <a:xfrm>
            <a:off x="1170051" y="2119376"/>
            <a:ext cx="3182492" cy="401193"/>
            <a:chOff x="900725" y="1981055"/>
            <a:chExt cx="6058068" cy="495082"/>
          </a:xfrm>
        </p:grpSpPr>
        <p:sp>
          <p:nvSpPr>
            <p:cNvPr id="13" name="圆角矩形 1"/>
            <p:cNvSpPr>
              <a:spLocks noChangeArrowheads="1"/>
            </p:cNvSpPr>
            <p:nvPr/>
          </p:nvSpPr>
          <p:spPr bwMode="auto">
            <a:xfrm>
              <a:off x="900725" y="1985600"/>
              <a:ext cx="6058068" cy="490537"/>
            </a:xfrm>
            <a:prstGeom prst="roundRect">
              <a:avLst>
                <a:gd name="adj" fmla="val 16667"/>
              </a:avLst>
            </a:prstGeom>
            <a:solidFill>
              <a:srgbClr val="6B8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14" name="矩形 14"/>
            <p:cNvSpPr>
              <a:spLocks noChangeArrowheads="1"/>
            </p:cNvSpPr>
            <p:nvPr/>
          </p:nvSpPr>
          <p:spPr bwMode="auto">
            <a:xfrm>
              <a:off x="1235089" y="1981055"/>
              <a:ext cx="4308621" cy="493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  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导出原理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159276" y="3068578"/>
            <a:ext cx="6917286" cy="1978910"/>
            <a:chOff x="1019814" y="3354928"/>
            <a:chExt cx="7133585" cy="2475571"/>
          </a:xfrm>
        </p:grpSpPr>
        <p:sp>
          <p:nvSpPr>
            <p:cNvPr id="16" name="圆角矩形标注 15"/>
            <p:cNvSpPr/>
            <p:nvPr/>
          </p:nvSpPr>
          <p:spPr bwMode="auto">
            <a:xfrm>
              <a:off x="1019814" y="3354928"/>
              <a:ext cx="7133585" cy="2475571"/>
            </a:xfrm>
            <a:prstGeom prst="wedgeRoundRectCallout">
              <a:avLst>
                <a:gd name="adj1" fmla="val -20766"/>
                <a:gd name="adj2" fmla="val -60652"/>
                <a:gd name="adj3" fmla="val 16667"/>
              </a:avLst>
            </a:prstGeom>
            <a:noFill/>
            <a:ln w="190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086338" y="3383837"/>
              <a:ext cx="7034042" cy="21334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 algn="just"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在导出数据前，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Sqoop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会根据目标表的定义生成一个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Java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类，这个生成的类能够从文本中解析出记录数据，并能够向表中插入类型合适的值，然后启动一个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MapReduce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作业，从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HDFS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中读取源数据文件，使用生成的类解析出记录，并且执行选定的导出方法。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817865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10.2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Sqoop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安装配置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77137" y="1946773"/>
            <a:ext cx="7321735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  <a:buClrTx/>
              <a:buSzTx/>
              <a:buFontTx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本书将采用编写时最新稳定版本Sqoop-1.4.6来讲解Sqoop的安装配置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1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477" y="3015453"/>
            <a:ext cx="5590730" cy="3409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1003300" y="1455014"/>
            <a:ext cx="30444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 Sqoop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的下载安装</a:t>
            </a:r>
            <a:endParaRPr lang="zh-CN" altLang="en-US" sz="2000" b="1"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10.2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Sqoop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安装配置</a:t>
            </a:r>
          </a:p>
        </p:txBody>
      </p:sp>
      <p:sp>
        <p:nvSpPr>
          <p:cNvPr id="2" name="矩形 1"/>
          <p:cNvSpPr/>
          <p:nvPr/>
        </p:nvSpPr>
        <p:spPr>
          <a:xfrm>
            <a:off x="1003300" y="1308710"/>
            <a:ext cx="30444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 Sqoop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的配置</a:t>
            </a:r>
            <a:endParaRPr lang="zh-CN" altLang="en-US" sz="2000" b="1" dirty="0"/>
          </a:p>
        </p:txBody>
      </p:sp>
      <p:grpSp>
        <p:nvGrpSpPr>
          <p:cNvPr id="5" name="组合 4"/>
          <p:cNvGrpSpPr/>
          <p:nvPr/>
        </p:nvGrpSpPr>
        <p:grpSpPr>
          <a:xfrm>
            <a:off x="984486" y="1932641"/>
            <a:ext cx="7223796" cy="1605793"/>
            <a:chOff x="984486" y="2139905"/>
            <a:chExt cx="7223796" cy="160579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6AF94C7D-8B70-7C44-AC4F-5C4BEA91715E}"/>
                </a:ext>
              </a:extLst>
            </p:cNvPr>
            <p:cNvSpPr/>
            <p:nvPr/>
          </p:nvSpPr>
          <p:spPr bwMode="auto">
            <a:xfrm>
              <a:off x="984486" y="2139905"/>
              <a:ext cx="7223796" cy="16057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7" name="文本框 3"/>
            <p:cNvSpPr txBox="1"/>
            <p:nvPr/>
          </p:nvSpPr>
          <p:spPr>
            <a:xfrm>
              <a:off x="994537" y="2176038"/>
              <a:ext cx="720598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600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修改</a:t>
              </a:r>
              <a:r>
                <a:rPr lang="en-US" altLang="zh-CN" sz="1600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sqoop-env.sh</a:t>
              </a:r>
              <a:r>
                <a:rPr lang="zh-CN" altLang="en-US" sz="1600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配置文件，添加</a:t>
              </a:r>
              <a:r>
                <a:rPr lang="en-US" altLang="zh-CN" sz="1600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Hadoop</a:t>
              </a:r>
              <a:r>
                <a:rPr lang="zh-CN" altLang="en-US" sz="1600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环境</a:t>
              </a:r>
              <a:endPara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export HADOOP_COMMON_HOME=/export/servers/hadoop-2.7.4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export HADOOP_MAPRED_HOME=/export/servers/hadoop-2.7.4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export HIVE_HOME=/export/servers/apache-hive-1.2.1-bin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978390" y="3791922"/>
            <a:ext cx="7223796" cy="1236462"/>
            <a:chOff x="978390" y="4096722"/>
            <a:chExt cx="7223796" cy="1236462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6AF94C7D-8B70-7C44-AC4F-5C4BEA91715E}"/>
                </a:ext>
              </a:extLst>
            </p:cNvPr>
            <p:cNvSpPr/>
            <p:nvPr/>
          </p:nvSpPr>
          <p:spPr bwMode="auto">
            <a:xfrm>
              <a:off x="978390" y="4096722"/>
              <a:ext cx="7223796" cy="12364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9" name="文本框 3"/>
            <p:cNvSpPr txBox="1"/>
            <p:nvPr/>
          </p:nvSpPr>
          <p:spPr>
            <a:xfrm>
              <a:off x="988441" y="4120662"/>
              <a:ext cx="72059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600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修改</a:t>
              </a:r>
              <a:r>
                <a:rPr lang="en-US" altLang="zh-CN" sz="1600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profile</a:t>
              </a:r>
              <a:r>
                <a:rPr lang="zh-CN" altLang="en-US" sz="1600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文件，添加</a:t>
              </a:r>
              <a:r>
                <a:rPr lang="en-US" altLang="zh-CN" sz="1600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Sqoop</a:t>
              </a:r>
              <a:r>
                <a:rPr lang="zh-CN" altLang="en-US" sz="1600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环境</a:t>
              </a:r>
              <a:endPara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export SQOOP_HOME=/export/servers/sqoop-1.4.6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export PATH=$PATH:$SQOOP_HOME/bin: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72294" y="5297634"/>
            <a:ext cx="7223796" cy="618231"/>
            <a:chOff x="972294" y="5639010"/>
            <a:chExt cx="7223796" cy="618231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6AF94C7D-8B70-7C44-AC4F-5C4BEA91715E}"/>
                </a:ext>
              </a:extLst>
            </p:cNvPr>
            <p:cNvSpPr/>
            <p:nvPr/>
          </p:nvSpPr>
          <p:spPr bwMode="auto">
            <a:xfrm>
              <a:off x="972294" y="5639010"/>
              <a:ext cx="7223796" cy="6182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1" name="文本框 3"/>
            <p:cNvSpPr txBox="1"/>
            <p:nvPr/>
          </p:nvSpPr>
          <p:spPr>
            <a:xfrm>
              <a:off x="982345" y="5687334"/>
              <a:ext cx="72059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600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将</a:t>
              </a:r>
              <a:r>
                <a:rPr lang="en-US" altLang="zh-CN" sz="1600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mysql-connector-java-5.1.32.jar</a:t>
              </a:r>
              <a:r>
                <a:rPr lang="zh-CN" altLang="en-US" sz="1600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包上传至</a:t>
              </a:r>
              <a:r>
                <a:rPr lang="en-US" altLang="zh-CN" sz="1600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Sqoop</a:t>
              </a:r>
              <a:r>
                <a:rPr lang="zh-CN" altLang="en-US" sz="1600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解压包目录的</a:t>
              </a:r>
              <a:r>
                <a:rPr lang="en-US" altLang="zh-CN" sz="1600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lib</a:t>
              </a:r>
              <a:r>
                <a:rPr lang="zh-CN" altLang="en-US" sz="1600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目录下</a:t>
              </a:r>
              <a:endPara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33285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10.2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Sqoop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安装配置</a:t>
            </a:r>
          </a:p>
        </p:txBody>
      </p:sp>
      <p:sp>
        <p:nvSpPr>
          <p:cNvPr id="2" name="矩形 1"/>
          <p:cNvSpPr/>
          <p:nvPr/>
        </p:nvSpPr>
        <p:spPr>
          <a:xfrm>
            <a:off x="1003300" y="1247750"/>
            <a:ext cx="30444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  Sqoop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的效果测试</a:t>
            </a:r>
            <a:endParaRPr lang="zh-CN" altLang="en-US" sz="2000" b="1" dirty="0"/>
          </a:p>
        </p:txBody>
      </p:sp>
      <p:pic>
        <p:nvPicPr>
          <p:cNvPr id="4098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93" y="3304032"/>
            <a:ext cx="7055612" cy="301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组合 13"/>
          <p:cNvGrpSpPr/>
          <p:nvPr/>
        </p:nvGrpSpPr>
        <p:grpSpPr>
          <a:xfrm>
            <a:off x="970625" y="1816818"/>
            <a:ext cx="7223796" cy="1236462"/>
            <a:chOff x="978390" y="4096722"/>
            <a:chExt cx="7223796" cy="1236462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6AF94C7D-8B70-7C44-AC4F-5C4BEA91715E}"/>
                </a:ext>
              </a:extLst>
            </p:cNvPr>
            <p:cNvSpPr/>
            <p:nvPr/>
          </p:nvSpPr>
          <p:spPr bwMode="auto">
            <a:xfrm>
              <a:off x="978390" y="4096722"/>
              <a:ext cx="7223796" cy="12364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6" name="文本框 3"/>
            <p:cNvSpPr txBox="1"/>
            <p:nvPr/>
          </p:nvSpPr>
          <p:spPr>
            <a:xfrm>
              <a:off x="988441" y="4120662"/>
              <a:ext cx="72059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600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执行</a:t>
              </a:r>
              <a:r>
                <a:rPr lang="en-US" altLang="zh-CN" sz="1600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Sqoop</a:t>
              </a:r>
              <a:r>
                <a:rPr lang="zh-CN" altLang="en-US" sz="1600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相关指令来验证</a:t>
              </a:r>
              <a:r>
                <a:rPr lang="en-US" altLang="zh-CN" sz="1600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Sqoop</a:t>
              </a:r>
              <a:r>
                <a:rPr lang="zh-CN" altLang="en-US" sz="1600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的执行效果</a:t>
              </a:r>
              <a:endPara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sqoop list-databases -connect jdbc:mysql://localhost:3306/ --username root \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					           --password 123456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460403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10.3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Sqoop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指令介绍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361061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Sqoop</a:t>
            </a:r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指令使用方法查询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74852" y="1789049"/>
            <a:ext cx="713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  <a:buClrTx/>
              <a:buSzTx/>
              <a:buFontTx/>
            </a:pP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Sqoop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作为一款工具，开发者只需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掌握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工具的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使用方式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，它提供了一系列的工具指令，来进行数据的导入、导出操作等，开发人员只需输入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sqoop help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帮助指令查看帮助文档，如下所示。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2310" y="3073019"/>
            <a:ext cx="6127877" cy="3455544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10.3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Sqoop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指令介绍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361061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Sqoop</a:t>
            </a:r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指令使用方法查询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40308" y="1781937"/>
            <a:ext cx="71374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  <a:buClrTx/>
              <a:buSzTx/>
              <a:buFontTx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执行Sqoop相关指令时，需要指定各种指令参数，可以使用“</a:t>
            </a: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sqoop help command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”指令来进行查看。例如查看</a:t>
            </a: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数据导入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import指令使用方式，可以使用“</a:t>
            </a: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sqoop help import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”指令进行查看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，如下图所示。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6977" y="3051937"/>
            <a:ext cx="6253797" cy="325132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10.4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Sqoop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数据导入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36372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MySQL表数据导入HDFS</a:t>
            </a:r>
          </a:p>
        </p:txBody>
      </p:sp>
      <p:pic>
        <p:nvPicPr>
          <p:cNvPr id="10" name="Picture 7" descr="总结小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22" y="1905559"/>
            <a:ext cx="2654702" cy="430941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2932156" y="2911228"/>
            <a:ext cx="5090180" cy="2311266"/>
            <a:chOff x="3108325" y="2827338"/>
            <a:chExt cx="5319513" cy="2311266"/>
          </a:xfrm>
        </p:grpSpPr>
        <p:sp>
          <p:nvSpPr>
            <p:cNvPr id="14" name="矩形 13"/>
            <p:cNvSpPr>
              <a:spLocks noChangeArrowheads="1"/>
            </p:cNvSpPr>
            <p:nvPr/>
          </p:nvSpPr>
          <p:spPr bwMode="auto">
            <a:xfrm>
              <a:off x="3148267" y="2830280"/>
              <a:ext cx="5279571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indent="457200"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Sqoop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</a:t>
              </a:r>
              <a:r>
                <a:rPr lang="zh-CN" altLang="en-US" sz="16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导入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import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）是将</a:t>
              </a:r>
              <a:r>
                <a:rPr lang="zh-CN" altLang="en-US" sz="16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关系型数据库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中的单个表数据导入到</a:t>
              </a:r>
              <a:r>
                <a:rPr lang="en-US" altLang="zh-CN" sz="16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HDFS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16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Hive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等具有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Hadoop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分布式存储结构的文件系统中，表中的每一行都被视为一条记录，所有记录默认以</a:t>
              </a:r>
              <a:r>
                <a:rPr lang="zh-CN" altLang="en-US" sz="16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文本文件格式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进行逐行存储，还可以以</a:t>
              </a:r>
              <a:r>
                <a:rPr lang="zh-CN" altLang="en-US" sz="16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二进制形式存储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，例如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Avro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文件格式、序列文件格式（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SequenceFile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）。</a:t>
              </a:r>
              <a:endParaRPr lang="zh-CN" altLang="en-US" sz="1600" dirty="0"/>
            </a:p>
          </p:txBody>
        </p:sp>
        <p:sp>
          <p:nvSpPr>
            <p:cNvPr id="15" name="圆角矩形标注 14"/>
            <p:cNvSpPr/>
            <p:nvPr/>
          </p:nvSpPr>
          <p:spPr bwMode="auto">
            <a:xfrm>
              <a:off x="3108325" y="2827338"/>
              <a:ext cx="5319513" cy="2306948"/>
            </a:xfrm>
            <a:prstGeom prst="wedgeRoundRectCallout">
              <a:avLst>
                <a:gd name="adj1" fmla="val -55920"/>
                <a:gd name="adj2" fmla="val 18896"/>
                <a:gd name="adj3" fmla="val 16667"/>
              </a:avLst>
            </a:prstGeom>
            <a:noFill/>
            <a:ln w="190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>
                <a:latin typeface="Arial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10.4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Sqoop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数据导入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36372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MySQL表数据导入HDFS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984486" y="2847041"/>
            <a:ext cx="7225746" cy="3406799"/>
            <a:chOff x="984486" y="2139905"/>
            <a:chExt cx="7225746" cy="3406799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6AF94C7D-8B70-7C44-AC4F-5C4BEA91715E}"/>
                </a:ext>
              </a:extLst>
            </p:cNvPr>
            <p:cNvSpPr/>
            <p:nvPr/>
          </p:nvSpPr>
          <p:spPr bwMode="auto">
            <a:xfrm>
              <a:off x="984486" y="2139905"/>
              <a:ext cx="7223796" cy="34067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4" name="文本框 3"/>
            <p:cNvSpPr txBox="1"/>
            <p:nvPr/>
          </p:nvSpPr>
          <p:spPr>
            <a:xfrm>
              <a:off x="1004252" y="2176038"/>
              <a:ext cx="7205980" cy="3370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  DROP TABLE IF EXISTS `emp`;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  CREATE TABLE `emp` (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     `id` int(11) NOT NULL,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     `name` varchar(100) DEFAULT NULL,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     `deg` varchar(100) DEFAULT NULL,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     `salary` int(11) DEFAULT NULL,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     `dept` varchar(10) DEFAULT NULL,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      PRIMARY KEY (`id`)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  );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975971" y="2077805"/>
            <a:ext cx="334258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1.  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创建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MySQL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数据表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emp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3189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10.4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Sqoop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数据导入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36372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MySQL表数据导入HDFS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984486" y="2953916"/>
            <a:ext cx="7225746" cy="2116845"/>
            <a:chOff x="984486" y="2139905"/>
            <a:chExt cx="7225746" cy="2116845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6AF94C7D-8B70-7C44-AC4F-5C4BEA91715E}"/>
                </a:ext>
              </a:extLst>
            </p:cNvPr>
            <p:cNvSpPr/>
            <p:nvPr/>
          </p:nvSpPr>
          <p:spPr bwMode="auto">
            <a:xfrm>
              <a:off x="984486" y="2139905"/>
              <a:ext cx="7223796" cy="21168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4" name="文本框 3"/>
            <p:cNvSpPr txBox="1"/>
            <p:nvPr/>
          </p:nvSpPr>
          <p:spPr>
            <a:xfrm>
              <a:off x="1004252" y="2176038"/>
              <a:ext cx="720598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  INSERT INTO `emp` VALUES ('1201', 'gopal', 'manager', '50000', 'TP');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  INSERT INTO `emp` VALUES ('1202', 'manisha', 'Proof reader', '50000', 'TP');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  INSERT INTO `emp` VALUES ('1203', 'khalil', 'php dev', '30000', 'AC');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  INSERT INTO `emp` VALUES ('1204', 'prasanth', 'php dev', '30000', 'AC');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  INSERT INTO `emp` VALUES ('1205', 'kranthi', 'admin', '20000', 'TP');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971251" y="2077805"/>
            <a:ext cx="411202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2.  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向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MySQL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数据表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emp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插入数据</a:t>
            </a:r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16070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✎ 学习目标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3604499" y="2313107"/>
            <a:ext cx="2261665" cy="2600090"/>
            <a:chOff x="3556495" y="2206405"/>
            <a:chExt cx="2589781" cy="3028586"/>
          </a:xfrm>
          <a:noFill/>
        </p:grpSpPr>
        <p:sp>
          <p:nvSpPr>
            <p:cNvPr id="37" name="弧形 36"/>
            <p:cNvSpPr/>
            <p:nvPr/>
          </p:nvSpPr>
          <p:spPr bwMode="auto">
            <a:xfrm rot="5400000">
              <a:off x="3977686" y="3085583"/>
              <a:ext cx="1313362" cy="1314624"/>
            </a:xfrm>
            <a:prstGeom prst="arc">
              <a:avLst>
                <a:gd name="adj1" fmla="val 5382197"/>
                <a:gd name="adj2" fmla="val 0"/>
              </a:avLst>
            </a:prstGeom>
            <a:grpFill/>
            <a:ln w="57150" cap="flat" cmpd="sng" algn="ctr">
              <a:noFill/>
              <a:prstDash val="solid"/>
              <a:round/>
              <a:headEnd type="oval" w="sm" len="sm"/>
              <a:tailEnd type="oval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弧形 37"/>
            <p:cNvSpPr/>
            <p:nvPr/>
          </p:nvSpPr>
          <p:spPr bwMode="auto">
            <a:xfrm>
              <a:off x="4091608" y="3202751"/>
              <a:ext cx="1083701" cy="1083986"/>
            </a:xfrm>
            <a:prstGeom prst="arc">
              <a:avLst>
                <a:gd name="adj1" fmla="val 10763236"/>
                <a:gd name="adj2" fmla="val 0"/>
              </a:avLst>
            </a:prstGeom>
            <a:grpFill/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弧形 38"/>
            <p:cNvSpPr/>
            <p:nvPr/>
          </p:nvSpPr>
          <p:spPr bwMode="auto">
            <a:xfrm rot="16200000">
              <a:off x="4173061" y="3346775"/>
              <a:ext cx="897156" cy="823686"/>
            </a:xfrm>
            <a:prstGeom prst="arc">
              <a:avLst>
                <a:gd name="adj1" fmla="val 16251812"/>
                <a:gd name="adj2" fmla="val 0"/>
              </a:avLst>
            </a:prstGeom>
            <a:grpFill/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3111" name="组合 3"/>
            <p:cNvGrpSpPr/>
            <p:nvPr/>
          </p:nvGrpSpPr>
          <p:grpSpPr>
            <a:xfrm>
              <a:off x="3556495" y="2206405"/>
              <a:ext cx="484077" cy="3028586"/>
              <a:chOff x="3553396" y="2205709"/>
              <a:chExt cx="485481" cy="3029987"/>
            </a:xfrm>
            <a:grpFill/>
          </p:grpSpPr>
          <p:sp>
            <p:nvSpPr>
              <p:cNvPr id="44" name="TextBox 43"/>
              <p:cNvSpPr txBox="1"/>
              <p:nvPr/>
            </p:nvSpPr>
            <p:spPr>
              <a:xfrm rot="18892830">
                <a:off x="3261780" y="2497325"/>
                <a:ext cx="1041441" cy="45820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>
                <a:spAutoFit/>
              </a:bodyPr>
              <a:lstStyle/>
              <a:p>
                <a:pPr marR="0" defTabSz="914400">
                  <a:buClrTx/>
                  <a:buSzTx/>
                  <a:buFontTx/>
                  <a:defRPr/>
                </a:pPr>
                <a:r>
                  <a:rPr kumimoji="0" lang="zh-CN" altLang="en-US" sz="2000" b="1" kern="1200" cap="none" spc="300" normalizeH="0" baseline="0" noProof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了解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 rot="3026289">
                <a:off x="3289052" y="4485870"/>
                <a:ext cx="1041442" cy="45820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>
                <a:spAutoFit/>
              </a:bodyPr>
              <a:lstStyle/>
              <a:p>
                <a:pPr marR="0" defTabSz="914400">
                  <a:buClrTx/>
                  <a:buSzTx/>
                  <a:buFontTx/>
                  <a:defRPr/>
                </a:pPr>
                <a:r>
                  <a:rPr kumimoji="0" lang="zh-CN" altLang="en-US" sz="2000" b="1" kern="1200" cap="none" spc="300" normalizeH="0" baseline="0" noProof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掌握</a:t>
                </a: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 rot="3181581" flipH="1">
              <a:off x="5143708" y="2735935"/>
              <a:ext cx="1041441" cy="456754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zh-CN" altLang="zh-CN" sz="2000" b="1" kern="1200" cap="none" spc="30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熟悉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 rot="8102442" flipH="1" flipV="1">
              <a:off x="5106214" y="4338532"/>
              <a:ext cx="1040062" cy="464671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zh-CN" altLang="en-US" sz="2000" b="1" kern="1200" cap="none" spc="30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熟悉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50558" y="1468889"/>
            <a:ext cx="3354386" cy="1143188"/>
            <a:chOff x="153988" y="1614313"/>
            <a:chExt cx="3354386" cy="1141457"/>
          </a:xfrm>
        </p:grpSpPr>
        <p:sp>
          <p:nvSpPr>
            <p:cNvPr id="3101" name="矩形 5"/>
            <p:cNvSpPr/>
            <p:nvPr/>
          </p:nvSpPr>
          <p:spPr>
            <a:xfrm>
              <a:off x="752159" y="1737820"/>
              <a:ext cx="2756215" cy="10141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indent="-457200">
                <a:lnSpc>
                  <a:spcPts val="3600"/>
                </a:lnSpc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了解</a:t>
              </a:r>
              <a:r>
                <a:rPr lang="en-US" altLang="zh-CN" b="1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Sqoop</a:t>
              </a: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的基本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-457200">
                <a:lnSpc>
                  <a:spcPts val="3600"/>
                </a:lnSpc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概念</a:t>
              </a:r>
              <a:endParaRPr lang="en-US" altLang="zh-CN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102" name="组合 16"/>
            <p:cNvGrpSpPr/>
            <p:nvPr/>
          </p:nvGrpSpPr>
          <p:grpSpPr>
            <a:xfrm>
              <a:off x="466536" y="2103548"/>
              <a:ext cx="2179369" cy="652222"/>
              <a:chOff x="860198" y="2352244"/>
              <a:chExt cx="2178276" cy="652213"/>
            </a:xfrm>
          </p:grpSpPr>
          <p:cxnSp>
            <p:nvCxnSpPr>
              <p:cNvPr id="3106" name="直接连接符 7"/>
              <p:cNvCxnSpPr/>
              <p:nvPr/>
            </p:nvCxnSpPr>
            <p:spPr>
              <a:xfrm>
                <a:off x="860198" y="2352244"/>
                <a:ext cx="372267" cy="652213"/>
              </a:xfrm>
              <a:prstGeom prst="line">
                <a:avLst/>
              </a:prstGeom>
              <a:ln w="28575" cap="flat" cmpd="sng">
                <a:solidFill>
                  <a:srgbClr val="1369B2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3107" name="直接连接符 10"/>
              <p:cNvCxnSpPr/>
              <p:nvPr/>
            </p:nvCxnSpPr>
            <p:spPr>
              <a:xfrm>
                <a:off x="1222939" y="3004457"/>
                <a:ext cx="1815535" cy="0"/>
              </a:xfrm>
              <a:prstGeom prst="line">
                <a:avLst/>
              </a:prstGeom>
              <a:ln w="28575" cap="flat" cmpd="sng">
                <a:solidFill>
                  <a:srgbClr val="1369B2"/>
                </a:solidFill>
                <a:prstDash val="solid"/>
                <a:headEnd type="none" w="med" len="med"/>
                <a:tailEnd type="oval" w="med" len="med"/>
              </a:ln>
            </p:spPr>
          </p:cxnSp>
        </p:grpSp>
        <p:grpSp>
          <p:nvGrpSpPr>
            <p:cNvPr id="3103" name="组合 15"/>
            <p:cNvGrpSpPr/>
            <p:nvPr/>
          </p:nvGrpSpPr>
          <p:grpSpPr>
            <a:xfrm>
              <a:off x="153988" y="1614313"/>
              <a:ext cx="474819" cy="522307"/>
              <a:chOff x="1232465" y="3529898"/>
              <a:chExt cx="474581" cy="522300"/>
            </a:xfrm>
          </p:grpSpPr>
          <p:sp>
            <p:nvSpPr>
              <p:cNvPr id="51" name="椭圆 50"/>
              <p:cNvSpPr/>
              <p:nvPr/>
            </p:nvSpPr>
            <p:spPr bwMode="auto">
              <a:xfrm>
                <a:off x="1232465" y="3557671"/>
                <a:ext cx="474424" cy="475524"/>
              </a:xfrm>
              <a:prstGeom prst="ellipse">
                <a:avLst/>
              </a:prstGeom>
              <a:solidFill>
                <a:srgbClr val="1369B2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287999" y="3529139"/>
                <a:ext cx="334795" cy="523077"/>
              </a:xfrm>
              <a:prstGeom prst="rect">
                <a:avLst/>
              </a:prstGeom>
              <a:noFill/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marR="0" defTabSz="914400">
                  <a:buClrTx/>
                  <a:buSzTx/>
                  <a:buFontTx/>
                  <a:defRPr/>
                </a:pPr>
                <a:r>
                  <a:rPr kumimoji="0" lang="en-US" altLang="zh-CN" sz="2800" b="1" kern="1200" cap="none" spc="0" normalizeH="0" baseline="0" noProof="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endParaRPr kumimoji="0" lang="zh-CN" altLang="en-US" sz="2800" b="1" kern="1200" cap="none" spc="0" normalizeH="0" baseline="0" noProof="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5912084" y="1508236"/>
            <a:ext cx="2706520" cy="1103314"/>
            <a:chOff x="6253163" y="2110383"/>
            <a:chExt cx="2443162" cy="1099542"/>
          </a:xfrm>
        </p:grpSpPr>
        <p:grpSp>
          <p:nvGrpSpPr>
            <p:cNvPr id="3094" name="组合 32"/>
            <p:cNvGrpSpPr/>
            <p:nvPr/>
          </p:nvGrpSpPr>
          <p:grpSpPr>
            <a:xfrm flipH="1">
              <a:off x="6253163" y="2557463"/>
              <a:ext cx="2178050" cy="652462"/>
              <a:chOff x="860198" y="2352244"/>
              <a:chExt cx="2178276" cy="652213"/>
            </a:xfrm>
          </p:grpSpPr>
          <p:cxnSp>
            <p:nvCxnSpPr>
              <p:cNvPr id="3099" name="直接连接符 33"/>
              <p:cNvCxnSpPr/>
              <p:nvPr/>
            </p:nvCxnSpPr>
            <p:spPr>
              <a:xfrm>
                <a:off x="860198" y="2352244"/>
                <a:ext cx="372267" cy="652213"/>
              </a:xfrm>
              <a:prstGeom prst="line">
                <a:avLst/>
              </a:prstGeom>
              <a:ln w="28575" cap="flat" cmpd="sng">
                <a:solidFill>
                  <a:srgbClr val="1369B2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3100" name="直接连接符 34"/>
              <p:cNvCxnSpPr/>
              <p:nvPr/>
            </p:nvCxnSpPr>
            <p:spPr>
              <a:xfrm>
                <a:off x="1222939" y="3004457"/>
                <a:ext cx="1815535" cy="0"/>
              </a:xfrm>
              <a:prstGeom prst="line">
                <a:avLst/>
              </a:prstGeom>
              <a:ln w="28575" cap="flat" cmpd="sng">
                <a:solidFill>
                  <a:srgbClr val="1369B2"/>
                </a:solidFill>
                <a:prstDash val="solid"/>
                <a:headEnd type="none" w="med" len="med"/>
                <a:tailEnd type="oval" w="med" len="med"/>
              </a:ln>
            </p:spPr>
          </p:cxnSp>
        </p:grpSp>
        <p:grpSp>
          <p:nvGrpSpPr>
            <p:cNvPr id="3095" name="组合 35"/>
            <p:cNvGrpSpPr/>
            <p:nvPr/>
          </p:nvGrpSpPr>
          <p:grpSpPr>
            <a:xfrm>
              <a:off x="8223250" y="2110383"/>
              <a:ext cx="473075" cy="520186"/>
              <a:chOff x="1232465" y="3530616"/>
              <a:chExt cx="474415" cy="520639"/>
            </a:xfrm>
          </p:grpSpPr>
          <p:sp>
            <p:nvSpPr>
              <p:cNvPr id="59" name="椭圆 58"/>
              <p:cNvSpPr/>
              <p:nvPr/>
            </p:nvSpPr>
            <p:spPr bwMode="auto">
              <a:xfrm>
                <a:off x="1232465" y="3559119"/>
                <a:ext cx="474415" cy="475035"/>
              </a:xfrm>
              <a:prstGeom prst="ellipse">
                <a:avLst/>
              </a:prstGeom>
              <a:solidFill>
                <a:srgbClr val="1369B2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300921" y="3530616"/>
                <a:ext cx="335911" cy="520639"/>
              </a:xfrm>
              <a:prstGeom prst="rect">
                <a:avLst/>
              </a:prstGeom>
              <a:noFill/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marR="0" defTabSz="914400">
                  <a:buClrTx/>
                  <a:buSzTx/>
                  <a:buFontTx/>
                  <a:defRPr/>
                </a:pPr>
                <a:r>
                  <a:rPr kumimoji="0" lang="en-US" altLang="zh-CN" sz="2800" b="1" kern="1200" cap="none" spc="0" normalizeH="0" baseline="0" noProof="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endParaRPr kumimoji="0" lang="zh-CN" altLang="en-US" sz="2800" b="1" kern="1200" cap="none" spc="0" normalizeH="0" baseline="0" noProof="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096" name="矩形 46"/>
            <p:cNvSpPr/>
            <p:nvPr/>
          </p:nvSpPr>
          <p:spPr>
            <a:xfrm>
              <a:off x="6299371" y="2181474"/>
              <a:ext cx="1992141" cy="10121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熟悉</a:t>
              </a:r>
              <a:r>
                <a:rPr lang="en-US" altLang="zh-CN" b="1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Sqoop</a:t>
              </a: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的常用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ts val="3600"/>
                </a:lnSpc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指令</a:t>
              </a:r>
              <a:endParaRPr lang="en-US" altLang="zh-CN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 bwMode="auto">
          <a:xfrm>
            <a:off x="1955510" y="1815467"/>
            <a:ext cx="5217795" cy="3633470"/>
            <a:chOff x="1593834" y="1626011"/>
            <a:chExt cx="5976309" cy="4233770"/>
          </a:xfrm>
        </p:grpSpPr>
        <p:sp>
          <p:nvSpPr>
            <p:cNvPr id="48" name="弧形 47"/>
            <p:cNvSpPr/>
            <p:nvPr/>
          </p:nvSpPr>
          <p:spPr bwMode="auto">
            <a:xfrm rot="5400000">
              <a:off x="3977696" y="3085588"/>
              <a:ext cx="1313342" cy="1314614"/>
            </a:xfrm>
            <a:prstGeom prst="arc">
              <a:avLst>
                <a:gd name="adj1" fmla="val 5382197"/>
                <a:gd name="adj2" fmla="val 0"/>
              </a:avLst>
            </a:prstGeom>
            <a:noFill/>
            <a:ln w="57150" cap="flat" cmpd="sng" algn="ctr">
              <a:solidFill>
                <a:srgbClr val="D5F4FF"/>
              </a:solidFill>
              <a:prstDash val="solid"/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49" name="弧形 48"/>
            <p:cNvSpPr/>
            <p:nvPr/>
          </p:nvSpPr>
          <p:spPr bwMode="auto">
            <a:xfrm>
              <a:off x="4091612" y="3202759"/>
              <a:ext cx="1083692" cy="1083969"/>
            </a:xfrm>
            <a:prstGeom prst="arc">
              <a:avLst>
                <a:gd name="adj1" fmla="val 10763236"/>
                <a:gd name="adj2" fmla="val 0"/>
              </a:avLst>
            </a:prstGeom>
            <a:noFill/>
            <a:ln w="57150" cap="flat" cmpd="sng" algn="ctr">
              <a:solidFill>
                <a:srgbClr val="D5F4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50" name="弧形 49"/>
            <p:cNvSpPr/>
            <p:nvPr/>
          </p:nvSpPr>
          <p:spPr bwMode="auto">
            <a:xfrm rot="16200000">
              <a:off x="4173068" y="3346778"/>
              <a:ext cx="897142" cy="823679"/>
            </a:xfrm>
            <a:prstGeom prst="arc">
              <a:avLst>
                <a:gd name="adj1" fmla="val 16251812"/>
                <a:gd name="adj2" fmla="val 0"/>
              </a:avLst>
            </a:prstGeom>
            <a:noFill/>
            <a:ln w="57150" cap="flat" cmpd="sng" algn="ctr">
              <a:solidFill>
                <a:srgbClr val="D5F4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grpSp>
          <p:nvGrpSpPr>
            <p:cNvPr id="53" name="组合 3"/>
            <p:cNvGrpSpPr/>
            <p:nvPr/>
          </p:nvGrpSpPr>
          <p:grpSpPr bwMode="auto">
            <a:xfrm>
              <a:off x="1593834" y="1626011"/>
              <a:ext cx="5976309" cy="4233770"/>
              <a:chOff x="1593835" y="1626013"/>
              <a:chExt cx="5976311" cy="4233775"/>
            </a:xfrm>
          </p:grpSpPr>
          <p:graphicFrame>
            <p:nvGraphicFramePr>
              <p:cNvPr id="57" name="图表 2"/>
              <p:cNvGraphicFramePr/>
              <p:nvPr/>
            </p:nvGraphicFramePr>
            <p:xfrm>
              <a:off x="1593835" y="1626013"/>
              <a:ext cx="5976311" cy="42337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3" name="图表" r:id="rId5" imgW="6832600" imgH="4724400" progId="Excel.Chart.8">
                      <p:embed/>
                    </p:oleObj>
                  </mc:Choice>
                  <mc:Fallback>
                    <p:oleObj name="图表" r:id="rId5" imgW="6832600" imgH="4724400" progId="Excel.Chart.8">
                      <p:embed/>
                      <p:pic>
                        <p:nvPicPr>
                          <p:cNvPr id="0" name="图片 1044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93835" y="1626013"/>
                            <a:ext cx="5976311" cy="42337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8" name="TextBox 57"/>
              <p:cNvSpPr txBox="1"/>
              <p:nvPr/>
            </p:nvSpPr>
            <p:spPr>
              <a:xfrm rot="18712829">
                <a:off x="3057892" y="2621509"/>
                <a:ext cx="1041425" cy="45820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zh-CN" altLang="en-US" sz="2000" b="1" spc="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了解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4188723" y="4798081"/>
                <a:ext cx="1023690" cy="46614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zh-CN" altLang="en-US" sz="2000" b="1" spc="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掌握</a:t>
                </a: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 rot="3113413" flipH="1">
              <a:off x="5150362" y="2737401"/>
              <a:ext cx="1041425" cy="4582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熟悉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288711" y="5284069"/>
            <a:ext cx="3140554" cy="1115470"/>
            <a:chOff x="5653008" y="4213318"/>
            <a:chExt cx="3043317" cy="1116803"/>
          </a:xfrm>
        </p:grpSpPr>
        <p:sp>
          <p:nvSpPr>
            <p:cNvPr id="3087" name="矩形 51"/>
            <p:cNvSpPr/>
            <p:nvPr/>
          </p:nvSpPr>
          <p:spPr>
            <a:xfrm>
              <a:off x="5653008" y="4213318"/>
              <a:ext cx="2570383" cy="10168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marL="457200" indent="-457200">
                <a:lnSpc>
                  <a:spcPts val="3600"/>
                </a:lnSpc>
                <a:buFont typeface="Calibri" panose="020F0502020204030204" charset="0"/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掌握</a:t>
              </a:r>
              <a:r>
                <a:rPr lang="en-US" altLang="zh-CN" b="1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Sqoop</a:t>
              </a: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的安装配置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  <a:p>
              <a:pPr marL="457200" indent="-457200">
                <a:lnSpc>
                  <a:spcPts val="3600"/>
                </a:lnSpc>
                <a:buFont typeface="Calibri" panose="020F0502020204030204" charset="0"/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及导入导出操作</a:t>
              </a:r>
              <a:endParaRPr lang="en-US" altLang="zh-CN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3088" name="组合 38"/>
            <p:cNvGrpSpPr/>
            <p:nvPr/>
          </p:nvGrpSpPr>
          <p:grpSpPr>
            <a:xfrm rot="10800000">
              <a:off x="5685823" y="4225925"/>
              <a:ext cx="2745390" cy="652463"/>
              <a:chOff x="860198" y="2352244"/>
              <a:chExt cx="2745675" cy="652213"/>
            </a:xfrm>
          </p:grpSpPr>
          <p:cxnSp>
            <p:nvCxnSpPr>
              <p:cNvPr id="3092" name="直接连接符 39"/>
              <p:cNvCxnSpPr/>
              <p:nvPr/>
            </p:nvCxnSpPr>
            <p:spPr>
              <a:xfrm>
                <a:off x="860198" y="2352244"/>
                <a:ext cx="372267" cy="652213"/>
              </a:xfrm>
              <a:prstGeom prst="line">
                <a:avLst/>
              </a:prstGeom>
              <a:ln w="28575" cap="flat" cmpd="sng">
                <a:solidFill>
                  <a:srgbClr val="1369B2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3093" name="直接连接符 40"/>
              <p:cNvCxnSpPr/>
              <p:nvPr/>
            </p:nvCxnSpPr>
            <p:spPr>
              <a:xfrm rot="-10800000" flipH="1">
                <a:off x="1222939" y="3004457"/>
                <a:ext cx="2382934" cy="0"/>
              </a:xfrm>
              <a:prstGeom prst="line">
                <a:avLst/>
              </a:prstGeom>
              <a:ln w="28575" cap="flat" cmpd="sng">
                <a:solidFill>
                  <a:srgbClr val="1369B2"/>
                </a:solidFill>
                <a:prstDash val="solid"/>
                <a:headEnd type="none" w="med" len="med"/>
                <a:tailEnd type="oval" w="med" len="med"/>
              </a:ln>
            </p:spPr>
          </p:cxnSp>
        </p:grpSp>
        <p:grpSp>
          <p:nvGrpSpPr>
            <p:cNvPr id="3089" name="组合 41"/>
            <p:cNvGrpSpPr/>
            <p:nvPr/>
          </p:nvGrpSpPr>
          <p:grpSpPr>
            <a:xfrm flipH="1">
              <a:off x="8223391" y="4807527"/>
              <a:ext cx="472934" cy="522594"/>
              <a:chOff x="1232465" y="3534205"/>
              <a:chExt cx="474274" cy="521941"/>
            </a:xfrm>
          </p:grpSpPr>
          <p:sp>
            <p:nvSpPr>
              <p:cNvPr id="73" name="椭圆 72"/>
              <p:cNvSpPr/>
              <p:nvPr/>
            </p:nvSpPr>
            <p:spPr bwMode="auto">
              <a:xfrm>
                <a:off x="1232465" y="3559598"/>
                <a:ext cx="474274" cy="472952"/>
              </a:xfrm>
              <a:prstGeom prst="ellipse">
                <a:avLst/>
              </a:prstGeom>
              <a:solidFill>
                <a:srgbClr val="1369B2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305675" y="3534205"/>
                <a:ext cx="335812" cy="521941"/>
              </a:xfrm>
              <a:prstGeom prst="rect">
                <a:avLst/>
              </a:prstGeom>
              <a:noFill/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marR="0" defTabSz="914400">
                  <a:buClrTx/>
                  <a:buSzTx/>
                  <a:buFontTx/>
                  <a:defRPr/>
                </a:pPr>
                <a:r>
                  <a:rPr kumimoji="0" lang="en-US" altLang="zh-CN" sz="2800" b="1" kern="1200" cap="none" spc="0" normalizeH="0" baseline="0" noProof="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3</a:t>
                </a:r>
                <a:endParaRPr kumimoji="0" lang="zh-CN" altLang="en-US" sz="2800" b="1" kern="1200" cap="none" spc="0" normalizeH="0" baseline="0" noProof="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4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10.4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Sqoop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数据导入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36372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MySQL表数据导入HDFS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984486" y="2870791"/>
            <a:ext cx="7225746" cy="3037467"/>
            <a:chOff x="984486" y="2056780"/>
            <a:chExt cx="7225746" cy="3037467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6AF94C7D-8B70-7C44-AC4F-5C4BEA91715E}"/>
                </a:ext>
              </a:extLst>
            </p:cNvPr>
            <p:cNvSpPr/>
            <p:nvPr/>
          </p:nvSpPr>
          <p:spPr bwMode="auto">
            <a:xfrm>
              <a:off x="984486" y="2056780"/>
              <a:ext cx="7223796" cy="30374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4" name="文本框 3"/>
            <p:cNvSpPr txBox="1"/>
            <p:nvPr/>
          </p:nvSpPr>
          <p:spPr>
            <a:xfrm>
              <a:off x="1004252" y="2069163"/>
              <a:ext cx="7205980" cy="3001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  DROP TABLE IF EXISTS `emp_add`;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  CREATE TABLE `emp_add` (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     `id` int(11) NOT NULL,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     `hno` varchar(100) DEFAULT NULL,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     `street` varchar(100) DEFAULT NULL,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     `city` varchar(100) DEFAULT NULL,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     PRIMARY KEY (`id`)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  );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971482" y="2077805"/>
            <a:ext cx="547681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3.  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创建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MySQL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数据表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emp_add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74026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10.4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Sqoop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数据导入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36372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MySQL表数据导入HDFS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984486" y="2953916"/>
            <a:ext cx="7225746" cy="2116845"/>
            <a:chOff x="984486" y="2139905"/>
            <a:chExt cx="7225746" cy="2116845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6AF94C7D-8B70-7C44-AC4F-5C4BEA91715E}"/>
                </a:ext>
              </a:extLst>
            </p:cNvPr>
            <p:cNvSpPr/>
            <p:nvPr/>
          </p:nvSpPr>
          <p:spPr bwMode="auto">
            <a:xfrm>
              <a:off x="984486" y="2139905"/>
              <a:ext cx="7223796" cy="21168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4" name="文本框 3"/>
            <p:cNvSpPr txBox="1"/>
            <p:nvPr/>
          </p:nvSpPr>
          <p:spPr>
            <a:xfrm>
              <a:off x="1004252" y="2176038"/>
              <a:ext cx="720598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  INSERT INTO `emp_add` VALUES ('1201', '288A', 'vgiri', 'jublee');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  INSERT INTO `emp_add` VALUES ('1202', '108I', 'aoc', 'sec-bad');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  INSERT INTO `emp_add` VALUES ('1203', '144Z', 'pgutta', 'hyd');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  INSERT INTO `emp_add` VALUES ('1204', '78B', 'old city', 'sec-bad');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  INSERT INTO `emp_add` VALUES ('1205', '720X', 'hitec', 'sec-bad');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969096" y="2077805"/>
            <a:ext cx="6476737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4.  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向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MySQL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数据表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emp_add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插入数据</a:t>
            </a:r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1579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10.4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Sqoop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数据导入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36372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MySQL表数据导入HDFS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984486" y="2847041"/>
            <a:ext cx="7225746" cy="2713789"/>
            <a:chOff x="984486" y="2139905"/>
            <a:chExt cx="7225746" cy="2713789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6AF94C7D-8B70-7C44-AC4F-5C4BEA91715E}"/>
                </a:ext>
              </a:extLst>
            </p:cNvPr>
            <p:cNvSpPr/>
            <p:nvPr/>
          </p:nvSpPr>
          <p:spPr bwMode="auto">
            <a:xfrm>
              <a:off x="984486" y="2139905"/>
              <a:ext cx="7223796" cy="27137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4" name="文本框 3"/>
            <p:cNvSpPr txBox="1"/>
            <p:nvPr/>
          </p:nvSpPr>
          <p:spPr>
            <a:xfrm>
              <a:off x="1004252" y="2176038"/>
              <a:ext cx="720598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sqoop </a:t>
              </a:r>
              <a:r>
                <a:rPr lang="en-US" altLang="zh-CN" sz="1600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import</a:t>
              </a: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 \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--connect jdbc:mysql://hadoop01:3306/userdb \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--username root \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--password 123456 \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--target-dir /sqoopresult \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--table emp \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--num-mappers 1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978815" y="2077805"/>
            <a:ext cx="492814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5.  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将表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emp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的数据导入到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HDFS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文件系统</a:t>
            </a:r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51072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10.4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Sqoop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数据导入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36372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MySQL表数据导入HDFS</a:t>
            </a:r>
          </a:p>
        </p:txBody>
      </p:sp>
      <p:pic>
        <p:nvPicPr>
          <p:cNvPr id="5122" name="图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04" y="2865120"/>
            <a:ext cx="7088616" cy="30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023296" y="2160508"/>
            <a:ext cx="73013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6.  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HDFS UI</a:t>
            </a:r>
            <a:r>
              <a:rPr lang="zh-CN" altLang="zh-CN" sz="2000" b="1" dirty="0">
                <a:latin typeface="微软雅黑" pitchFamily="34" charset="-122"/>
                <a:ea typeface="微软雅黑" pitchFamily="34" charset="-122"/>
              </a:rPr>
              <a:t>界面查看数据结果文件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79901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10.4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Sqoop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数据导入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36372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MySQL表数据导入HDFS</a:t>
            </a:r>
          </a:p>
        </p:txBody>
      </p:sp>
      <p:sp>
        <p:nvSpPr>
          <p:cNvPr id="2" name="矩形 1"/>
          <p:cNvSpPr/>
          <p:nvPr/>
        </p:nvSpPr>
        <p:spPr>
          <a:xfrm>
            <a:off x="1023296" y="2160508"/>
            <a:ext cx="75981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7.  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使用相关指令，查看导入后的文件内容</a:t>
            </a:r>
          </a:p>
        </p:txBody>
      </p:sp>
      <p:pic>
        <p:nvPicPr>
          <p:cNvPr id="6146" name="图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770" y="2889504"/>
            <a:ext cx="6969877" cy="262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50772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10.4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Sqoop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数据导入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14020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增量导入</a:t>
            </a:r>
          </a:p>
        </p:txBody>
      </p:sp>
      <p:pic>
        <p:nvPicPr>
          <p:cNvPr id="17" name="Picture 7" descr="总结小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86" y="2027479"/>
            <a:ext cx="2654702" cy="430941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组合 17"/>
          <p:cNvGrpSpPr/>
          <p:nvPr/>
        </p:nvGrpSpPr>
        <p:grpSpPr>
          <a:xfrm>
            <a:off x="2456814" y="2706653"/>
            <a:ext cx="6077585" cy="2696620"/>
            <a:chOff x="2776812" y="2622763"/>
            <a:chExt cx="6123298" cy="2696620"/>
          </a:xfrm>
        </p:grpSpPr>
        <p:sp>
          <p:nvSpPr>
            <p:cNvPr id="19" name="矩形 18"/>
            <p:cNvSpPr>
              <a:spLocks noChangeArrowheads="1"/>
            </p:cNvSpPr>
            <p:nvPr/>
          </p:nvSpPr>
          <p:spPr bwMode="auto">
            <a:xfrm>
              <a:off x="2927641" y="2959360"/>
              <a:ext cx="5821638" cy="1884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indent="457200" algn="just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当</a:t>
              </a:r>
              <a:r>
                <a:rPr lang="en-US" altLang="zh-CN" sz="20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MySQL</a:t>
              </a:r>
              <a:r>
                <a:rPr lang="zh-CN" altLang="en-US" sz="20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表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中的</a:t>
              </a:r>
              <a:r>
                <a:rPr lang="zh-CN" altLang="en-US" sz="20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发生</a:t>
              </a:r>
              <a:r>
                <a:rPr lang="zh-CN" altLang="en-US" sz="20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新增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或</a:t>
              </a:r>
              <a:r>
                <a:rPr lang="zh-CN" altLang="en-US" sz="20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修改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变化，需要更新</a:t>
              </a: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HDFS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上对应的数据时，就可以使用</a:t>
              </a:r>
              <a:r>
                <a:rPr lang="en-US" altLang="zh-CN" sz="20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Sqoop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</a:t>
              </a:r>
              <a:r>
                <a:rPr lang="zh-CN" altLang="en-US" sz="20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增量导入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功能，</a:t>
              </a: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Sqoop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目前支持两种增量导入模式：</a:t>
              </a:r>
              <a:r>
                <a:rPr lang="en-US" altLang="zh-CN" sz="20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append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模式和</a:t>
              </a:r>
              <a:r>
                <a:rPr lang="en-US" altLang="zh-CN" sz="20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lastmodified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模式。</a:t>
              </a:r>
            </a:p>
          </p:txBody>
        </p:sp>
        <p:sp>
          <p:nvSpPr>
            <p:cNvPr id="20" name="圆角矩形标注 19"/>
            <p:cNvSpPr/>
            <p:nvPr/>
          </p:nvSpPr>
          <p:spPr bwMode="auto">
            <a:xfrm>
              <a:off x="2776812" y="2622763"/>
              <a:ext cx="6123298" cy="2696620"/>
            </a:xfrm>
            <a:prstGeom prst="wedgeRoundRectCallout">
              <a:avLst>
                <a:gd name="adj1" fmla="val -55920"/>
                <a:gd name="adj2" fmla="val 18896"/>
                <a:gd name="adj3" fmla="val 16667"/>
              </a:avLst>
            </a:prstGeom>
            <a:noFill/>
            <a:ln w="190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>
                <a:latin typeface="Arial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511162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10.4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Sqoop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数据导入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14020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增量导入</a:t>
            </a:r>
          </a:p>
        </p:txBody>
      </p:sp>
      <p:grpSp>
        <p:nvGrpSpPr>
          <p:cNvPr id="10" name="组合 30"/>
          <p:cNvGrpSpPr/>
          <p:nvPr/>
        </p:nvGrpSpPr>
        <p:grpSpPr bwMode="auto">
          <a:xfrm>
            <a:off x="1170051" y="2192528"/>
            <a:ext cx="3182492" cy="401193"/>
            <a:chOff x="900725" y="1981055"/>
            <a:chExt cx="6058068" cy="495082"/>
          </a:xfrm>
        </p:grpSpPr>
        <p:sp>
          <p:nvSpPr>
            <p:cNvPr id="11" name="圆角矩形 1"/>
            <p:cNvSpPr>
              <a:spLocks noChangeArrowheads="1"/>
            </p:cNvSpPr>
            <p:nvPr/>
          </p:nvSpPr>
          <p:spPr bwMode="auto">
            <a:xfrm>
              <a:off x="900725" y="1985600"/>
              <a:ext cx="6058068" cy="490537"/>
            </a:xfrm>
            <a:prstGeom prst="roundRect">
              <a:avLst>
                <a:gd name="adj" fmla="val 16667"/>
              </a:avLst>
            </a:prstGeom>
            <a:solidFill>
              <a:srgbClr val="6B8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12" name="矩形 14"/>
            <p:cNvSpPr>
              <a:spLocks noChangeArrowheads="1"/>
            </p:cNvSpPr>
            <p:nvPr/>
          </p:nvSpPr>
          <p:spPr bwMode="auto">
            <a:xfrm>
              <a:off x="1235089" y="1981055"/>
              <a:ext cx="4308621" cy="493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  append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模式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171468" y="2934466"/>
            <a:ext cx="6917286" cy="576830"/>
            <a:chOff x="1019814" y="3354928"/>
            <a:chExt cx="7133585" cy="721601"/>
          </a:xfrm>
        </p:grpSpPr>
        <p:sp>
          <p:nvSpPr>
            <p:cNvPr id="14" name="圆角矩形标注 13"/>
            <p:cNvSpPr/>
            <p:nvPr/>
          </p:nvSpPr>
          <p:spPr bwMode="auto">
            <a:xfrm>
              <a:off x="1019814" y="3354928"/>
              <a:ext cx="7133585" cy="721601"/>
            </a:xfrm>
            <a:prstGeom prst="wedgeRoundRectCallout">
              <a:avLst>
                <a:gd name="adj1" fmla="val -20766"/>
                <a:gd name="adj2" fmla="val -60652"/>
                <a:gd name="adj3" fmla="val 16667"/>
              </a:avLst>
            </a:prstGeom>
            <a:noFill/>
            <a:ln w="190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86338" y="3383837"/>
              <a:ext cx="7034042" cy="574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 algn="just"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主要针对INSERT新增数据的增量导入。</a:t>
              </a:r>
            </a:p>
          </p:txBody>
        </p:sp>
      </p:grpSp>
      <p:grpSp>
        <p:nvGrpSpPr>
          <p:cNvPr id="16" name="组合 30"/>
          <p:cNvGrpSpPr/>
          <p:nvPr/>
        </p:nvGrpSpPr>
        <p:grpSpPr bwMode="auto">
          <a:xfrm>
            <a:off x="1163955" y="4088384"/>
            <a:ext cx="5907405" cy="401193"/>
            <a:chOff x="900725" y="1981055"/>
            <a:chExt cx="11245106" cy="495082"/>
          </a:xfrm>
        </p:grpSpPr>
        <p:sp>
          <p:nvSpPr>
            <p:cNvPr id="21" name="圆角矩形 1"/>
            <p:cNvSpPr>
              <a:spLocks noChangeArrowheads="1"/>
            </p:cNvSpPr>
            <p:nvPr/>
          </p:nvSpPr>
          <p:spPr bwMode="auto">
            <a:xfrm>
              <a:off x="900725" y="1985600"/>
              <a:ext cx="6058068" cy="490537"/>
            </a:xfrm>
            <a:prstGeom prst="roundRect">
              <a:avLst>
                <a:gd name="adj" fmla="val 16667"/>
              </a:avLst>
            </a:prstGeom>
            <a:solidFill>
              <a:srgbClr val="6B8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22" name="矩形 14"/>
            <p:cNvSpPr>
              <a:spLocks noChangeArrowheads="1"/>
            </p:cNvSpPr>
            <p:nvPr/>
          </p:nvSpPr>
          <p:spPr bwMode="auto">
            <a:xfrm>
              <a:off x="1235089" y="1981055"/>
              <a:ext cx="10910742" cy="493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  lastmodified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模式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165372" y="4818130"/>
            <a:ext cx="6917286" cy="576830"/>
            <a:chOff x="1019814" y="3354928"/>
            <a:chExt cx="7133585" cy="721601"/>
          </a:xfrm>
        </p:grpSpPr>
        <p:sp>
          <p:nvSpPr>
            <p:cNvPr id="24" name="圆角矩形标注 23"/>
            <p:cNvSpPr/>
            <p:nvPr/>
          </p:nvSpPr>
          <p:spPr bwMode="auto">
            <a:xfrm>
              <a:off x="1019814" y="3354928"/>
              <a:ext cx="7133585" cy="721601"/>
            </a:xfrm>
            <a:prstGeom prst="wedgeRoundRectCallout">
              <a:avLst>
                <a:gd name="adj1" fmla="val -20766"/>
                <a:gd name="adj2" fmla="val -60652"/>
                <a:gd name="adj3" fmla="val 16667"/>
              </a:avLst>
            </a:prstGeom>
            <a:noFill/>
            <a:ln w="190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86338" y="3383837"/>
              <a:ext cx="7034042" cy="574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 algn="just"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主要针对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UPDATE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修改数据的增量导入。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471236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10.4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Sqoop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数据导入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1415772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增量导入</a:t>
            </a:r>
            <a:endParaRPr sz="24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84486" y="2621540"/>
            <a:ext cx="7223796" cy="3739998"/>
            <a:chOff x="984486" y="2107745"/>
            <a:chExt cx="7223796" cy="3739998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6AF94C7D-8B70-7C44-AC4F-5C4BEA91715E}"/>
                </a:ext>
              </a:extLst>
            </p:cNvPr>
            <p:cNvSpPr/>
            <p:nvPr/>
          </p:nvSpPr>
          <p:spPr bwMode="auto">
            <a:xfrm>
              <a:off x="984486" y="2139905"/>
              <a:ext cx="7223796" cy="36756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1" name="文本框 3"/>
            <p:cNvSpPr txBox="1"/>
            <p:nvPr/>
          </p:nvSpPr>
          <p:spPr>
            <a:xfrm>
              <a:off x="1002302" y="2107745"/>
              <a:ext cx="7205980" cy="3739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$ sqoop import \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  --connect jdbc:mysql://hadoop01:3306/userdb \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  --username root \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  --password 123456 \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  --target-dir /sqoopresult \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  --table emp \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  --num-mappers 1 \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  --incremental append \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  --check-column id \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  --last-value 1205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969096" y="1982805"/>
            <a:ext cx="64767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1.  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向数据表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emp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进行增量导入</a:t>
            </a:r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10.4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Sqoop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数据导入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14020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增量导入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75233" y="2093267"/>
            <a:ext cx="713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2.  </a:t>
            </a:r>
            <a:r>
              <a:rPr lang="zh-CN" altLang="zh-CN" sz="2000" b="1" dirty="0">
                <a:latin typeface="微软雅黑" pitchFamily="34" charset="-122"/>
                <a:ea typeface="微软雅黑" pitchFamily="34" charset="-122"/>
              </a:rPr>
              <a:t>从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HDFS UI</a:t>
            </a:r>
            <a:r>
              <a:rPr lang="zh-CN" altLang="zh-CN" sz="2000" b="1" dirty="0">
                <a:latin typeface="微软雅黑" pitchFamily="34" charset="-122"/>
                <a:ea typeface="微软雅黑" pitchFamily="34" charset="-122"/>
              </a:rPr>
              <a:t>界面查看增量导入结果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807" y="2864295"/>
            <a:ext cx="7161786" cy="3287389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10.4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Sqoop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数据导入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14020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增量导入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75233" y="2093267"/>
            <a:ext cx="713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 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执行“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hadoop fs –cat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”命令查看结果数据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图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36" y="2816352"/>
            <a:ext cx="7111920" cy="263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61989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ChangeArrowheads="1"/>
          </p:cNvSpPr>
          <p:nvPr/>
        </p:nvSpPr>
        <p:spPr bwMode="auto">
          <a:xfrm>
            <a:off x="1778000" y="153988"/>
            <a:ext cx="51482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en-US" altLang="zh-CN" sz="3600">
                <a:solidFill>
                  <a:srgbClr val="1369B2"/>
                </a:solidFill>
                <a:sym typeface="Wingdings" pitchFamily="2" charset="2"/>
              </a:rPr>
              <a:t></a:t>
            </a:r>
            <a:r>
              <a:rPr lang="zh-CN" altLang="en-US" sz="36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目录</a:t>
            </a:r>
          </a:p>
        </p:txBody>
      </p:sp>
      <p:grpSp>
        <p:nvGrpSpPr>
          <p:cNvPr id="4099" name="组合 2"/>
          <p:cNvGrpSpPr>
            <a:grpSpLocks/>
          </p:cNvGrpSpPr>
          <p:nvPr/>
        </p:nvGrpSpPr>
        <p:grpSpPr bwMode="auto">
          <a:xfrm>
            <a:off x="2732808" y="2303591"/>
            <a:ext cx="4857750" cy="954088"/>
            <a:chOff x="3250849" y="2900309"/>
            <a:chExt cx="4857752" cy="954087"/>
          </a:xfrm>
        </p:grpSpPr>
        <p:cxnSp>
          <p:nvCxnSpPr>
            <p:cNvPr id="49" name="直接连接符 48"/>
            <p:cNvCxnSpPr/>
            <p:nvPr/>
          </p:nvCxnSpPr>
          <p:spPr bwMode="auto">
            <a:xfrm>
              <a:off x="4373212" y="3403546"/>
              <a:ext cx="3735389" cy="0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ysDot"/>
              <a:headEnd type="oval" w="sm" len="sm"/>
              <a:tailEnd type="oval" w="sm" len="sm"/>
            </a:ln>
            <a:effectLst/>
          </p:spPr>
        </p:cxnSp>
        <p:sp>
          <p:nvSpPr>
            <p:cNvPr id="4130" name="矩形 36"/>
            <p:cNvSpPr>
              <a:spLocks noChangeArrowheads="1"/>
            </p:cNvSpPr>
            <p:nvPr/>
          </p:nvSpPr>
          <p:spPr bwMode="auto">
            <a:xfrm flipH="1">
              <a:off x="4131560" y="2900312"/>
              <a:ext cx="265329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   </a:t>
              </a:r>
              <a:r>
                <a:rPr lang="en-US" altLang="zh-CN" sz="24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Sqoop</a:t>
              </a:r>
              <a:r>
                <a:rPr lang="zh-CN" altLang="en-US" sz="24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安装配置</a:t>
              </a:r>
            </a:p>
          </p:txBody>
        </p:sp>
        <p:grpSp>
          <p:nvGrpSpPr>
            <p:cNvPr id="4131" name="组合 111"/>
            <p:cNvGrpSpPr>
              <a:grpSpLocks/>
            </p:cNvGrpSpPr>
            <p:nvPr/>
          </p:nvGrpSpPr>
          <p:grpSpPr bwMode="auto">
            <a:xfrm rot="-12767">
              <a:off x="3250849" y="2900309"/>
              <a:ext cx="885714" cy="954087"/>
              <a:chOff x="1936620" y="1275606"/>
              <a:chExt cx="1298308" cy="1728192"/>
            </a:xfrm>
          </p:grpSpPr>
          <p:grpSp>
            <p:nvGrpSpPr>
              <p:cNvPr id="4133" name="组合 112"/>
              <p:cNvGrpSpPr>
                <a:grpSpLocks/>
              </p:cNvGrpSpPr>
              <p:nvPr/>
            </p:nvGrpSpPr>
            <p:grpSpPr bwMode="auto">
              <a:xfrm>
                <a:off x="1936620" y="1275606"/>
                <a:ext cx="1296142" cy="1728192"/>
                <a:chOff x="1907704" y="1275606"/>
                <a:chExt cx="1296142" cy="1728192"/>
              </a:xfrm>
            </p:grpSpPr>
            <p:sp>
              <p:nvSpPr>
                <p:cNvPr id="55" name="圆角矩形 54"/>
                <p:cNvSpPr/>
                <p:nvPr/>
              </p:nvSpPr>
              <p:spPr>
                <a:xfrm>
                  <a:off x="1907704" y="1275601"/>
                  <a:ext cx="1296145" cy="1728192"/>
                </a:xfrm>
                <a:prstGeom prst="roundRect">
                  <a:avLst/>
                </a:prstGeom>
                <a:solidFill>
                  <a:srgbClr val="1369B2"/>
                </a:solidFill>
                <a:ln w="25400" cap="flat" cmpd="sng" algn="ctr">
                  <a:noFill/>
                  <a:prstDash val="soli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2400" b="1" kern="0" dirty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rPr>
                    <a:t>10.2</a:t>
                  </a:r>
                  <a:endParaRPr lang="zh-CN" altLang="en-US" sz="2400" b="1" kern="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  <p:sp>
              <p:nvSpPr>
                <p:cNvPr id="56" name="圆角矩形 55"/>
                <p:cNvSpPr/>
                <p:nvPr/>
              </p:nvSpPr>
              <p:spPr>
                <a:xfrm>
                  <a:off x="1961226" y="1347490"/>
                  <a:ext cx="1189101" cy="1584414"/>
                </a:xfrm>
                <a:prstGeom prst="roundRect">
                  <a:avLst/>
                </a:prstGeom>
                <a:noFill/>
                <a:ln w="158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b="1" kern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</p:grpSp>
          <p:sp>
            <p:nvSpPr>
              <p:cNvPr id="54" name="圆角矩形 5"/>
              <p:cNvSpPr/>
              <p:nvPr/>
            </p:nvSpPr>
            <p:spPr>
              <a:xfrm>
                <a:off x="1937872" y="2028997"/>
                <a:ext cx="1296143" cy="937421"/>
              </a:xfrm>
              <a:custGeom>
                <a:avLst/>
                <a:gdLst/>
                <a:ahLst/>
                <a:cxnLst/>
                <a:rect l="l" t="t" r="r" b="b"/>
                <a:pathLst>
                  <a:path w="1292867" h="936362">
                    <a:moveTo>
                      <a:pt x="0" y="0"/>
                    </a:moveTo>
                    <a:lnTo>
                      <a:pt x="1292867" y="752847"/>
                    </a:lnTo>
                    <a:cubicBezTo>
                      <a:pt x="1277961" y="856795"/>
                      <a:pt x="1188330" y="936362"/>
                      <a:pt x="1080116" y="936362"/>
                    </a:cubicBezTo>
                    <a:lnTo>
                      <a:pt x="216028" y="936362"/>
                    </a:lnTo>
                    <a:cubicBezTo>
                      <a:pt x="96719" y="936362"/>
                      <a:pt x="0" y="839643"/>
                      <a:pt x="0" y="720334"/>
                    </a:cubicBezTo>
                    <a:close/>
                  </a:path>
                </a:pathLst>
              </a:custGeom>
              <a:solidFill>
                <a:sysClr val="window" lastClr="FFFFFF">
                  <a:alpha val="43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6000" b="1" kern="0" dirty="0">
                  <a:solidFill>
                    <a:prstClr val="white"/>
                  </a:solidFill>
                  <a:latin typeface="Cambria Math" panose="02040503050406030204" pitchFamily="18" charset="0"/>
                  <a:ea typeface="汉仪综艺体简" panose="02010609000101010101" pitchFamily="49" charset="-122"/>
                </a:endParaRPr>
              </a:p>
            </p:txBody>
          </p:sp>
        </p:grpSp>
      </p:grpSp>
      <p:grpSp>
        <p:nvGrpSpPr>
          <p:cNvPr id="4100" name="组合 1"/>
          <p:cNvGrpSpPr>
            <a:grpSpLocks/>
          </p:cNvGrpSpPr>
          <p:nvPr/>
        </p:nvGrpSpPr>
        <p:grpSpPr bwMode="auto">
          <a:xfrm>
            <a:off x="1419947" y="1224507"/>
            <a:ext cx="4695824" cy="952500"/>
            <a:chOff x="2030064" y="1631447"/>
            <a:chExt cx="4695822" cy="952500"/>
          </a:xfrm>
        </p:grpSpPr>
        <p:grpSp>
          <p:nvGrpSpPr>
            <p:cNvPr id="4120" name="4.1"/>
            <p:cNvGrpSpPr>
              <a:grpSpLocks/>
            </p:cNvGrpSpPr>
            <p:nvPr/>
          </p:nvGrpSpPr>
          <p:grpSpPr bwMode="auto">
            <a:xfrm>
              <a:off x="2030064" y="1631447"/>
              <a:ext cx="4695822" cy="952500"/>
              <a:chOff x="1711767" y="1263284"/>
              <a:chExt cx="4696000" cy="952284"/>
            </a:xfrm>
          </p:grpSpPr>
          <p:grpSp>
            <p:nvGrpSpPr>
              <p:cNvPr id="4122" name="组合 29"/>
              <p:cNvGrpSpPr>
                <a:grpSpLocks/>
              </p:cNvGrpSpPr>
              <p:nvPr/>
            </p:nvGrpSpPr>
            <p:grpSpPr bwMode="auto">
              <a:xfrm rot="-12767">
                <a:off x="1711767" y="1263284"/>
                <a:ext cx="896237" cy="952284"/>
                <a:chOff x="1936620" y="1275564"/>
                <a:chExt cx="1313520" cy="1728192"/>
              </a:xfrm>
            </p:grpSpPr>
            <p:grpSp>
              <p:nvGrpSpPr>
                <p:cNvPr id="4125" name="组合 31"/>
                <p:cNvGrpSpPr>
                  <a:grpSpLocks/>
                </p:cNvGrpSpPr>
                <p:nvPr/>
              </p:nvGrpSpPr>
              <p:grpSpPr bwMode="auto">
                <a:xfrm>
                  <a:off x="1936620" y="1275564"/>
                  <a:ext cx="1295980" cy="1728192"/>
                  <a:chOff x="1907704" y="1275564"/>
                  <a:chExt cx="1295980" cy="1728192"/>
                </a:xfrm>
              </p:grpSpPr>
              <p:sp>
                <p:nvSpPr>
                  <p:cNvPr id="65" name="圆角矩形 64"/>
                  <p:cNvSpPr/>
                  <p:nvPr/>
                </p:nvSpPr>
                <p:spPr>
                  <a:xfrm>
                    <a:off x="1907704" y="1275564"/>
                    <a:ext cx="1295980" cy="1728192"/>
                  </a:xfrm>
                  <a:prstGeom prst="roundRect">
                    <a:avLst/>
                  </a:prstGeom>
                  <a:solidFill>
                    <a:srgbClr val="1369B2"/>
                  </a:solidFill>
                  <a:ln w="25400" cap="flat" cmpd="sng" algn="ctr">
                    <a:noFill/>
                    <a:prstDash val="solid"/>
                  </a:ln>
                  <a:effectLst>
                    <a:outerShdw blurRad="76200" dir="13500000" sy="23000" kx="1200000" algn="br" rotWithShape="0">
                      <a:prstClr val="black">
                        <a:alpha val="2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zh-CN" sz="2400" b="1" kern="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汉仪综艺体简" panose="02010609000101010101" pitchFamily="49" charset="-122"/>
                      </a:rPr>
                      <a:t>10.1</a:t>
                    </a:r>
                    <a:endParaRPr lang="zh-CN" altLang="en-US" sz="2400" b="1" kern="0" dirty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endParaRPr>
                  </a:p>
                </p:txBody>
              </p:sp>
              <p:sp>
                <p:nvSpPr>
                  <p:cNvPr id="66" name="圆角矩形 65"/>
                  <p:cNvSpPr/>
                  <p:nvPr/>
                </p:nvSpPr>
                <p:spPr>
                  <a:xfrm>
                    <a:off x="1961217" y="1347571"/>
                    <a:ext cx="1188955" cy="1584176"/>
                  </a:xfrm>
                  <a:prstGeom prst="roundRect">
                    <a:avLst/>
                  </a:prstGeom>
                  <a:noFill/>
                  <a:ln w="15875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b="1" kern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endParaRPr>
                  </a:p>
                </p:txBody>
              </p:sp>
            </p:grpSp>
            <p:sp>
              <p:nvSpPr>
                <p:cNvPr id="64" name="圆角矩形 5"/>
                <p:cNvSpPr/>
                <p:nvPr/>
              </p:nvSpPr>
              <p:spPr>
                <a:xfrm>
                  <a:off x="1956484" y="2030297"/>
                  <a:ext cx="1293656" cy="936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867" h="936362">
                      <a:moveTo>
                        <a:pt x="0" y="0"/>
                      </a:moveTo>
                      <a:lnTo>
                        <a:pt x="1292867" y="752847"/>
                      </a:lnTo>
                      <a:cubicBezTo>
                        <a:pt x="1277961" y="856795"/>
                        <a:pt x="1188330" y="936362"/>
                        <a:pt x="1080116" y="936362"/>
                      </a:cubicBezTo>
                      <a:lnTo>
                        <a:pt x="216028" y="936362"/>
                      </a:lnTo>
                      <a:cubicBezTo>
                        <a:pt x="96719" y="936362"/>
                        <a:pt x="0" y="839643"/>
                        <a:pt x="0" y="720334"/>
                      </a:cubicBezTo>
                      <a:close/>
                    </a:path>
                  </a:pathLst>
                </a:custGeom>
                <a:solidFill>
                  <a:sysClr val="window" lastClr="FFFFFF">
                    <a:alpha val="43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6000" b="1" kern="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</p:grpSp>
          <p:cxnSp>
            <p:nvCxnSpPr>
              <p:cNvPr id="61" name="直接连接符 60"/>
              <p:cNvCxnSpPr/>
              <p:nvPr/>
            </p:nvCxnSpPr>
            <p:spPr>
              <a:xfrm>
                <a:off x="2810357" y="1760080"/>
                <a:ext cx="3597410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bg1">
                    <a:lumMod val="50000"/>
                  </a:schemeClr>
                </a:solidFill>
                <a:prstDash val="sysDot"/>
                <a:headEnd type="oval" w="sm" len="sm"/>
                <a:tailEnd type="oval" w="sm" len="sm"/>
              </a:ln>
              <a:effectLst/>
            </p:spPr>
          </p:cxnSp>
          <p:sp>
            <p:nvSpPr>
              <p:cNvPr id="4124" name="矩形 35"/>
              <p:cNvSpPr>
                <a:spLocks noChangeArrowheads="1"/>
              </p:cNvSpPr>
              <p:nvPr/>
            </p:nvSpPr>
            <p:spPr bwMode="auto">
              <a:xfrm>
                <a:off x="2825025" y="1286488"/>
                <a:ext cx="1763690" cy="461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>
                    <a:solidFill>
                      <a:srgbClr val="1369B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Sqoop</a:t>
                </a:r>
                <a:r>
                  <a:rPr lang="zh-CN" altLang="en-US" sz="2400" dirty="0">
                    <a:solidFill>
                      <a:srgbClr val="1369B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概述</a:t>
                </a:r>
              </a:p>
            </p:txBody>
          </p:sp>
        </p:grpSp>
        <p:sp>
          <p:nvSpPr>
            <p:cNvPr id="59" name="TextBox 126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036538" y="2150581"/>
              <a:ext cx="352583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en-US" altLang="zh-CN" u="sng" dirty="0">
                  <a:solidFill>
                    <a:schemeClr val="bg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☞</a:t>
              </a:r>
              <a:r>
                <a:rPr lang="zh-CN" altLang="en-US" u="sng" dirty="0">
                  <a:solidFill>
                    <a:schemeClr val="bg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点击查看本节相关知识点</a:t>
              </a:r>
            </a:p>
          </p:txBody>
        </p:sp>
      </p:grpSp>
      <p:grpSp>
        <p:nvGrpSpPr>
          <p:cNvPr id="4111" name="4.1"/>
          <p:cNvGrpSpPr>
            <a:grpSpLocks/>
          </p:cNvGrpSpPr>
          <p:nvPr/>
        </p:nvGrpSpPr>
        <p:grpSpPr bwMode="auto">
          <a:xfrm>
            <a:off x="1419946" y="3517019"/>
            <a:ext cx="4695825" cy="952500"/>
            <a:chOff x="1711764" y="1263306"/>
            <a:chExt cx="4695976" cy="952284"/>
          </a:xfrm>
        </p:grpSpPr>
        <p:grpSp>
          <p:nvGrpSpPr>
            <p:cNvPr id="4113" name="组合 29"/>
            <p:cNvGrpSpPr>
              <a:grpSpLocks/>
            </p:cNvGrpSpPr>
            <p:nvPr/>
          </p:nvGrpSpPr>
          <p:grpSpPr bwMode="auto">
            <a:xfrm rot="-12767">
              <a:off x="1711764" y="1263306"/>
              <a:ext cx="896498" cy="952284"/>
              <a:chOff x="1936620" y="1275606"/>
              <a:chExt cx="1313905" cy="1728192"/>
            </a:xfrm>
          </p:grpSpPr>
          <p:grpSp>
            <p:nvGrpSpPr>
              <p:cNvPr id="4116" name="组合 31"/>
              <p:cNvGrpSpPr>
                <a:grpSpLocks/>
              </p:cNvGrpSpPr>
              <p:nvPr/>
            </p:nvGrpSpPr>
            <p:grpSpPr bwMode="auto">
              <a:xfrm>
                <a:off x="1936620" y="1275606"/>
                <a:ext cx="1296142" cy="1728192"/>
                <a:chOff x="1907704" y="1275606"/>
                <a:chExt cx="1296142" cy="1728192"/>
              </a:xfrm>
            </p:grpSpPr>
            <p:sp>
              <p:nvSpPr>
                <p:cNvPr id="79" name="圆角矩形 78"/>
                <p:cNvSpPr/>
                <p:nvPr/>
              </p:nvSpPr>
              <p:spPr>
                <a:xfrm>
                  <a:off x="1907704" y="1275564"/>
                  <a:ext cx="1295978" cy="1728192"/>
                </a:xfrm>
                <a:prstGeom prst="roundRect">
                  <a:avLst/>
                </a:prstGeom>
                <a:solidFill>
                  <a:srgbClr val="1369B2"/>
                </a:solidFill>
                <a:ln w="25400" cap="flat" cmpd="sng" algn="ctr">
                  <a:noFill/>
                  <a:prstDash val="soli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2400" b="1" kern="0" dirty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rPr>
                    <a:t>10.3</a:t>
                  </a:r>
                  <a:endParaRPr lang="zh-CN" altLang="en-US" sz="2400" b="1" kern="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  <p:sp>
              <p:nvSpPr>
                <p:cNvPr id="80" name="圆角矩形 79"/>
                <p:cNvSpPr/>
                <p:nvPr/>
              </p:nvSpPr>
              <p:spPr>
                <a:xfrm>
                  <a:off x="1961218" y="1347573"/>
                  <a:ext cx="1188951" cy="1584176"/>
                </a:xfrm>
                <a:prstGeom prst="roundRect">
                  <a:avLst/>
                </a:prstGeom>
                <a:noFill/>
                <a:ln w="158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b="1" kern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</p:grpSp>
          <p:sp>
            <p:nvSpPr>
              <p:cNvPr id="78" name="圆角矩形 5"/>
              <p:cNvSpPr/>
              <p:nvPr/>
            </p:nvSpPr>
            <p:spPr>
              <a:xfrm>
                <a:off x="1956484" y="2030297"/>
                <a:ext cx="1293651" cy="936105"/>
              </a:xfrm>
              <a:custGeom>
                <a:avLst/>
                <a:gdLst/>
                <a:ahLst/>
                <a:cxnLst/>
                <a:rect l="l" t="t" r="r" b="b"/>
                <a:pathLst>
                  <a:path w="1292867" h="936362">
                    <a:moveTo>
                      <a:pt x="0" y="0"/>
                    </a:moveTo>
                    <a:lnTo>
                      <a:pt x="1292867" y="752847"/>
                    </a:lnTo>
                    <a:cubicBezTo>
                      <a:pt x="1277961" y="856795"/>
                      <a:pt x="1188330" y="936362"/>
                      <a:pt x="1080116" y="936362"/>
                    </a:cubicBezTo>
                    <a:lnTo>
                      <a:pt x="216028" y="936362"/>
                    </a:lnTo>
                    <a:cubicBezTo>
                      <a:pt x="96719" y="936362"/>
                      <a:pt x="0" y="839643"/>
                      <a:pt x="0" y="720334"/>
                    </a:cubicBezTo>
                    <a:close/>
                  </a:path>
                </a:pathLst>
              </a:custGeom>
              <a:solidFill>
                <a:sysClr val="window" lastClr="FFFFFF">
                  <a:alpha val="43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6000" b="1" kern="0" dirty="0">
                  <a:solidFill>
                    <a:prstClr val="white"/>
                  </a:solidFill>
                  <a:latin typeface="Cambria Math" panose="02040503050406030204" pitchFamily="18" charset="0"/>
                  <a:ea typeface="汉仪综艺体简" panose="02010609000101010101" pitchFamily="49" charset="-122"/>
                </a:endParaRPr>
              </a:p>
            </p:txBody>
          </p:sp>
        </p:grpSp>
        <p:cxnSp>
          <p:nvCxnSpPr>
            <p:cNvPr id="75" name="直接连接符 74"/>
            <p:cNvCxnSpPr/>
            <p:nvPr/>
          </p:nvCxnSpPr>
          <p:spPr>
            <a:xfrm>
              <a:off x="2810349" y="1760081"/>
              <a:ext cx="3597391" cy="0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ysDot"/>
              <a:headEnd type="oval" w="sm" len="sm"/>
              <a:tailEnd type="oval" w="sm" len="sm"/>
            </a:ln>
            <a:effectLst/>
          </p:spPr>
        </p:cxnSp>
        <p:sp>
          <p:nvSpPr>
            <p:cNvPr id="4115" name="矩形 35"/>
            <p:cNvSpPr>
              <a:spLocks noChangeArrowheads="1"/>
            </p:cNvSpPr>
            <p:nvPr/>
          </p:nvSpPr>
          <p:spPr bwMode="auto">
            <a:xfrm>
              <a:off x="2547025" y="1286488"/>
              <a:ext cx="2653375" cy="461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   Sqoop</a:t>
              </a:r>
              <a:r>
                <a:rPr lang="zh-CN" altLang="en-US" sz="24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指令介绍</a:t>
              </a:r>
            </a:p>
          </p:txBody>
        </p:sp>
      </p:grpSp>
      <p:grpSp>
        <p:nvGrpSpPr>
          <p:cNvPr id="29" name="组合 2">
            <a:extLst>
              <a:ext uri="{FF2B5EF4-FFF2-40B4-BE49-F238E27FC236}">
                <a16:creationId xmlns:a16="http://schemas.microsoft.com/office/drawing/2014/main" xmlns="" id="{16D5AC91-30A6-1C4C-9CA9-8E12B3136FCB}"/>
              </a:ext>
            </a:extLst>
          </p:cNvPr>
          <p:cNvGrpSpPr>
            <a:grpSpLocks/>
          </p:cNvGrpSpPr>
          <p:nvPr/>
        </p:nvGrpSpPr>
        <p:grpSpPr bwMode="auto">
          <a:xfrm>
            <a:off x="1454839" y="5497088"/>
            <a:ext cx="4857750" cy="954088"/>
            <a:chOff x="3250849" y="2900309"/>
            <a:chExt cx="4857752" cy="954087"/>
          </a:xfrm>
        </p:grpSpPr>
        <p:cxnSp>
          <p:nvCxnSpPr>
            <p:cNvPr id="30" name="直接连接符 48">
              <a:extLst>
                <a:ext uri="{FF2B5EF4-FFF2-40B4-BE49-F238E27FC236}">
                  <a16:creationId xmlns:a16="http://schemas.microsoft.com/office/drawing/2014/main" xmlns="" id="{5309D898-CD92-7E40-927A-BB9A406B4DED}"/>
                </a:ext>
              </a:extLst>
            </p:cNvPr>
            <p:cNvCxnSpPr/>
            <p:nvPr/>
          </p:nvCxnSpPr>
          <p:spPr bwMode="auto">
            <a:xfrm>
              <a:off x="4373212" y="3403546"/>
              <a:ext cx="3735389" cy="0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ysDot"/>
              <a:headEnd type="oval" w="sm" len="sm"/>
              <a:tailEnd type="oval" w="sm" len="sm"/>
            </a:ln>
            <a:effectLst/>
          </p:spPr>
        </p:cxnSp>
        <p:sp>
          <p:nvSpPr>
            <p:cNvPr id="31" name="矩形 36">
              <a:extLst>
                <a:ext uri="{FF2B5EF4-FFF2-40B4-BE49-F238E27FC236}">
                  <a16:creationId xmlns:a16="http://schemas.microsoft.com/office/drawing/2014/main" xmlns="" id="{0D602FA0-DB3F-2741-B913-7C3168B1EFE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131560" y="2900312"/>
              <a:ext cx="265329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   </a:t>
              </a:r>
              <a:r>
                <a:rPr lang="en-US" altLang="zh-CN" sz="24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Sqoop</a:t>
              </a:r>
              <a:r>
                <a:rPr lang="zh-CN" altLang="en-US" sz="24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数据导出</a:t>
              </a:r>
            </a:p>
          </p:txBody>
        </p:sp>
        <p:grpSp>
          <p:nvGrpSpPr>
            <p:cNvPr id="32" name="组合 111">
              <a:extLst>
                <a:ext uri="{FF2B5EF4-FFF2-40B4-BE49-F238E27FC236}">
                  <a16:creationId xmlns:a16="http://schemas.microsoft.com/office/drawing/2014/main" xmlns="" id="{4B19F139-1F2E-404F-8BA1-86601F2E8959}"/>
                </a:ext>
              </a:extLst>
            </p:cNvPr>
            <p:cNvGrpSpPr>
              <a:grpSpLocks/>
            </p:cNvGrpSpPr>
            <p:nvPr/>
          </p:nvGrpSpPr>
          <p:grpSpPr bwMode="auto">
            <a:xfrm rot="-12767">
              <a:off x="3250849" y="2900309"/>
              <a:ext cx="885714" cy="954087"/>
              <a:chOff x="1936620" y="1275606"/>
              <a:chExt cx="1298308" cy="1728192"/>
            </a:xfrm>
          </p:grpSpPr>
          <p:grpSp>
            <p:nvGrpSpPr>
              <p:cNvPr id="33" name="组合 112">
                <a:extLst>
                  <a:ext uri="{FF2B5EF4-FFF2-40B4-BE49-F238E27FC236}">
                    <a16:creationId xmlns:a16="http://schemas.microsoft.com/office/drawing/2014/main" xmlns="" id="{EA131A8D-DC83-8643-BC22-2298CE0434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36620" y="1275606"/>
                <a:ext cx="1296142" cy="1728192"/>
                <a:chOff x="1907704" y="1275606"/>
                <a:chExt cx="1296142" cy="1728192"/>
              </a:xfrm>
            </p:grpSpPr>
            <p:sp>
              <p:nvSpPr>
                <p:cNvPr id="35" name="圆角矩形 34">
                  <a:extLst>
                    <a:ext uri="{FF2B5EF4-FFF2-40B4-BE49-F238E27FC236}">
                      <a16:creationId xmlns:a16="http://schemas.microsoft.com/office/drawing/2014/main" xmlns="" id="{70D961B3-62AE-5E47-BF71-B0DB3BFE7156}"/>
                    </a:ext>
                  </a:extLst>
                </p:cNvPr>
                <p:cNvSpPr/>
                <p:nvPr/>
              </p:nvSpPr>
              <p:spPr>
                <a:xfrm>
                  <a:off x="1907704" y="1275601"/>
                  <a:ext cx="1296145" cy="1728192"/>
                </a:xfrm>
                <a:prstGeom prst="roundRect">
                  <a:avLst/>
                </a:prstGeom>
                <a:solidFill>
                  <a:srgbClr val="1369B2"/>
                </a:solidFill>
                <a:ln w="25400" cap="flat" cmpd="sng" algn="ctr">
                  <a:noFill/>
                  <a:prstDash val="soli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2400" b="1" kern="0" dirty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rPr>
                    <a:t>10.5</a:t>
                  </a:r>
                  <a:endParaRPr lang="zh-CN" altLang="en-US" sz="2400" b="1" kern="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  <p:sp>
              <p:nvSpPr>
                <p:cNvPr id="36" name="圆角矩形 35">
                  <a:extLst>
                    <a:ext uri="{FF2B5EF4-FFF2-40B4-BE49-F238E27FC236}">
                      <a16:creationId xmlns:a16="http://schemas.microsoft.com/office/drawing/2014/main" xmlns="" id="{926B8297-5EF5-8840-AE21-830C21E5C229}"/>
                    </a:ext>
                  </a:extLst>
                </p:cNvPr>
                <p:cNvSpPr/>
                <p:nvPr/>
              </p:nvSpPr>
              <p:spPr>
                <a:xfrm>
                  <a:off x="1961226" y="1347490"/>
                  <a:ext cx="1189101" cy="1584414"/>
                </a:xfrm>
                <a:prstGeom prst="roundRect">
                  <a:avLst/>
                </a:prstGeom>
                <a:noFill/>
                <a:ln w="158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b="1" kern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</p:grpSp>
          <p:sp>
            <p:nvSpPr>
              <p:cNvPr id="34" name="圆角矩形 5">
                <a:extLst>
                  <a:ext uri="{FF2B5EF4-FFF2-40B4-BE49-F238E27FC236}">
                    <a16:creationId xmlns:a16="http://schemas.microsoft.com/office/drawing/2014/main" xmlns="" id="{2EB569F6-6A63-CF44-B884-0000106C7C6F}"/>
                  </a:ext>
                </a:extLst>
              </p:cNvPr>
              <p:cNvSpPr/>
              <p:nvPr/>
            </p:nvSpPr>
            <p:spPr>
              <a:xfrm>
                <a:off x="1937872" y="2028997"/>
                <a:ext cx="1296143" cy="937421"/>
              </a:xfrm>
              <a:custGeom>
                <a:avLst/>
                <a:gdLst/>
                <a:ahLst/>
                <a:cxnLst/>
                <a:rect l="l" t="t" r="r" b="b"/>
                <a:pathLst>
                  <a:path w="1292867" h="936362">
                    <a:moveTo>
                      <a:pt x="0" y="0"/>
                    </a:moveTo>
                    <a:lnTo>
                      <a:pt x="1292867" y="752847"/>
                    </a:lnTo>
                    <a:cubicBezTo>
                      <a:pt x="1277961" y="856795"/>
                      <a:pt x="1188330" y="936362"/>
                      <a:pt x="1080116" y="936362"/>
                    </a:cubicBezTo>
                    <a:lnTo>
                      <a:pt x="216028" y="936362"/>
                    </a:lnTo>
                    <a:cubicBezTo>
                      <a:pt x="96719" y="936362"/>
                      <a:pt x="0" y="839643"/>
                      <a:pt x="0" y="720334"/>
                    </a:cubicBezTo>
                    <a:close/>
                  </a:path>
                </a:pathLst>
              </a:custGeom>
              <a:solidFill>
                <a:sysClr val="window" lastClr="FFFFFF">
                  <a:alpha val="43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6000" b="1" kern="0" dirty="0">
                  <a:solidFill>
                    <a:prstClr val="white"/>
                  </a:solidFill>
                  <a:latin typeface="Cambria Math" panose="02040503050406030204" pitchFamily="18" charset="0"/>
                  <a:ea typeface="汉仪综艺体简" panose="02010609000101010101" pitchFamily="49" charset="-122"/>
                </a:endParaRPr>
              </a:p>
            </p:txBody>
          </p:sp>
        </p:grpSp>
      </p:grpSp>
      <p:grpSp>
        <p:nvGrpSpPr>
          <p:cNvPr id="37" name="组合 1">
            <a:extLst>
              <a:ext uri="{FF2B5EF4-FFF2-40B4-BE49-F238E27FC236}">
                <a16:creationId xmlns:a16="http://schemas.microsoft.com/office/drawing/2014/main" xmlns="" id="{5B4DCF89-35D9-614B-A937-5246E744A86E}"/>
              </a:ext>
            </a:extLst>
          </p:cNvPr>
          <p:cNvGrpSpPr>
            <a:grpSpLocks/>
          </p:cNvGrpSpPr>
          <p:nvPr/>
        </p:nvGrpSpPr>
        <p:grpSpPr bwMode="auto">
          <a:xfrm>
            <a:off x="2764415" y="4320764"/>
            <a:ext cx="4695824" cy="952500"/>
            <a:chOff x="2030064" y="1631447"/>
            <a:chExt cx="4695822" cy="952500"/>
          </a:xfrm>
        </p:grpSpPr>
        <p:grpSp>
          <p:nvGrpSpPr>
            <p:cNvPr id="38" name="4.1">
              <a:extLst>
                <a:ext uri="{FF2B5EF4-FFF2-40B4-BE49-F238E27FC236}">
                  <a16:creationId xmlns:a16="http://schemas.microsoft.com/office/drawing/2014/main" xmlns="" id="{6AA222AE-15FB-774A-91F0-A29C1F37AC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30064" y="1631447"/>
              <a:ext cx="4695822" cy="952500"/>
              <a:chOff x="1711767" y="1263284"/>
              <a:chExt cx="4696000" cy="952284"/>
            </a:xfrm>
          </p:grpSpPr>
          <p:grpSp>
            <p:nvGrpSpPr>
              <p:cNvPr id="40" name="组合 29">
                <a:extLst>
                  <a:ext uri="{FF2B5EF4-FFF2-40B4-BE49-F238E27FC236}">
                    <a16:creationId xmlns:a16="http://schemas.microsoft.com/office/drawing/2014/main" xmlns="" id="{E144C7E8-A9BE-4943-AEC7-B492569261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2767">
                <a:off x="1711767" y="1263284"/>
                <a:ext cx="896237" cy="952284"/>
                <a:chOff x="1936620" y="1275564"/>
                <a:chExt cx="1313520" cy="1728192"/>
              </a:xfrm>
            </p:grpSpPr>
            <p:grpSp>
              <p:nvGrpSpPr>
                <p:cNvPr id="43" name="组合 31">
                  <a:extLst>
                    <a:ext uri="{FF2B5EF4-FFF2-40B4-BE49-F238E27FC236}">
                      <a16:creationId xmlns:a16="http://schemas.microsoft.com/office/drawing/2014/main" xmlns="" id="{C8F4AC65-E099-9140-8BE1-8EA8380F33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36620" y="1275564"/>
                  <a:ext cx="1295980" cy="1728192"/>
                  <a:chOff x="1907704" y="1275564"/>
                  <a:chExt cx="1295980" cy="1728192"/>
                </a:xfrm>
              </p:grpSpPr>
              <p:sp>
                <p:nvSpPr>
                  <p:cNvPr id="45" name="圆角矩形 44">
                    <a:extLst>
                      <a:ext uri="{FF2B5EF4-FFF2-40B4-BE49-F238E27FC236}">
                        <a16:creationId xmlns:a16="http://schemas.microsoft.com/office/drawing/2014/main" xmlns="" id="{64F171D3-9A1C-BE46-A3EB-E52F0A857C8B}"/>
                      </a:ext>
                    </a:extLst>
                  </p:cNvPr>
                  <p:cNvSpPr/>
                  <p:nvPr/>
                </p:nvSpPr>
                <p:spPr>
                  <a:xfrm>
                    <a:off x="1907704" y="1275564"/>
                    <a:ext cx="1295980" cy="1728192"/>
                  </a:xfrm>
                  <a:prstGeom prst="roundRect">
                    <a:avLst/>
                  </a:prstGeom>
                  <a:solidFill>
                    <a:srgbClr val="1369B2"/>
                  </a:solidFill>
                  <a:ln w="25400" cap="flat" cmpd="sng" algn="ctr">
                    <a:noFill/>
                    <a:prstDash val="solid"/>
                  </a:ln>
                  <a:effectLst>
                    <a:outerShdw blurRad="76200" dir="13500000" sy="23000" kx="1200000" algn="br" rotWithShape="0">
                      <a:prstClr val="black">
                        <a:alpha val="2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zh-CN" sz="2400" b="1" kern="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汉仪综艺体简" panose="02010609000101010101" pitchFamily="49" charset="-122"/>
                      </a:rPr>
                      <a:t>10.4</a:t>
                    </a:r>
                    <a:endParaRPr lang="zh-CN" altLang="en-US" sz="2400" b="1" kern="0" dirty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endParaRPr>
                  </a:p>
                </p:txBody>
              </p:sp>
              <p:sp>
                <p:nvSpPr>
                  <p:cNvPr id="46" name="圆角矩形 45">
                    <a:extLst>
                      <a:ext uri="{FF2B5EF4-FFF2-40B4-BE49-F238E27FC236}">
                        <a16:creationId xmlns:a16="http://schemas.microsoft.com/office/drawing/2014/main" xmlns="" id="{92CF5A41-FF46-3045-B426-11AA261AC7BC}"/>
                      </a:ext>
                    </a:extLst>
                  </p:cNvPr>
                  <p:cNvSpPr/>
                  <p:nvPr/>
                </p:nvSpPr>
                <p:spPr>
                  <a:xfrm>
                    <a:off x="1961218" y="1347571"/>
                    <a:ext cx="1188955" cy="1584176"/>
                  </a:xfrm>
                  <a:prstGeom prst="roundRect">
                    <a:avLst/>
                  </a:prstGeom>
                  <a:noFill/>
                  <a:ln w="15875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b="1" kern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endParaRPr>
                  </a:p>
                </p:txBody>
              </p:sp>
            </p:grpSp>
            <p:sp>
              <p:nvSpPr>
                <p:cNvPr id="44" name="圆角矩形 5">
                  <a:extLst>
                    <a:ext uri="{FF2B5EF4-FFF2-40B4-BE49-F238E27FC236}">
                      <a16:creationId xmlns:a16="http://schemas.microsoft.com/office/drawing/2014/main" xmlns="" id="{908FCB36-49D1-9048-9AD3-E5B3154B20E1}"/>
                    </a:ext>
                  </a:extLst>
                </p:cNvPr>
                <p:cNvSpPr/>
                <p:nvPr/>
              </p:nvSpPr>
              <p:spPr>
                <a:xfrm>
                  <a:off x="1956484" y="2030297"/>
                  <a:ext cx="1293656" cy="936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867" h="936362">
                      <a:moveTo>
                        <a:pt x="0" y="0"/>
                      </a:moveTo>
                      <a:lnTo>
                        <a:pt x="1292867" y="752847"/>
                      </a:lnTo>
                      <a:cubicBezTo>
                        <a:pt x="1277961" y="856795"/>
                        <a:pt x="1188330" y="936362"/>
                        <a:pt x="1080116" y="936362"/>
                      </a:cubicBezTo>
                      <a:lnTo>
                        <a:pt x="216028" y="936362"/>
                      </a:lnTo>
                      <a:cubicBezTo>
                        <a:pt x="96719" y="936362"/>
                        <a:pt x="0" y="839643"/>
                        <a:pt x="0" y="720334"/>
                      </a:cubicBezTo>
                      <a:close/>
                    </a:path>
                  </a:pathLst>
                </a:custGeom>
                <a:solidFill>
                  <a:sysClr val="window" lastClr="FFFFFF">
                    <a:alpha val="43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6000" b="1" kern="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</p:grpSp>
          <p:cxnSp>
            <p:nvCxnSpPr>
              <p:cNvPr id="41" name="直接连接符 60">
                <a:extLst>
                  <a:ext uri="{FF2B5EF4-FFF2-40B4-BE49-F238E27FC236}">
                    <a16:creationId xmlns:a16="http://schemas.microsoft.com/office/drawing/2014/main" xmlns="" id="{F07E983F-1E66-4F42-A186-5A718853F5D1}"/>
                  </a:ext>
                </a:extLst>
              </p:cNvPr>
              <p:cNvCxnSpPr/>
              <p:nvPr/>
            </p:nvCxnSpPr>
            <p:spPr>
              <a:xfrm>
                <a:off x="2810357" y="1760080"/>
                <a:ext cx="3597410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bg1">
                    <a:lumMod val="50000"/>
                  </a:schemeClr>
                </a:solidFill>
                <a:prstDash val="sysDot"/>
                <a:headEnd type="oval" w="sm" len="sm"/>
                <a:tailEnd type="oval" w="sm" len="sm"/>
              </a:ln>
              <a:effectLst/>
            </p:spPr>
          </p:cxnSp>
          <p:sp>
            <p:nvSpPr>
              <p:cNvPr id="42" name="矩形 35">
                <a:extLst>
                  <a:ext uri="{FF2B5EF4-FFF2-40B4-BE49-F238E27FC236}">
                    <a16:creationId xmlns:a16="http://schemas.microsoft.com/office/drawing/2014/main" xmlns="" id="{7F9F9E25-0429-4345-8F2D-CD14B6E4E3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5025" y="1286488"/>
                <a:ext cx="2379266" cy="461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>
                    <a:solidFill>
                      <a:srgbClr val="1369B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Sqoop</a:t>
                </a:r>
                <a:r>
                  <a:rPr lang="zh-CN" altLang="en-US" sz="2400" dirty="0">
                    <a:solidFill>
                      <a:srgbClr val="1369B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数据导入</a:t>
                </a:r>
              </a:p>
            </p:txBody>
          </p:sp>
        </p:grpSp>
        <p:sp>
          <p:nvSpPr>
            <p:cNvPr id="39" name="TextBox 126">
              <a:hlinkClick r:id="rId5" action="ppaction://hlinksldjump"/>
              <a:extLst>
                <a:ext uri="{FF2B5EF4-FFF2-40B4-BE49-F238E27FC236}">
                  <a16:creationId xmlns:a16="http://schemas.microsoft.com/office/drawing/2014/main" xmlns="" id="{65254F54-DE90-2A49-BB73-1623AE282E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6538" y="2150581"/>
              <a:ext cx="352583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en-US" altLang="zh-CN" u="sng" dirty="0">
                  <a:solidFill>
                    <a:schemeClr val="bg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☞</a:t>
              </a:r>
              <a:r>
                <a:rPr lang="zh-CN" altLang="en-US" u="sng" dirty="0">
                  <a:solidFill>
                    <a:schemeClr val="bg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点击查看本节相关知识点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006701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10.4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Sqoop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数据导入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348551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MySQL表数据导入Hive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984486" y="2657165"/>
            <a:ext cx="7223796" cy="3370667"/>
            <a:chOff x="984486" y="2107745"/>
            <a:chExt cx="7223796" cy="3370667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6AF94C7D-8B70-7C44-AC4F-5C4BEA91715E}"/>
                </a:ext>
              </a:extLst>
            </p:cNvPr>
            <p:cNvSpPr/>
            <p:nvPr/>
          </p:nvSpPr>
          <p:spPr bwMode="auto">
            <a:xfrm>
              <a:off x="984486" y="2139906"/>
              <a:ext cx="7223796" cy="33385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1" name="文本框 3"/>
            <p:cNvSpPr txBox="1"/>
            <p:nvPr/>
          </p:nvSpPr>
          <p:spPr>
            <a:xfrm>
              <a:off x="1002302" y="2107745"/>
              <a:ext cx="7205980" cy="3370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$ sqoop import \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  --connect jdbc:mysql://hadoop01:3306/userdb \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  --username root \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  --password 123456 \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  --table emp_add \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  --hive-table itcast.emp_add_sp \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  --create-hive-table \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  --hive-import \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  --num-mappers 1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969096" y="1982805"/>
            <a:ext cx="64767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1.  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将表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emp_add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中的数据导入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Hive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10.4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Sqoop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数据导入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348551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MySQL表数据导入Hive</a:t>
            </a:r>
          </a:p>
        </p:txBody>
      </p:sp>
      <p:sp>
        <p:nvSpPr>
          <p:cNvPr id="5" name="矩形 4"/>
          <p:cNvSpPr/>
          <p:nvPr/>
        </p:nvSpPr>
        <p:spPr>
          <a:xfrm>
            <a:off x="977397" y="2096033"/>
            <a:ext cx="50635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2.  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从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Hive</a:t>
            </a:r>
            <a:r>
              <a:rPr lang="zh-CN" altLang="zh-CN" sz="2000" b="1" dirty="0">
                <a:latin typeface="微软雅黑" pitchFamily="34" charset="-122"/>
                <a:ea typeface="微软雅黑" pitchFamily="34" charset="-122"/>
              </a:rPr>
              <a:t>客户端查看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Hive</a:t>
            </a:r>
            <a:r>
              <a:rPr lang="zh-CN" altLang="zh-CN" sz="2000" b="1" dirty="0">
                <a:latin typeface="微软雅黑" pitchFamily="34" charset="-122"/>
                <a:ea typeface="微软雅黑" pitchFamily="34" charset="-122"/>
              </a:rPr>
              <a:t>数据仓库表数据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098" name="图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97" y="2707574"/>
            <a:ext cx="714267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65403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10.4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Sqoop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数据导入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348551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MySQL表数据导入Hive</a:t>
            </a:r>
          </a:p>
        </p:txBody>
      </p:sp>
      <p:sp>
        <p:nvSpPr>
          <p:cNvPr id="9" name="矩形 8"/>
          <p:cNvSpPr/>
          <p:nvPr/>
        </p:nvSpPr>
        <p:spPr>
          <a:xfrm>
            <a:off x="977397" y="2096033"/>
            <a:ext cx="39487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3.  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从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HDFS UI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界面查看结果文件</a:t>
            </a:r>
          </a:p>
        </p:txBody>
      </p:sp>
      <p:pic>
        <p:nvPicPr>
          <p:cNvPr id="5122" name="图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97" y="2695698"/>
            <a:ext cx="7237900" cy="334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63383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10.4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Sqoop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数据导入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340550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MySQL表数据子集导入</a:t>
            </a:r>
          </a:p>
        </p:txBody>
      </p:sp>
      <p:pic>
        <p:nvPicPr>
          <p:cNvPr id="8" name="Picture 7" descr="总结小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86" y="2027479"/>
            <a:ext cx="2654702" cy="430941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2785852" y="2865402"/>
            <a:ext cx="5431556" cy="2400657"/>
            <a:chOff x="3108325" y="2781512"/>
            <a:chExt cx="5472409" cy="2400657"/>
          </a:xfrm>
        </p:grpSpPr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3148267" y="2781512"/>
              <a:ext cx="5321914" cy="240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indent="457200" algn="just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在实际业务中，有时候开发人员可能需要只针对部分数据进行导入操作。针对上述需求，可以使用</a:t>
              </a: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Sqoop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提供的“</a:t>
              </a:r>
              <a:r>
                <a:rPr lang="en-US" altLang="zh-CN" sz="20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--where</a:t>
              </a: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”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和“</a:t>
              </a:r>
              <a:r>
                <a:rPr lang="en-US" altLang="zh-CN" sz="20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--query</a:t>
              </a: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”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参数，先进行数据过滤，然后再将满足</a:t>
              </a:r>
              <a:r>
                <a:rPr lang="zh-CN" altLang="en-US" sz="20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条件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的数据进行导入。</a:t>
              </a:r>
            </a:p>
          </p:txBody>
        </p:sp>
        <p:sp>
          <p:nvSpPr>
            <p:cNvPr id="11" name="圆角矩形标注 10"/>
            <p:cNvSpPr/>
            <p:nvPr/>
          </p:nvSpPr>
          <p:spPr bwMode="auto">
            <a:xfrm>
              <a:off x="3108325" y="2827338"/>
              <a:ext cx="5472409" cy="2306948"/>
            </a:xfrm>
            <a:prstGeom prst="wedgeRoundRectCallout">
              <a:avLst>
                <a:gd name="adj1" fmla="val -55920"/>
                <a:gd name="adj2" fmla="val 18896"/>
                <a:gd name="adj3" fmla="val 16667"/>
              </a:avLst>
            </a:prstGeom>
            <a:noFill/>
            <a:ln w="190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>
                <a:latin typeface="Arial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10.4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Sqoop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数据导入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340550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MySQL表数据子集导入</a:t>
            </a:r>
          </a:p>
        </p:txBody>
      </p:sp>
      <p:sp>
        <p:nvSpPr>
          <p:cNvPr id="2" name="矩形 1"/>
          <p:cNvSpPr/>
          <p:nvPr/>
        </p:nvSpPr>
        <p:spPr>
          <a:xfrm>
            <a:off x="982087" y="2128056"/>
            <a:ext cx="60167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zh-CN" sz="2000" b="1" dirty="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--where</a:t>
            </a:r>
            <a:r>
              <a:rPr lang="zh-CN" altLang="zh-CN" sz="2000" b="1" dirty="0">
                <a:latin typeface="微软雅黑" pitchFamily="34" charset="-122"/>
                <a:ea typeface="微软雅黑" pitchFamily="34" charset="-122"/>
              </a:rPr>
              <a:t>”参数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对表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emp_add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zh-CN" sz="2000" b="1" dirty="0">
                <a:latin typeface="微软雅黑" pitchFamily="34" charset="-122"/>
                <a:ea typeface="微软雅黑" pitchFamily="34" charset="-122"/>
              </a:rPr>
              <a:t>数据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进行</a:t>
            </a:r>
            <a:r>
              <a:rPr lang="zh-CN" altLang="zh-CN" sz="2000" b="1" dirty="0">
                <a:latin typeface="微软雅黑" pitchFamily="34" charset="-122"/>
                <a:ea typeface="微软雅黑" pitchFamily="34" charset="-122"/>
              </a:rPr>
              <a:t>过滤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84486" y="2704665"/>
            <a:ext cx="7223796" cy="3046988"/>
            <a:chOff x="984486" y="2107745"/>
            <a:chExt cx="7223796" cy="3046988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6AF94C7D-8B70-7C44-AC4F-5C4BEA91715E}"/>
                </a:ext>
              </a:extLst>
            </p:cNvPr>
            <p:cNvSpPr/>
            <p:nvPr/>
          </p:nvSpPr>
          <p:spPr bwMode="auto">
            <a:xfrm>
              <a:off x="984486" y="2139906"/>
              <a:ext cx="7223796" cy="301482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1" name="文本框 3"/>
            <p:cNvSpPr txBox="1"/>
            <p:nvPr/>
          </p:nvSpPr>
          <p:spPr>
            <a:xfrm>
              <a:off x="1002302" y="2107745"/>
              <a:ext cx="720598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$ sqoop import \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  --connect jdbc:mysql://hadoop01:3306/userdb \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  --username root \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  --password 123456 \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  --where "city ='sec-bad'" \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  --target-dir /wherequery \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  --table emp_add \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  --num-mappers 1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361023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10.4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Sqoop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数据导入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340550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MySQL表数据子集导入</a:t>
            </a:r>
          </a:p>
        </p:txBody>
      </p:sp>
      <p:sp>
        <p:nvSpPr>
          <p:cNvPr id="2" name="矩形 1"/>
          <p:cNvSpPr/>
          <p:nvPr/>
        </p:nvSpPr>
        <p:spPr>
          <a:xfrm>
            <a:off x="982087" y="2128056"/>
            <a:ext cx="58560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2.  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执行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“hadoop fs -cat”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指令，查看结果文件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6" name="图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86" y="2838209"/>
            <a:ext cx="7164657" cy="262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0776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10.4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Sqoop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数据导入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340550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MySQL表数据子集导入</a:t>
            </a:r>
          </a:p>
        </p:txBody>
      </p:sp>
      <p:sp>
        <p:nvSpPr>
          <p:cNvPr id="2" name="矩形 1"/>
          <p:cNvSpPr/>
          <p:nvPr/>
        </p:nvSpPr>
        <p:spPr>
          <a:xfrm>
            <a:off x="982087" y="2128056"/>
            <a:ext cx="54551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3.  “--query”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参数对表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emp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的数据进行过滤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84486" y="2704665"/>
            <a:ext cx="7223796" cy="2677656"/>
            <a:chOff x="984486" y="2107745"/>
            <a:chExt cx="7223796" cy="2677656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6AF94C7D-8B70-7C44-AC4F-5C4BEA91715E}"/>
                </a:ext>
              </a:extLst>
            </p:cNvPr>
            <p:cNvSpPr/>
            <p:nvPr/>
          </p:nvSpPr>
          <p:spPr bwMode="auto">
            <a:xfrm>
              <a:off x="984486" y="2139907"/>
              <a:ext cx="7223796" cy="25998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1" name="文本框 3"/>
            <p:cNvSpPr txBox="1"/>
            <p:nvPr/>
          </p:nvSpPr>
          <p:spPr>
            <a:xfrm>
              <a:off x="1002302" y="2107745"/>
              <a:ext cx="720598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$ sqoop import \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--connect jdbc:mysql://hadoop01:3306/userdb \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--username root \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--password 123456 \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--target-dir /wherequery2 \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spc="-60" dirty="0">
                  <a:latin typeface="Arial" panose="020B0604020202020204" pitchFamily="34" charset="0"/>
                  <a:ea typeface="微软雅黑" panose="020B0503020204020204" pitchFamily="34" charset="-122"/>
                </a:rPr>
                <a:t>--query 'SELECT id,name,deg FROM emp WHERE id&gt;1203 AND $CONDITIONS' \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--num-mappers 1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469631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10.4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Sqoop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数据导入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340550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MySQL表数据子集导入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365" y="2754364"/>
            <a:ext cx="7269609" cy="266079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982087" y="2128056"/>
            <a:ext cx="5779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4.  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执行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“hadoop fs -cat”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指令，查看结果文件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10.5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Sqoop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数据导出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39141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Sqoop</a:t>
            </a:r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数据导出</a:t>
            </a:r>
          </a:p>
        </p:txBody>
      </p:sp>
      <p:pic>
        <p:nvPicPr>
          <p:cNvPr id="8" name="Picture 7" descr="总结小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314" y="2172180"/>
            <a:ext cx="2654702" cy="430941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2355272" y="2604655"/>
            <a:ext cx="6054437" cy="2923309"/>
            <a:chOff x="2674507" y="2520765"/>
            <a:chExt cx="6099975" cy="2923309"/>
          </a:xfrm>
        </p:grpSpPr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2823737" y="2809222"/>
              <a:ext cx="5849556" cy="240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indent="457200"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20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Sqoop</a:t>
              </a:r>
              <a:r>
                <a:rPr lang="zh-CN" altLang="en-US" sz="20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导出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与</a:t>
              </a:r>
              <a:r>
                <a:rPr lang="zh-CN" altLang="en-US" sz="20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导入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是相反的操作，也就是将</a:t>
              </a: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HDFS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Hive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Hbase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等</a:t>
              </a:r>
              <a:r>
                <a:rPr lang="zh-CN" altLang="en-US" sz="20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文件系统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或</a:t>
              </a:r>
              <a:r>
                <a:rPr lang="zh-CN" altLang="en-US" sz="20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数据仓库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中的数据</a:t>
              </a:r>
              <a:r>
                <a:rPr lang="zh-CN" altLang="en-US" sz="20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导出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到</a:t>
              </a:r>
              <a:r>
                <a:rPr lang="zh-CN" altLang="en-US" sz="20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关系型数据库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中，在导出操作之前，</a:t>
              </a:r>
              <a:r>
                <a:rPr lang="zh-CN" altLang="en-US" sz="20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目标表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必须</a:t>
              </a:r>
              <a:r>
                <a:rPr lang="zh-CN" altLang="en-US" sz="20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存在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于</a:t>
              </a:r>
              <a:r>
                <a:rPr lang="zh-CN" altLang="en-US" sz="20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目标数据库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中，否则在执行导出操作时会失败。</a:t>
              </a:r>
            </a:p>
          </p:txBody>
        </p:sp>
        <p:sp>
          <p:nvSpPr>
            <p:cNvPr id="11" name="圆角矩形标注 10"/>
            <p:cNvSpPr/>
            <p:nvPr/>
          </p:nvSpPr>
          <p:spPr bwMode="auto">
            <a:xfrm>
              <a:off x="2674507" y="2520765"/>
              <a:ext cx="6099975" cy="2923309"/>
            </a:xfrm>
            <a:prstGeom prst="wedgeRoundRectCallout">
              <a:avLst>
                <a:gd name="adj1" fmla="val -55920"/>
                <a:gd name="adj2" fmla="val 18896"/>
                <a:gd name="adj3" fmla="val 16667"/>
              </a:avLst>
            </a:prstGeom>
            <a:noFill/>
            <a:ln w="190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>
                <a:latin typeface="Arial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025785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10.5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Sqoop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数据导出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39141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Sqoop</a:t>
            </a:r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数据导出</a:t>
            </a:r>
          </a:p>
        </p:txBody>
      </p:sp>
      <p:sp>
        <p:nvSpPr>
          <p:cNvPr id="12" name="矩形 11"/>
          <p:cNvSpPr/>
          <p:nvPr/>
        </p:nvSpPr>
        <p:spPr>
          <a:xfrm>
            <a:off x="982087" y="2128056"/>
            <a:ext cx="27703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1.  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创建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MySQL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数据表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84486" y="2736826"/>
            <a:ext cx="7114485" cy="3431665"/>
            <a:chOff x="984486" y="2139906"/>
            <a:chExt cx="7223796" cy="3431665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6AF94C7D-8B70-7C44-AC4F-5C4BEA91715E}"/>
                </a:ext>
              </a:extLst>
            </p:cNvPr>
            <p:cNvSpPr/>
            <p:nvPr/>
          </p:nvSpPr>
          <p:spPr bwMode="auto">
            <a:xfrm>
              <a:off x="984486" y="2139906"/>
              <a:ext cx="7223796" cy="33908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5" name="文本框 3"/>
            <p:cNvSpPr txBox="1"/>
            <p:nvPr/>
          </p:nvSpPr>
          <p:spPr>
            <a:xfrm>
              <a:off x="1002302" y="2155251"/>
              <a:ext cx="7096669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  DROP TABLE IF EXISTS `emp_export`;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  CREATE TABLE `emp_export` (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     `id` int(11) NOT NULL,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     `name` varchar(100) DEFAULT NULL,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     `deg` varchar(100) DEFAULT NULL,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     `salary` int(11) DEFAULT NULL,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     `dept` varchar(10) DEFAULT NULL,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      PRIMARY KEY (`id`)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   );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999455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32"/>
          <p:cNvSpPr>
            <a:spLocks noChangeArrowheads="1"/>
          </p:cNvSpPr>
          <p:nvPr/>
        </p:nvSpPr>
        <p:spPr bwMode="auto">
          <a:xfrm>
            <a:off x="392113" y="1301174"/>
            <a:ext cx="2016125" cy="5178435"/>
          </a:xfrm>
          <a:prstGeom prst="upArrow">
            <a:avLst>
              <a:gd name="adj1" fmla="val 66296"/>
              <a:gd name="adj2" fmla="val 58426"/>
            </a:avLst>
          </a:prstGeom>
          <a:gradFill flip="none" rotWithShape="1">
            <a:gsLst>
              <a:gs pos="0">
                <a:srgbClr val="D5F4FF"/>
              </a:gs>
              <a:gs pos="100000">
                <a:srgbClr val="764718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10245" name="AutoShape 208"/>
          <p:cNvSpPr/>
          <p:nvPr/>
        </p:nvSpPr>
        <p:spPr>
          <a:xfrm>
            <a:off x="2670175" y="1530350"/>
            <a:ext cx="5976938" cy="850900"/>
          </a:xfrm>
          <a:prstGeom prst="roundRect">
            <a:avLst>
              <a:gd name="adj" fmla="val 17352"/>
            </a:avLst>
          </a:prstGeom>
          <a:solidFill>
            <a:srgbClr val="FFFFFF"/>
          </a:solidFill>
          <a:ln w="19050" cap="flat" cmpd="sng">
            <a:solidFill>
              <a:srgbClr val="F2F2F2"/>
            </a:solidFill>
            <a:prstDash val="solid"/>
            <a:headEnd type="none" w="med" len="med"/>
            <a:tailEnd type="none" w="med" len="med"/>
          </a:ln>
          <a:effectLst>
            <a:outerShdw sy="23000" kx="1031184" algn="br" rotWithShape="0">
              <a:srgbClr val="808080">
                <a:alpha val="20000"/>
              </a:srgbClr>
            </a:outerShdw>
          </a:effectLst>
        </p:spPr>
        <p:txBody>
          <a:bodyPr wrap="none" anchor="ctr"/>
          <a:lstStyle/>
          <a:p>
            <a:pPr eaLnBrk="1" latinLnBrk="1" hangingPunct="1"/>
            <a:endParaRPr lang="ko-KR" altLang="en-US"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46" name="TextBox 312"/>
          <p:cNvSpPr txBox="1"/>
          <p:nvPr/>
        </p:nvSpPr>
        <p:spPr>
          <a:xfrm>
            <a:off x="2670175" y="1712913"/>
            <a:ext cx="59769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</a:rPr>
              <a:t>10.1  工作流管理器概述</a:t>
            </a:r>
            <a:endParaRPr lang="zh-CN" altLang="en-US" sz="2800" b="1" dirty="0">
              <a:solidFill>
                <a:srgbClr val="00B0F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5128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885950"/>
            <a:ext cx="1622425" cy="520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1" name="标题 1"/>
          <p:cNvSpPr>
            <a:spLocks noChangeArrowheads="1"/>
          </p:cNvSpPr>
          <p:nvPr/>
        </p:nvSpPr>
        <p:spPr bwMode="auto">
          <a:xfrm>
            <a:off x="1758950" y="115888"/>
            <a:ext cx="51482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dirty="0">
                <a:solidFill>
                  <a:srgbClr val="1369B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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知识架构</a:t>
            </a:r>
          </a:p>
        </p:txBody>
      </p:sp>
      <p:grpSp>
        <p:nvGrpSpPr>
          <p:cNvPr id="113" name="组合 4"/>
          <p:cNvGrpSpPr/>
          <p:nvPr/>
        </p:nvGrpSpPr>
        <p:grpSpPr>
          <a:xfrm>
            <a:off x="1209077" y="3555084"/>
            <a:ext cx="6620706" cy="612775"/>
            <a:chOff x="1112838" y="3360738"/>
            <a:chExt cx="6621462" cy="614469"/>
          </a:xfrm>
        </p:grpSpPr>
        <p:grpSp>
          <p:nvGrpSpPr>
            <p:cNvPr id="114" name="组合 314"/>
            <p:cNvGrpSpPr/>
            <p:nvPr/>
          </p:nvGrpSpPr>
          <p:grpSpPr>
            <a:xfrm>
              <a:off x="1328739" y="3397251"/>
              <a:ext cx="6405561" cy="577956"/>
              <a:chOff x="1252258" y="5045323"/>
              <a:chExt cx="7405967" cy="669007"/>
            </a:xfrm>
          </p:grpSpPr>
          <p:grpSp>
            <p:nvGrpSpPr>
              <p:cNvPr id="127" name="组合 331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130" name="AutoShape 218"/>
                <p:cNvSpPr>
                  <a:spLocks noChangeArrowheads="1"/>
                </p:cNvSpPr>
                <p:nvPr/>
              </p:nvSpPr>
              <p:spPr bwMode="auto">
                <a:xfrm>
                  <a:off x="2653841" y="5392432"/>
                  <a:ext cx="5874053" cy="3218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anose="020B0600000101010101" pitchFamily="34" charset="-127"/>
                    <a:ea typeface="Gulim" panose="020B0600000101010101" pitchFamily="34" charset="-127"/>
                    <a:cs typeface="+mn-cs"/>
                  </a:endParaRPr>
                </a:p>
              </p:txBody>
            </p:sp>
            <p:grpSp>
              <p:nvGrpSpPr>
                <p:cNvPr id="131" name="组合 335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132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50086" y="4868343"/>
                    <a:ext cx="6208139" cy="71977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  <p:sp>
                <p:nvSpPr>
                  <p:cNvPr id="133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694225" y="4983979"/>
                    <a:ext cx="5758408" cy="48850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128" name="Line 188"/>
              <p:cNvSpPr>
                <a:spLocks noChangeShapeType="1"/>
              </p:cNvSpPr>
              <p:nvPr/>
            </p:nvSpPr>
            <p:spPr bwMode="auto">
              <a:xfrm flipH="1">
                <a:off x="1499223" y="5331054"/>
                <a:ext cx="1497884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29" name="Oval 151"/>
              <p:cNvSpPr>
                <a:spLocks noChangeArrowheads="1"/>
              </p:cNvSpPr>
              <p:nvPr/>
            </p:nvSpPr>
            <p:spPr bwMode="auto">
              <a:xfrm>
                <a:off x="1251410" y="5063867"/>
                <a:ext cx="170715" cy="17136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grpSp>
          <p:nvGrpSpPr>
            <p:cNvPr id="115" name="组合 316"/>
            <p:cNvGrpSpPr/>
            <p:nvPr/>
          </p:nvGrpSpPr>
          <p:grpSpPr>
            <a:xfrm>
              <a:off x="1112838" y="3360738"/>
              <a:ext cx="549127" cy="550499"/>
              <a:chOff x="1190461" y="2772022"/>
              <a:chExt cx="635025" cy="637257"/>
            </a:xfrm>
          </p:grpSpPr>
          <p:sp>
            <p:nvSpPr>
              <p:cNvPr id="123" name="Oval 148"/>
              <p:cNvSpPr>
                <a:spLocks noChangeArrowheads="1"/>
              </p:cNvSpPr>
              <p:nvPr/>
            </p:nvSpPr>
            <p:spPr bwMode="auto">
              <a:xfrm>
                <a:off x="1189585" y="2772022"/>
                <a:ext cx="635269" cy="63759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6" charset="0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26" name="Oval 151"/>
              <p:cNvSpPr>
                <a:spLocks noChangeArrowheads="1"/>
              </p:cNvSpPr>
              <p:nvPr/>
            </p:nvSpPr>
            <p:spPr bwMode="auto">
              <a:xfrm>
                <a:off x="1411747" y="2790450"/>
                <a:ext cx="170751" cy="17137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sp>
          <p:nvSpPr>
            <p:cNvPr id="116" name="TextBox 322"/>
            <p:cNvSpPr txBox="1"/>
            <p:nvPr/>
          </p:nvSpPr>
          <p:spPr>
            <a:xfrm>
              <a:off x="3213100" y="3446500"/>
              <a:ext cx="3499097" cy="3693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Sqoop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原理</a:t>
              </a:r>
            </a:p>
          </p:txBody>
        </p:sp>
      </p:grpSp>
      <p:grpSp>
        <p:nvGrpSpPr>
          <p:cNvPr id="134" name="组合 4"/>
          <p:cNvGrpSpPr/>
          <p:nvPr/>
        </p:nvGrpSpPr>
        <p:grpSpPr>
          <a:xfrm>
            <a:off x="1101946" y="2807832"/>
            <a:ext cx="6729476" cy="612775"/>
            <a:chOff x="1004057" y="3360738"/>
            <a:chExt cx="6730243" cy="614469"/>
          </a:xfrm>
        </p:grpSpPr>
        <p:grpSp>
          <p:nvGrpSpPr>
            <p:cNvPr id="135" name="组合 314"/>
            <p:cNvGrpSpPr/>
            <p:nvPr/>
          </p:nvGrpSpPr>
          <p:grpSpPr>
            <a:xfrm>
              <a:off x="1328739" y="3397251"/>
              <a:ext cx="6405561" cy="577956"/>
              <a:chOff x="1252258" y="5045323"/>
              <a:chExt cx="7405967" cy="669007"/>
            </a:xfrm>
          </p:grpSpPr>
          <p:grpSp>
            <p:nvGrpSpPr>
              <p:cNvPr id="141" name="组合 331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144" name="AutoShape 218"/>
                <p:cNvSpPr>
                  <a:spLocks noChangeArrowheads="1"/>
                </p:cNvSpPr>
                <p:nvPr/>
              </p:nvSpPr>
              <p:spPr bwMode="auto">
                <a:xfrm>
                  <a:off x="2653841" y="5392432"/>
                  <a:ext cx="5874053" cy="3218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anose="020B0600000101010101" pitchFamily="34" charset="-127"/>
                    <a:ea typeface="Gulim" panose="020B0600000101010101" pitchFamily="34" charset="-127"/>
                    <a:cs typeface="+mn-cs"/>
                  </a:endParaRPr>
                </a:p>
              </p:txBody>
            </p:sp>
            <p:grpSp>
              <p:nvGrpSpPr>
                <p:cNvPr id="145" name="组合 335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146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50086" y="4868343"/>
                    <a:ext cx="6208139" cy="71977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  <p:sp>
                <p:nvSpPr>
                  <p:cNvPr id="147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694225" y="4983979"/>
                    <a:ext cx="5758408" cy="48850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142" name="Line 188"/>
              <p:cNvSpPr>
                <a:spLocks noChangeShapeType="1"/>
              </p:cNvSpPr>
              <p:nvPr/>
            </p:nvSpPr>
            <p:spPr bwMode="auto">
              <a:xfrm flipH="1">
                <a:off x="1499223" y="5331054"/>
                <a:ext cx="1497884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43" name="Oval 151"/>
              <p:cNvSpPr>
                <a:spLocks noChangeArrowheads="1"/>
              </p:cNvSpPr>
              <p:nvPr/>
            </p:nvSpPr>
            <p:spPr bwMode="auto">
              <a:xfrm>
                <a:off x="1251410" y="5063867"/>
                <a:ext cx="170715" cy="17136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grpSp>
          <p:nvGrpSpPr>
            <p:cNvPr id="136" name="组合 316"/>
            <p:cNvGrpSpPr/>
            <p:nvPr/>
          </p:nvGrpSpPr>
          <p:grpSpPr>
            <a:xfrm>
              <a:off x="1112838" y="3360738"/>
              <a:ext cx="549127" cy="550499"/>
              <a:chOff x="1190461" y="2772022"/>
              <a:chExt cx="635025" cy="637257"/>
            </a:xfrm>
          </p:grpSpPr>
          <p:sp>
            <p:nvSpPr>
              <p:cNvPr id="139" name="Oval 148"/>
              <p:cNvSpPr>
                <a:spLocks noChangeArrowheads="1"/>
              </p:cNvSpPr>
              <p:nvPr/>
            </p:nvSpPr>
            <p:spPr bwMode="auto">
              <a:xfrm>
                <a:off x="1189585" y="2772022"/>
                <a:ext cx="635269" cy="63759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6" charset="0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40" name="Oval 151"/>
              <p:cNvSpPr>
                <a:spLocks noChangeArrowheads="1"/>
              </p:cNvSpPr>
              <p:nvPr/>
            </p:nvSpPr>
            <p:spPr bwMode="auto">
              <a:xfrm>
                <a:off x="1411747" y="2790450"/>
                <a:ext cx="170751" cy="17137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sp>
          <p:nvSpPr>
            <p:cNvPr id="137" name="TextBox 322"/>
            <p:cNvSpPr txBox="1"/>
            <p:nvPr/>
          </p:nvSpPr>
          <p:spPr>
            <a:xfrm>
              <a:off x="3213100" y="3446500"/>
              <a:ext cx="3499097" cy="3693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Sqoop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简介</a:t>
              </a:r>
            </a:p>
          </p:txBody>
        </p:sp>
        <p:sp>
          <p:nvSpPr>
            <p:cNvPr id="138" name="TextBox 317"/>
            <p:cNvSpPr txBox="1"/>
            <p:nvPr/>
          </p:nvSpPr>
          <p:spPr>
            <a:xfrm>
              <a:off x="1004057" y="3476488"/>
              <a:ext cx="685035" cy="3086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400" dirty="0">
                  <a:latin typeface="Arial" panose="020B0604020202020204" pitchFamily="34" charset="0"/>
                </a:rPr>
                <a:t>10.1.1</a:t>
              </a:r>
              <a:endParaRPr lang="zh-CN" altLang="en-US" sz="1400" dirty="0">
                <a:latin typeface="Arial" panose="020B0604020202020204" pitchFamily="34" charset="0"/>
              </a:endParaRPr>
            </a:p>
          </p:txBody>
        </p:sp>
      </p:grpSp>
      <p:sp>
        <p:nvSpPr>
          <p:cNvPr id="36" name="TextBox 317"/>
          <p:cNvSpPr txBox="1"/>
          <p:nvPr/>
        </p:nvSpPr>
        <p:spPr>
          <a:xfrm>
            <a:off x="1145006" y="3669500"/>
            <a:ext cx="684957" cy="30777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</a:rPr>
              <a:t>10.1.2</a:t>
            </a:r>
            <a:endParaRPr lang="zh-CN" altLang="en-US" sz="1400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10.5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Sqoop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数据导出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39141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Sqoop</a:t>
            </a:r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数据导出</a:t>
            </a:r>
          </a:p>
        </p:txBody>
      </p:sp>
      <p:sp>
        <p:nvSpPr>
          <p:cNvPr id="12" name="矩形 11"/>
          <p:cNvSpPr/>
          <p:nvPr/>
        </p:nvSpPr>
        <p:spPr>
          <a:xfrm>
            <a:off x="982087" y="2128056"/>
            <a:ext cx="46749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2.  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将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part-m-00000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文件进行导出操作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84486" y="2736827"/>
            <a:ext cx="7114485" cy="2278016"/>
            <a:chOff x="984486" y="2139907"/>
            <a:chExt cx="7223796" cy="2278016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6AF94C7D-8B70-7C44-AC4F-5C4BEA91715E}"/>
                </a:ext>
              </a:extLst>
            </p:cNvPr>
            <p:cNvSpPr/>
            <p:nvPr/>
          </p:nvSpPr>
          <p:spPr bwMode="auto">
            <a:xfrm>
              <a:off x="984486" y="2139907"/>
              <a:ext cx="7223796" cy="22780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5" name="文本框 3"/>
            <p:cNvSpPr txBox="1"/>
            <p:nvPr/>
          </p:nvSpPr>
          <p:spPr>
            <a:xfrm>
              <a:off x="1002302" y="2155251"/>
              <a:ext cx="7096669" cy="2262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  $ sqoop export \</a:t>
              </a:r>
            </a:p>
            <a:p>
              <a:pPr algn="just">
                <a:lnSpc>
                  <a:spcPct val="150000"/>
                </a:lnSpc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--connect jdbc:mysql://hadoop01:3306/userdb \</a:t>
              </a:r>
            </a:p>
            <a:p>
              <a:pPr algn="just">
                <a:lnSpc>
                  <a:spcPct val="150000"/>
                </a:lnSpc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--username root \</a:t>
              </a:r>
            </a:p>
            <a:p>
              <a:pPr algn="just">
                <a:lnSpc>
                  <a:spcPct val="150000"/>
                </a:lnSpc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--password 123456 \</a:t>
              </a:r>
            </a:p>
            <a:p>
              <a:pPr algn="just">
                <a:lnSpc>
                  <a:spcPct val="150000"/>
                </a:lnSpc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--table emp_export \</a:t>
              </a:r>
            </a:p>
            <a:p>
              <a:pPr algn="just">
                <a:lnSpc>
                  <a:spcPct val="150000"/>
                </a:lnSpc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--export-dir /sqoopresult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430597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10.5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Sqoop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数据导出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39141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Sqoop</a:t>
            </a:r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数据导出</a:t>
            </a:r>
          </a:p>
        </p:txBody>
      </p:sp>
      <p:sp>
        <p:nvSpPr>
          <p:cNvPr id="12" name="矩形 11"/>
          <p:cNvSpPr/>
          <p:nvPr/>
        </p:nvSpPr>
        <p:spPr>
          <a:xfrm>
            <a:off x="982087" y="2128056"/>
            <a:ext cx="27703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3.  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查看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MySQL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数据表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170" name="图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86" y="2731323"/>
            <a:ext cx="7213717" cy="340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12704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32"/>
          <p:cNvSpPr>
            <a:spLocks noChangeArrowheads="1"/>
          </p:cNvSpPr>
          <p:nvPr/>
        </p:nvSpPr>
        <p:spPr bwMode="auto">
          <a:xfrm>
            <a:off x="392113" y="1301174"/>
            <a:ext cx="2016125" cy="5178435"/>
          </a:xfrm>
          <a:prstGeom prst="upArrow">
            <a:avLst>
              <a:gd name="adj1" fmla="val 66296"/>
              <a:gd name="adj2" fmla="val 58426"/>
            </a:avLst>
          </a:prstGeom>
          <a:gradFill flip="none" rotWithShape="1">
            <a:gsLst>
              <a:gs pos="0">
                <a:srgbClr val="D5F4FF"/>
              </a:gs>
              <a:gs pos="100000">
                <a:srgbClr val="764718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10245" name="AutoShape 208"/>
          <p:cNvSpPr/>
          <p:nvPr/>
        </p:nvSpPr>
        <p:spPr>
          <a:xfrm>
            <a:off x="2670175" y="1530350"/>
            <a:ext cx="5976938" cy="850900"/>
          </a:xfrm>
          <a:prstGeom prst="roundRect">
            <a:avLst>
              <a:gd name="adj" fmla="val 17352"/>
            </a:avLst>
          </a:prstGeom>
          <a:solidFill>
            <a:srgbClr val="FFFFFF"/>
          </a:solidFill>
          <a:ln w="19050" cap="flat" cmpd="sng">
            <a:solidFill>
              <a:srgbClr val="F2F2F2"/>
            </a:solidFill>
            <a:prstDash val="solid"/>
            <a:headEnd type="none" w="med" len="med"/>
            <a:tailEnd type="none" w="med" len="med"/>
          </a:ln>
          <a:effectLst>
            <a:outerShdw sy="23000" kx="1031184" algn="br" rotWithShape="0">
              <a:srgbClr val="808080">
                <a:alpha val="20000"/>
              </a:srgbClr>
            </a:outerShdw>
          </a:effectLst>
        </p:spPr>
        <p:txBody>
          <a:bodyPr wrap="none" anchor="ctr"/>
          <a:lstStyle/>
          <a:p>
            <a:pPr eaLnBrk="1" latinLnBrk="1" hangingPunct="1"/>
            <a:endParaRPr lang="ko-KR" altLang="en-US"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46" name="TextBox 312"/>
          <p:cNvSpPr txBox="1"/>
          <p:nvPr/>
        </p:nvSpPr>
        <p:spPr>
          <a:xfrm>
            <a:off x="2670175" y="1712913"/>
            <a:ext cx="59769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</a:rPr>
              <a:t>10.4  Sqoop数据导入</a:t>
            </a:r>
          </a:p>
        </p:txBody>
      </p:sp>
      <p:pic>
        <p:nvPicPr>
          <p:cNvPr id="5128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885950"/>
            <a:ext cx="1622425" cy="520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1" name="标题 1"/>
          <p:cNvSpPr>
            <a:spLocks noChangeArrowheads="1"/>
          </p:cNvSpPr>
          <p:nvPr/>
        </p:nvSpPr>
        <p:spPr bwMode="auto">
          <a:xfrm>
            <a:off x="1758950" y="115888"/>
            <a:ext cx="51482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dirty="0">
                <a:solidFill>
                  <a:srgbClr val="1369B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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知识架构</a:t>
            </a:r>
          </a:p>
        </p:txBody>
      </p:sp>
      <p:grpSp>
        <p:nvGrpSpPr>
          <p:cNvPr id="113" name="组合 4"/>
          <p:cNvGrpSpPr/>
          <p:nvPr/>
        </p:nvGrpSpPr>
        <p:grpSpPr>
          <a:xfrm>
            <a:off x="1209077" y="3555084"/>
            <a:ext cx="6620706" cy="612775"/>
            <a:chOff x="1112838" y="3360738"/>
            <a:chExt cx="6621462" cy="614469"/>
          </a:xfrm>
        </p:grpSpPr>
        <p:grpSp>
          <p:nvGrpSpPr>
            <p:cNvPr id="114" name="组合 314"/>
            <p:cNvGrpSpPr/>
            <p:nvPr/>
          </p:nvGrpSpPr>
          <p:grpSpPr>
            <a:xfrm>
              <a:off x="1328739" y="3397251"/>
              <a:ext cx="6405561" cy="577956"/>
              <a:chOff x="1252258" y="5045323"/>
              <a:chExt cx="7405967" cy="669007"/>
            </a:xfrm>
          </p:grpSpPr>
          <p:grpSp>
            <p:nvGrpSpPr>
              <p:cNvPr id="127" name="组合 331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130" name="AutoShape 218"/>
                <p:cNvSpPr>
                  <a:spLocks noChangeArrowheads="1"/>
                </p:cNvSpPr>
                <p:nvPr/>
              </p:nvSpPr>
              <p:spPr bwMode="auto">
                <a:xfrm>
                  <a:off x="2653841" y="5392432"/>
                  <a:ext cx="5874053" cy="3218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anose="020B0600000101010101" pitchFamily="34" charset="-127"/>
                    <a:ea typeface="Gulim" panose="020B0600000101010101" pitchFamily="34" charset="-127"/>
                    <a:cs typeface="+mn-cs"/>
                  </a:endParaRPr>
                </a:p>
              </p:txBody>
            </p:sp>
            <p:grpSp>
              <p:nvGrpSpPr>
                <p:cNvPr id="131" name="组合 335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132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50086" y="4868343"/>
                    <a:ext cx="6208139" cy="71977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  <p:sp>
                <p:nvSpPr>
                  <p:cNvPr id="133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694225" y="4983979"/>
                    <a:ext cx="5758408" cy="48850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128" name="Line 188"/>
              <p:cNvSpPr>
                <a:spLocks noChangeShapeType="1"/>
              </p:cNvSpPr>
              <p:nvPr/>
            </p:nvSpPr>
            <p:spPr bwMode="auto">
              <a:xfrm flipH="1">
                <a:off x="1499223" y="5331054"/>
                <a:ext cx="1497884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29" name="Oval 151"/>
              <p:cNvSpPr>
                <a:spLocks noChangeArrowheads="1"/>
              </p:cNvSpPr>
              <p:nvPr/>
            </p:nvSpPr>
            <p:spPr bwMode="auto">
              <a:xfrm>
                <a:off x="1251410" y="5063867"/>
                <a:ext cx="170715" cy="17136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grpSp>
          <p:nvGrpSpPr>
            <p:cNvPr id="115" name="组合 316"/>
            <p:cNvGrpSpPr/>
            <p:nvPr/>
          </p:nvGrpSpPr>
          <p:grpSpPr>
            <a:xfrm>
              <a:off x="1112838" y="3360738"/>
              <a:ext cx="549127" cy="550499"/>
              <a:chOff x="1190461" y="2772022"/>
              <a:chExt cx="635025" cy="637257"/>
            </a:xfrm>
          </p:grpSpPr>
          <p:sp>
            <p:nvSpPr>
              <p:cNvPr id="123" name="Oval 148"/>
              <p:cNvSpPr>
                <a:spLocks noChangeArrowheads="1"/>
              </p:cNvSpPr>
              <p:nvPr/>
            </p:nvSpPr>
            <p:spPr bwMode="auto">
              <a:xfrm>
                <a:off x="1189585" y="2772022"/>
                <a:ext cx="635269" cy="63759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6" charset="0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26" name="Oval 151"/>
              <p:cNvSpPr>
                <a:spLocks noChangeArrowheads="1"/>
              </p:cNvSpPr>
              <p:nvPr/>
            </p:nvSpPr>
            <p:spPr bwMode="auto">
              <a:xfrm>
                <a:off x="1411747" y="2790450"/>
                <a:ext cx="170751" cy="17137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sp>
          <p:nvSpPr>
            <p:cNvPr id="116" name="TextBox 322"/>
            <p:cNvSpPr txBox="1"/>
            <p:nvPr/>
          </p:nvSpPr>
          <p:spPr>
            <a:xfrm>
              <a:off x="3213100" y="3446500"/>
              <a:ext cx="3499097" cy="3693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增量导入</a:t>
              </a:r>
            </a:p>
          </p:txBody>
        </p:sp>
      </p:grpSp>
      <p:grpSp>
        <p:nvGrpSpPr>
          <p:cNvPr id="134" name="组合 4"/>
          <p:cNvGrpSpPr/>
          <p:nvPr/>
        </p:nvGrpSpPr>
        <p:grpSpPr>
          <a:xfrm>
            <a:off x="1210716" y="2807832"/>
            <a:ext cx="6620706" cy="612775"/>
            <a:chOff x="1112838" y="3360738"/>
            <a:chExt cx="6621462" cy="614469"/>
          </a:xfrm>
        </p:grpSpPr>
        <p:grpSp>
          <p:nvGrpSpPr>
            <p:cNvPr id="135" name="组合 314"/>
            <p:cNvGrpSpPr/>
            <p:nvPr/>
          </p:nvGrpSpPr>
          <p:grpSpPr>
            <a:xfrm>
              <a:off x="1328739" y="3397251"/>
              <a:ext cx="6405561" cy="577956"/>
              <a:chOff x="1252258" y="5045323"/>
              <a:chExt cx="7405967" cy="669007"/>
            </a:xfrm>
          </p:grpSpPr>
          <p:grpSp>
            <p:nvGrpSpPr>
              <p:cNvPr id="141" name="组合 331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144" name="AutoShape 218"/>
                <p:cNvSpPr>
                  <a:spLocks noChangeArrowheads="1"/>
                </p:cNvSpPr>
                <p:nvPr/>
              </p:nvSpPr>
              <p:spPr bwMode="auto">
                <a:xfrm>
                  <a:off x="2653841" y="5392432"/>
                  <a:ext cx="5874053" cy="3218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anose="020B0600000101010101" pitchFamily="34" charset="-127"/>
                    <a:ea typeface="Gulim" panose="020B0600000101010101" pitchFamily="34" charset="-127"/>
                    <a:cs typeface="+mn-cs"/>
                  </a:endParaRPr>
                </a:p>
              </p:txBody>
            </p:sp>
            <p:grpSp>
              <p:nvGrpSpPr>
                <p:cNvPr id="145" name="组合 335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146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50086" y="4868343"/>
                    <a:ext cx="6208139" cy="71977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  <p:sp>
                <p:nvSpPr>
                  <p:cNvPr id="147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694225" y="4983979"/>
                    <a:ext cx="5758408" cy="48850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142" name="Line 188"/>
              <p:cNvSpPr>
                <a:spLocks noChangeShapeType="1"/>
              </p:cNvSpPr>
              <p:nvPr/>
            </p:nvSpPr>
            <p:spPr bwMode="auto">
              <a:xfrm flipH="1">
                <a:off x="1499223" y="5331054"/>
                <a:ext cx="1497884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43" name="Oval 151"/>
              <p:cNvSpPr>
                <a:spLocks noChangeArrowheads="1"/>
              </p:cNvSpPr>
              <p:nvPr/>
            </p:nvSpPr>
            <p:spPr bwMode="auto">
              <a:xfrm>
                <a:off x="1251410" y="5063867"/>
                <a:ext cx="170715" cy="17136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grpSp>
          <p:nvGrpSpPr>
            <p:cNvPr id="136" name="组合 316"/>
            <p:cNvGrpSpPr/>
            <p:nvPr/>
          </p:nvGrpSpPr>
          <p:grpSpPr>
            <a:xfrm>
              <a:off x="1112838" y="3360738"/>
              <a:ext cx="549127" cy="550499"/>
              <a:chOff x="1190461" y="2772022"/>
              <a:chExt cx="635025" cy="637257"/>
            </a:xfrm>
          </p:grpSpPr>
          <p:sp>
            <p:nvSpPr>
              <p:cNvPr id="139" name="Oval 148"/>
              <p:cNvSpPr>
                <a:spLocks noChangeArrowheads="1"/>
              </p:cNvSpPr>
              <p:nvPr/>
            </p:nvSpPr>
            <p:spPr bwMode="auto">
              <a:xfrm>
                <a:off x="1189585" y="2772022"/>
                <a:ext cx="635269" cy="63759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6" charset="0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40" name="Oval 151"/>
              <p:cNvSpPr>
                <a:spLocks noChangeArrowheads="1"/>
              </p:cNvSpPr>
              <p:nvPr/>
            </p:nvSpPr>
            <p:spPr bwMode="auto">
              <a:xfrm>
                <a:off x="1411747" y="2790450"/>
                <a:ext cx="170751" cy="17137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sp>
          <p:nvSpPr>
            <p:cNvPr id="137" name="TextBox 322"/>
            <p:cNvSpPr txBox="1"/>
            <p:nvPr/>
          </p:nvSpPr>
          <p:spPr>
            <a:xfrm>
              <a:off x="3213100" y="3446500"/>
              <a:ext cx="3499097" cy="3693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MySQL表数据导入HDFS</a:t>
              </a:r>
            </a:p>
          </p:txBody>
        </p:sp>
      </p:grpSp>
      <p:grpSp>
        <p:nvGrpSpPr>
          <p:cNvPr id="2" name="组合 4"/>
          <p:cNvGrpSpPr/>
          <p:nvPr/>
        </p:nvGrpSpPr>
        <p:grpSpPr>
          <a:xfrm>
            <a:off x="1210982" y="4338674"/>
            <a:ext cx="6620706" cy="612775"/>
            <a:chOff x="1112838" y="3360738"/>
            <a:chExt cx="6621462" cy="614469"/>
          </a:xfrm>
        </p:grpSpPr>
        <p:grpSp>
          <p:nvGrpSpPr>
            <p:cNvPr id="3" name="组合 314"/>
            <p:cNvGrpSpPr/>
            <p:nvPr/>
          </p:nvGrpSpPr>
          <p:grpSpPr>
            <a:xfrm>
              <a:off x="1328739" y="3397251"/>
              <a:ext cx="6405561" cy="577956"/>
              <a:chOff x="1252258" y="5045323"/>
              <a:chExt cx="7405967" cy="669007"/>
            </a:xfrm>
          </p:grpSpPr>
          <p:grpSp>
            <p:nvGrpSpPr>
              <p:cNvPr id="4" name="组合 331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7" name="AutoShape 218"/>
                <p:cNvSpPr>
                  <a:spLocks noChangeArrowheads="1"/>
                </p:cNvSpPr>
                <p:nvPr/>
              </p:nvSpPr>
              <p:spPr bwMode="auto">
                <a:xfrm>
                  <a:off x="2653841" y="5392432"/>
                  <a:ext cx="5874053" cy="3218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anose="020B0600000101010101" pitchFamily="34" charset="-127"/>
                    <a:ea typeface="Gulim" panose="020B0600000101010101" pitchFamily="34" charset="-127"/>
                    <a:cs typeface="+mn-cs"/>
                  </a:endParaRPr>
                </a:p>
              </p:txBody>
            </p:sp>
            <p:grpSp>
              <p:nvGrpSpPr>
                <p:cNvPr id="8" name="组合 335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9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50086" y="4868343"/>
                    <a:ext cx="6208139" cy="71977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  <p:sp>
                <p:nvSpPr>
                  <p:cNvPr id="10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694225" y="4983979"/>
                    <a:ext cx="5758408" cy="48850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11" name="Line 188"/>
              <p:cNvSpPr>
                <a:spLocks noChangeShapeType="1"/>
              </p:cNvSpPr>
              <p:nvPr/>
            </p:nvSpPr>
            <p:spPr bwMode="auto">
              <a:xfrm flipH="1">
                <a:off x="1499223" y="5331054"/>
                <a:ext cx="1497884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2" name="Oval 151"/>
              <p:cNvSpPr>
                <a:spLocks noChangeArrowheads="1"/>
              </p:cNvSpPr>
              <p:nvPr/>
            </p:nvSpPr>
            <p:spPr bwMode="auto">
              <a:xfrm>
                <a:off x="1251410" y="5063867"/>
                <a:ext cx="170715" cy="17136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grpSp>
          <p:nvGrpSpPr>
            <p:cNvPr id="13" name="组合 316"/>
            <p:cNvGrpSpPr/>
            <p:nvPr/>
          </p:nvGrpSpPr>
          <p:grpSpPr>
            <a:xfrm>
              <a:off x="1112838" y="3360738"/>
              <a:ext cx="549127" cy="550499"/>
              <a:chOff x="1190461" y="2772022"/>
              <a:chExt cx="635025" cy="637257"/>
            </a:xfrm>
          </p:grpSpPr>
          <p:sp>
            <p:nvSpPr>
              <p:cNvPr id="14" name="Oval 148"/>
              <p:cNvSpPr>
                <a:spLocks noChangeArrowheads="1"/>
              </p:cNvSpPr>
              <p:nvPr/>
            </p:nvSpPr>
            <p:spPr bwMode="auto">
              <a:xfrm>
                <a:off x="1189585" y="2772022"/>
                <a:ext cx="635269" cy="63759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6" charset="0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5" name="Oval 151"/>
              <p:cNvSpPr>
                <a:spLocks noChangeArrowheads="1"/>
              </p:cNvSpPr>
              <p:nvPr/>
            </p:nvSpPr>
            <p:spPr bwMode="auto">
              <a:xfrm>
                <a:off x="1411747" y="2790450"/>
                <a:ext cx="170751" cy="17137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sp>
          <p:nvSpPr>
            <p:cNvPr id="16" name="TextBox 322"/>
            <p:cNvSpPr txBox="1"/>
            <p:nvPr/>
          </p:nvSpPr>
          <p:spPr>
            <a:xfrm>
              <a:off x="3213388" y="3446700"/>
              <a:ext cx="4518541" cy="3693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MySQL表数据导入Hive</a:t>
              </a:r>
            </a:p>
          </p:txBody>
        </p:sp>
      </p:grpSp>
      <p:grpSp>
        <p:nvGrpSpPr>
          <p:cNvPr id="18" name="组合 4"/>
          <p:cNvGrpSpPr/>
          <p:nvPr/>
        </p:nvGrpSpPr>
        <p:grpSpPr>
          <a:xfrm>
            <a:off x="1209077" y="5112739"/>
            <a:ext cx="6817091" cy="612775"/>
            <a:chOff x="1112838" y="3360738"/>
            <a:chExt cx="6817869" cy="614469"/>
          </a:xfrm>
        </p:grpSpPr>
        <p:grpSp>
          <p:nvGrpSpPr>
            <p:cNvPr id="19" name="组合 314"/>
            <p:cNvGrpSpPr/>
            <p:nvPr/>
          </p:nvGrpSpPr>
          <p:grpSpPr>
            <a:xfrm>
              <a:off x="1328006" y="3397352"/>
              <a:ext cx="6406294" cy="577855"/>
              <a:chOff x="1251410" y="5045440"/>
              <a:chExt cx="7406815" cy="668890"/>
            </a:xfrm>
          </p:grpSpPr>
          <p:grpSp>
            <p:nvGrpSpPr>
              <p:cNvPr id="20" name="组合 331"/>
              <p:cNvGrpSpPr/>
              <p:nvPr/>
            </p:nvGrpSpPr>
            <p:grpSpPr>
              <a:xfrm>
                <a:off x="2450086" y="5045440"/>
                <a:ext cx="6208139" cy="668890"/>
                <a:chOff x="2450086" y="4924811"/>
                <a:chExt cx="6208139" cy="789519"/>
              </a:xfrm>
            </p:grpSpPr>
            <p:sp>
              <p:nvSpPr>
                <p:cNvPr id="21" name="AutoShape 218"/>
                <p:cNvSpPr>
                  <a:spLocks noChangeArrowheads="1"/>
                </p:cNvSpPr>
                <p:nvPr/>
              </p:nvSpPr>
              <p:spPr bwMode="auto">
                <a:xfrm>
                  <a:off x="2653841" y="5392432"/>
                  <a:ext cx="5874053" cy="3218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anose="020B0600000101010101" pitchFamily="34" charset="-127"/>
                    <a:ea typeface="Gulim" panose="020B0600000101010101" pitchFamily="34" charset="-127"/>
                    <a:cs typeface="+mn-cs"/>
                  </a:endParaRPr>
                </a:p>
              </p:txBody>
            </p:sp>
            <p:grpSp>
              <p:nvGrpSpPr>
                <p:cNvPr id="22" name="组合 335"/>
                <p:cNvGrpSpPr/>
                <p:nvPr/>
              </p:nvGrpSpPr>
              <p:grpSpPr>
                <a:xfrm>
                  <a:off x="2450086" y="4924811"/>
                  <a:ext cx="6208139" cy="663369"/>
                  <a:chOff x="2450086" y="4868343"/>
                  <a:chExt cx="6208139" cy="719775"/>
                </a:xfrm>
              </p:grpSpPr>
              <p:sp>
                <p:nvSpPr>
                  <p:cNvPr id="23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50086" y="4868343"/>
                    <a:ext cx="6208139" cy="71977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  <p:sp>
                <p:nvSpPr>
                  <p:cNvPr id="24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694225" y="4983979"/>
                    <a:ext cx="5758408" cy="48850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25" name="Line 188"/>
              <p:cNvSpPr>
                <a:spLocks noChangeShapeType="1"/>
              </p:cNvSpPr>
              <p:nvPr/>
            </p:nvSpPr>
            <p:spPr bwMode="auto">
              <a:xfrm flipH="1">
                <a:off x="1499223" y="5331054"/>
                <a:ext cx="1497884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26" name="Oval 151"/>
              <p:cNvSpPr>
                <a:spLocks noChangeArrowheads="1"/>
              </p:cNvSpPr>
              <p:nvPr/>
            </p:nvSpPr>
            <p:spPr bwMode="auto">
              <a:xfrm>
                <a:off x="1251410" y="5063867"/>
                <a:ext cx="170715" cy="17136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grpSp>
          <p:nvGrpSpPr>
            <p:cNvPr id="27" name="组合 316"/>
            <p:cNvGrpSpPr/>
            <p:nvPr/>
          </p:nvGrpSpPr>
          <p:grpSpPr>
            <a:xfrm>
              <a:off x="1112838" y="3360738"/>
              <a:ext cx="549127" cy="550499"/>
              <a:chOff x="1190461" y="2772022"/>
              <a:chExt cx="635025" cy="637257"/>
            </a:xfrm>
          </p:grpSpPr>
          <p:sp>
            <p:nvSpPr>
              <p:cNvPr id="28" name="Oval 148"/>
              <p:cNvSpPr>
                <a:spLocks noChangeArrowheads="1"/>
              </p:cNvSpPr>
              <p:nvPr/>
            </p:nvSpPr>
            <p:spPr bwMode="auto">
              <a:xfrm>
                <a:off x="1189585" y="2772022"/>
                <a:ext cx="635269" cy="63759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6" charset="0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29" name="Oval 151"/>
              <p:cNvSpPr>
                <a:spLocks noChangeArrowheads="1"/>
              </p:cNvSpPr>
              <p:nvPr/>
            </p:nvSpPr>
            <p:spPr bwMode="auto">
              <a:xfrm>
                <a:off x="1411747" y="2790450"/>
                <a:ext cx="170751" cy="17137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sp>
          <p:nvSpPr>
            <p:cNvPr id="30" name="TextBox 322"/>
            <p:cNvSpPr txBox="1"/>
            <p:nvPr/>
          </p:nvSpPr>
          <p:spPr>
            <a:xfrm>
              <a:off x="3213388" y="3446700"/>
              <a:ext cx="4717319" cy="3693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MySQL表数据子集导入</a:t>
              </a:r>
            </a:p>
          </p:txBody>
        </p:sp>
      </p:grpSp>
      <p:sp>
        <p:nvSpPr>
          <p:cNvPr id="64" name="TextBox 317"/>
          <p:cNvSpPr txBox="1"/>
          <p:nvPr/>
        </p:nvSpPr>
        <p:spPr>
          <a:xfrm>
            <a:off x="1101946" y="2923263"/>
            <a:ext cx="684957" cy="30777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</a:rPr>
              <a:t>10.4.1</a:t>
            </a:r>
            <a:endParaRPr lang="zh-CN" altLang="en-US" sz="1400" dirty="0">
              <a:latin typeface="Arial" panose="020B0604020202020204" pitchFamily="34" charset="0"/>
            </a:endParaRPr>
          </a:p>
        </p:txBody>
      </p:sp>
      <p:sp>
        <p:nvSpPr>
          <p:cNvPr id="65" name="TextBox 317"/>
          <p:cNvSpPr txBox="1"/>
          <p:nvPr/>
        </p:nvSpPr>
        <p:spPr>
          <a:xfrm>
            <a:off x="1132426" y="3685263"/>
            <a:ext cx="684957" cy="30777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</a:rPr>
              <a:t>10.4.2</a:t>
            </a:r>
            <a:endParaRPr lang="zh-CN" altLang="en-US" sz="1400" dirty="0">
              <a:latin typeface="Arial" panose="020B0604020202020204" pitchFamily="34" charset="0"/>
            </a:endParaRPr>
          </a:p>
        </p:txBody>
      </p:sp>
      <p:sp>
        <p:nvSpPr>
          <p:cNvPr id="66" name="TextBox 317"/>
          <p:cNvSpPr txBox="1"/>
          <p:nvPr/>
        </p:nvSpPr>
        <p:spPr>
          <a:xfrm>
            <a:off x="1144618" y="4465551"/>
            <a:ext cx="684957" cy="30777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</a:rPr>
              <a:t>10.4.3</a:t>
            </a:r>
            <a:endParaRPr lang="zh-CN" altLang="en-US" sz="1400" dirty="0">
              <a:latin typeface="Arial" panose="020B0604020202020204" pitchFamily="34" charset="0"/>
            </a:endParaRPr>
          </a:p>
        </p:txBody>
      </p:sp>
      <p:sp>
        <p:nvSpPr>
          <p:cNvPr id="67" name="TextBox 317"/>
          <p:cNvSpPr txBox="1"/>
          <p:nvPr/>
        </p:nvSpPr>
        <p:spPr>
          <a:xfrm>
            <a:off x="1144618" y="5245839"/>
            <a:ext cx="684957" cy="30777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</a:rPr>
              <a:t>10.4.4</a:t>
            </a:r>
            <a:endParaRPr lang="zh-CN" altLang="en-US" sz="1400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60325" y="3348038"/>
            <a:ext cx="8389938" cy="3556000"/>
            <a:chOff x="-158" y="3004934"/>
            <a:chExt cx="7347123" cy="3112841"/>
          </a:xfrm>
        </p:grpSpPr>
        <p:sp>
          <p:nvSpPr>
            <p:cNvPr id="40" name="矩形 39"/>
            <p:cNvSpPr/>
            <p:nvPr/>
          </p:nvSpPr>
          <p:spPr bwMode="auto">
            <a:xfrm>
              <a:off x="-158" y="4113884"/>
              <a:ext cx="7347123" cy="1309061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rgbClr val="00B0F0">
                    <a:lumMod val="29000"/>
                    <a:lumOff val="71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439" name="Text Box 6"/>
            <p:cNvSpPr txBox="1"/>
            <p:nvPr/>
          </p:nvSpPr>
          <p:spPr>
            <a:xfrm>
              <a:off x="1611755" y="4594212"/>
              <a:ext cx="5286180" cy="34908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just" latinLnBrk="1">
                <a:lnSpc>
                  <a:spcPct val="125000"/>
                </a:lnSpc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本章针对Sqoop工具的安装和使用进行详细地讲解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</a:p>
          </p:txBody>
        </p:sp>
        <p:pic>
          <p:nvPicPr>
            <p:cNvPr id="42" name="Picture 7" descr="总结小人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59" y="3004934"/>
              <a:ext cx="1917583" cy="3112841"/>
            </a:xfrm>
            <a:prstGeom prst="rect">
              <a:avLst/>
            </a:prstGeom>
            <a:noFill/>
            <a:ln>
              <a:noFill/>
            </a:ln>
            <a:effectLst>
              <a:softEdge rad="317500"/>
            </a:effectLst>
          </p:spPr>
        </p:pic>
      </p:grpSp>
      <p:sp>
        <p:nvSpPr>
          <p:cNvPr id="8195" name="标题 1"/>
          <p:cNvSpPr>
            <a:spLocks noChangeArrowheads="1"/>
          </p:cNvSpPr>
          <p:nvPr/>
        </p:nvSpPr>
        <p:spPr bwMode="auto">
          <a:xfrm>
            <a:off x="1768475" y="179388"/>
            <a:ext cx="22907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章节概要</a:t>
            </a:r>
          </a:p>
        </p:txBody>
      </p:sp>
      <p:sp>
        <p:nvSpPr>
          <p:cNvPr id="35" name="矩形 4"/>
          <p:cNvSpPr/>
          <p:nvPr/>
        </p:nvSpPr>
        <p:spPr>
          <a:xfrm>
            <a:off x="859045" y="1666271"/>
            <a:ext cx="7716919" cy="24006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1"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在实际开发中，有时候需要将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HDFS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Hive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上的数据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导出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传统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关系型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中（如MySQL、Oracle等），或者将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传统关系型数据库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中的数据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导入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HDFS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Hive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上，如果通过人工手动进行数据迁移的话，就会显得非常麻烦。为此，可使用Apache提供的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Sqoop工具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进行数据迁移。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81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 animBg="1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10.1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Sqoop概述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178181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Sqoop简介</a:t>
            </a:r>
          </a:p>
        </p:txBody>
      </p:sp>
      <p:pic>
        <p:nvPicPr>
          <p:cNvPr id="8" name="Picture 7" descr="总结小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22" y="1905559"/>
            <a:ext cx="2654702" cy="430941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2932156" y="2911228"/>
            <a:ext cx="5090180" cy="2311266"/>
            <a:chOff x="3108325" y="2827338"/>
            <a:chExt cx="5319513" cy="2311266"/>
          </a:xfrm>
        </p:grpSpPr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3148267" y="2830280"/>
              <a:ext cx="5279571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indent="457200"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Sqoop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是Apache的一款开源工具，Sqoop主要用于在Hadoop和关系数据库或大型机之间</a:t>
              </a:r>
              <a:r>
                <a:rPr lang="en-US" altLang="zh-CN" sz="16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传输数据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，可以使用Sqoop工具将数据从关系数据库管理系统</a:t>
              </a:r>
              <a:r>
                <a:rPr lang="en-US" altLang="zh-CN" sz="16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导入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（import）到Hadoop分布式文件系统中，或者将Hadoop中的数据转换</a:t>
              </a:r>
              <a:r>
                <a:rPr lang="en-US" altLang="zh-CN" sz="16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导出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（export）到关系数据库管理系统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1600" dirty="0"/>
            </a:p>
          </p:txBody>
        </p:sp>
        <p:sp>
          <p:nvSpPr>
            <p:cNvPr id="11" name="圆角矩形标注 10"/>
            <p:cNvSpPr/>
            <p:nvPr/>
          </p:nvSpPr>
          <p:spPr bwMode="auto">
            <a:xfrm>
              <a:off x="3108325" y="2827338"/>
              <a:ext cx="5319513" cy="2306948"/>
            </a:xfrm>
            <a:prstGeom prst="wedgeRoundRectCallout">
              <a:avLst>
                <a:gd name="adj1" fmla="val -55920"/>
                <a:gd name="adj2" fmla="val 18896"/>
                <a:gd name="adj3" fmla="val 16667"/>
              </a:avLst>
            </a:prstGeom>
            <a:noFill/>
            <a:ln w="190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>
                <a:latin typeface="Arial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10.1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Sqoop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概述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178181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Sqoop原理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6784" y="3272028"/>
            <a:ext cx="6173216" cy="305116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790263" y="1921942"/>
            <a:ext cx="795051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buClrTx/>
              <a:buSzTx/>
              <a:buFontTx/>
            </a:pP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Sqoop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是传统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关系型数据库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服务器与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Hadoop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间进行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数据同步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的工具，其底层利用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MapReduce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并行计算模型以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批处理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方式加快数据传输速度，并且具有较好的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容错性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功能，工作流程如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下所示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10.1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Sqoop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概述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178181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Sqoop原理</a:t>
            </a:r>
          </a:p>
        </p:txBody>
      </p:sp>
      <p:pic>
        <p:nvPicPr>
          <p:cNvPr id="3" name="图片 -21474826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700" y="3338449"/>
            <a:ext cx="7388269" cy="2586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992600" y="1852651"/>
            <a:ext cx="715165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Sqoop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是</a:t>
            </a:r>
            <a:r>
              <a:rPr lang="en-US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关系型数据库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Hadoop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之间的</a:t>
            </a:r>
            <a:r>
              <a:rPr lang="en-US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数据桥梁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，这个桥梁的重要组件是</a:t>
            </a:r>
            <a:r>
              <a:rPr lang="en-US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Sqoop连接器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，它用于实现与各种关系型数据库的连接，从而实现数据的</a:t>
            </a:r>
            <a:r>
              <a:rPr lang="en-US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导入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导出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操作。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学习目标"/>
  <p:tag name="GENSWF_ADVANCE_TIME" val="0.00"/>
  <p:tag name="ISPRING_SLIDE_INDENT_LEVEL" val="0"/>
  <p:tag name="ISPRING_CUSTOM_TIMING_USED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0.1 Sqoop概述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0.2 Sqoop安装配置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0.2 Sqoop安装配置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0.2 Sqoop安装配置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0.3 Sqoop指令介绍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0.3 Sqoop指令介绍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0.4 Sqoop数据导入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0.4 Sqoop数据导入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0.4 Sqoop数据导入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0.4 Sqoop数据导入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目录"/>
  <p:tag name="GENSWF_ADVANCE_TIME" val="0.00"/>
  <p:tag name="ISPRING_SLIDE_INDENT_LEVEL" val="0"/>
  <p:tag name="ISPRING_CUSTOM_TIMING_USED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0.4 Sqoop数据导入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0.4 Sqoop数据导入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0.4 Sqoop数据导入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0.4 Sqoop数据导入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0.4 Sqoop数据导入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0.4 Sqoop数据导入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0.4 Sqoop数据导入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0.4 Sqoop数据导入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0.4 Sqoop数据导入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0.4 Sqoop数据导入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知识架构"/>
  <p:tag name="GENSWF_ADVANCE_TIME" val="0.00"/>
  <p:tag name="ISPRING_SLIDE_INDENT_LEVEL" val="0"/>
  <p:tag name="ISPRING_CUSTOM_TIMING_USED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0.4 Sqoop数据导入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0.4 Sqoop数据导入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0.4 Sqoop数据导入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0.4 Sqoop数据导入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0.4 Sqoop数据导入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0.4 Sqoop数据导入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0.4 Sqoop数据导入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0.5 Sqoop数据导出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0.5 Sqoop数据导出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0.5 Sqoop数据导出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知识架构"/>
  <p:tag name="GENSWF_ADVANCE_TIME" val="0.00"/>
  <p:tag name="ISPRING_SLIDE_INDENT_LEVEL" val="0"/>
  <p:tag name="ISPRING_CUSTOM_TIMING_USED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0.5 Sqoop数据导出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结束页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章节概要"/>
  <p:tag name="GENSWF_ADVANCE_TIME" val="0.00"/>
  <p:tag name="ISPRING_SLIDE_INDENT_LEVEL" val="0"/>
  <p:tag name="ISPRING_CUSTOM_TIMING_USE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0.1 Sqoop概述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0.1 Sqoop概述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0.1 Sqoop概述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0.1 Sqoop概述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</TotalTime>
  <Words>1992</Words>
  <Application>Microsoft Office PowerPoint</Application>
  <PresentationFormat>全屏显示(4:3)</PresentationFormat>
  <Paragraphs>298</Paragraphs>
  <Slides>42</Slides>
  <Notes>42</Notes>
  <HiddenSlides>2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57" baseType="lpstr">
      <vt:lpstr>Gulim</vt:lpstr>
      <vt:lpstr>等线</vt:lpstr>
      <vt:lpstr>等线 Light</vt:lpstr>
      <vt:lpstr>汉仪综艺体简</vt:lpstr>
      <vt:lpstr>宋体</vt:lpstr>
      <vt:lpstr>微软雅黑</vt:lpstr>
      <vt:lpstr>Arial</vt:lpstr>
      <vt:lpstr>Arial Black</vt:lpstr>
      <vt:lpstr>Calibri</vt:lpstr>
      <vt:lpstr>Calibri Light</vt:lpstr>
      <vt:lpstr>Cambria Math</vt:lpstr>
      <vt:lpstr>Times New Roman</vt:lpstr>
      <vt:lpstr>Wingdings</vt:lpstr>
      <vt:lpstr>Office 主题​​</vt:lpstr>
      <vt:lpstr>图表</vt:lpstr>
      <vt:lpstr>第10章  Sqoop数据迁移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lucius</dc:creator>
  <cp:lastModifiedBy>itcast</cp:lastModifiedBy>
  <cp:revision>381</cp:revision>
  <dcterms:created xsi:type="dcterms:W3CDTF">2016-08-25T05:15:00Z</dcterms:created>
  <dcterms:modified xsi:type="dcterms:W3CDTF">2019-05-05T03:15:55Z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2052-11.1.0.8661</vt:lpwstr>
  </property>
</Properties>
</file>